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image/gif" Extension="gif"/>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8" r:id="rId4"/>
    <p:sldId id="259" r:id="rId5"/>
    <p:sldId id="260" r:id="rId6"/>
    <p:sldId id="261" r:id="rId7"/>
    <p:sldId id="262" r:id="rId8"/>
    <p:sldId id="257" r:id="rId9"/>
    <p:sldId id="264" r:id="rId10"/>
    <p:sldId id="265" r:id="rId11"/>
    <p:sldId id="266" r:id="rId12"/>
    <p:sldId id="267" r:id="rId13"/>
    <p:sldId id="268" r:id="rId14"/>
    <p:sldId id="269" r:id="rId15"/>
    <p:sldId id="271" r:id="rId16"/>
    <p:sldId id="272" r:id="rId17"/>
    <p:sldId id="273" r:id="rId18"/>
  </p:sldIdLst>
  <p:sldSz cx="9144000" cy="6858000" type="screen4x3"/>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2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10EC8-DDC8-4605-936A-5307F1ABC2E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kk-KZ"/>
        </a:p>
      </dgm:t>
    </dgm:pt>
    <dgm:pt modelId="{8D3118D3-D989-4F45-89BD-6F13656710FA}">
      <dgm:prSet phldrT="[Текст]" custT="1"/>
      <dgm:spPr/>
      <dgm:t>
        <a:bodyPr/>
        <a:lstStyle/>
        <a:p>
          <a:r>
            <a:rPr lang="kk-KZ" sz="2000" dirty="0" smtClean="0">
              <a:solidFill>
                <a:srgbClr val="7030A0"/>
              </a:solidFill>
            </a:rPr>
            <a:t>Сыртқы магнит өрісін әжептәуір күшейтетін заттар ферромагнетиктер деп аталады </a:t>
          </a:r>
        </a:p>
        <a:p>
          <a:r>
            <a:rPr lang="kk-KZ" sz="2000" dirty="0" smtClean="0">
              <a:solidFill>
                <a:srgbClr val="7030A0"/>
              </a:solidFill>
            </a:rPr>
            <a:t>Темір, болат,шойын, никель, кобальт, гадолиний . </a:t>
          </a:r>
          <a:endParaRPr lang="kk-KZ" sz="2000" dirty="0">
            <a:solidFill>
              <a:srgbClr val="7030A0"/>
            </a:solidFill>
          </a:endParaRPr>
        </a:p>
      </dgm:t>
    </dgm:pt>
    <dgm:pt modelId="{ACBE88FF-34FB-4BCE-B142-1E0CFB02AEA5}" type="parTrans" cxnId="{3AF7C3FA-A5F7-4597-B26D-D979DB04AFBD}">
      <dgm:prSet/>
      <dgm:spPr/>
      <dgm:t>
        <a:bodyPr/>
        <a:lstStyle/>
        <a:p>
          <a:endParaRPr lang="kk-KZ"/>
        </a:p>
      </dgm:t>
    </dgm:pt>
    <dgm:pt modelId="{3EDD5299-93D2-478A-9106-A48CE27265C6}" type="sibTrans" cxnId="{3AF7C3FA-A5F7-4597-B26D-D979DB04AFBD}">
      <dgm:prSet/>
      <dgm:spPr/>
      <dgm:t>
        <a:bodyPr/>
        <a:lstStyle/>
        <a:p>
          <a:endParaRPr lang="kk-KZ"/>
        </a:p>
      </dgm:t>
    </dgm:pt>
    <dgm:pt modelId="{C9B17ED3-2CF3-4ADD-82E4-136ED357D5A0}">
      <dgm:prSet phldrT="[Текст]" custT="1"/>
      <dgm:spPr/>
      <dgm:t>
        <a:bodyPr/>
        <a:lstStyle/>
        <a:p>
          <a:r>
            <a:rPr lang="kk-KZ" sz="2000" dirty="0" smtClean="0">
              <a:solidFill>
                <a:schemeClr val="accent2"/>
              </a:solidFill>
            </a:rPr>
            <a:t>Парамегнетиктер деп бағыты  сыртқы өріспен сәйкес келетін әлсіз магнит өрісін тудыратын заттарды айтады</a:t>
          </a:r>
        </a:p>
        <a:p>
          <a:r>
            <a:rPr lang="kk-KZ" sz="2000" dirty="0" smtClean="0">
              <a:solidFill>
                <a:schemeClr val="accent2"/>
              </a:solidFill>
            </a:rPr>
            <a:t>Платина мен сұйық оттек</a:t>
          </a:r>
          <a:endParaRPr lang="kk-KZ" sz="2000" dirty="0">
            <a:solidFill>
              <a:schemeClr val="accent2"/>
            </a:solidFill>
          </a:endParaRPr>
        </a:p>
      </dgm:t>
    </dgm:pt>
    <dgm:pt modelId="{6AFB4B3E-94A3-4B33-A286-3BD24D6721E9}" type="parTrans" cxnId="{95F8A731-E685-463E-9581-923FB529BBA4}">
      <dgm:prSet/>
      <dgm:spPr/>
      <dgm:t>
        <a:bodyPr/>
        <a:lstStyle/>
        <a:p>
          <a:endParaRPr lang="kk-KZ"/>
        </a:p>
      </dgm:t>
    </dgm:pt>
    <dgm:pt modelId="{7712BB9E-7A06-46FC-8D6B-2B63C3A8ADC8}" type="sibTrans" cxnId="{95F8A731-E685-463E-9581-923FB529BBA4}">
      <dgm:prSet/>
      <dgm:spPr/>
      <dgm:t>
        <a:bodyPr/>
        <a:lstStyle/>
        <a:p>
          <a:endParaRPr lang="kk-KZ"/>
        </a:p>
      </dgm:t>
    </dgm:pt>
    <dgm:pt modelId="{0E2DF4D7-E8D9-4959-90A9-CB140B349CAF}">
      <dgm:prSet phldrT="[Текст]" custT="1"/>
      <dgm:spPr/>
      <dgm:t>
        <a:bodyPr/>
        <a:lstStyle/>
        <a:p>
          <a:r>
            <a:rPr lang="kk-KZ" sz="2000" dirty="0" smtClean="0">
              <a:solidFill>
                <a:srgbClr val="C00000"/>
              </a:solidFill>
            </a:rPr>
            <a:t>Диамегнетиктер деп сыртқы магнит өрісін әлсірететін өріс тудыратын заттарды айтады</a:t>
          </a:r>
        </a:p>
        <a:p>
          <a:r>
            <a:rPr lang="kk-KZ" sz="2000" dirty="0" smtClean="0">
              <a:solidFill>
                <a:srgbClr val="C00000"/>
              </a:solidFill>
            </a:rPr>
            <a:t>Күміс, қорғасын,кварц  және висмут сияқты заттар. </a:t>
          </a:r>
          <a:endParaRPr lang="kk-KZ" sz="2000" dirty="0">
            <a:solidFill>
              <a:srgbClr val="C00000"/>
            </a:solidFill>
          </a:endParaRPr>
        </a:p>
      </dgm:t>
    </dgm:pt>
    <dgm:pt modelId="{A6718E21-9ED8-421A-8A3F-ABEB946E0919}" type="parTrans" cxnId="{0D2A5A83-BF49-4075-856D-2A12E539FC04}">
      <dgm:prSet/>
      <dgm:spPr/>
      <dgm:t>
        <a:bodyPr/>
        <a:lstStyle/>
        <a:p>
          <a:endParaRPr lang="kk-KZ"/>
        </a:p>
      </dgm:t>
    </dgm:pt>
    <dgm:pt modelId="{4B9DE768-57ED-496B-B135-A144211682DB}" type="sibTrans" cxnId="{0D2A5A83-BF49-4075-856D-2A12E539FC04}">
      <dgm:prSet/>
      <dgm:spPr/>
      <dgm:t>
        <a:bodyPr/>
        <a:lstStyle/>
        <a:p>
          <a:endParaRPr lang="kk-KZ"/>
        </a:p>
      </dgm:t>
    </dgm:pt>
    <dgm:pt modelId="{B6762201-8E27-4A3C-B35A-C722DEBDAA40}" type="pres">
      <dgm:prSet presAssocID="{E4210EC8-DDC8-4605-936A-5307F1ABC2E4}" presName="diagram" presStyleCnt="0">
        <dgm:presLayoutVars>
          <dgm:dir/>
          <dgm:resizeHandles val="exact"/>
        </dgm:presLayoutVars>
      </dgm:prSet>
      <dgm:spPr/>
      <dgm:t>
        <a:bodyPr/>
        <a:lstStyle/>
        <a:p>
          <a:endParaRPr lang="kk-KZ"/>
        </a:p>
      </dgm:t>
    </dgm:pt>
    <dgm:pt modelId="{848E89AA-C90F-4093-AA6B-C85C4CDF9F6D}" type="pres">
      <dgm:prSet presAssocID="{8D3118D3-D989-4F45-89BD-6F13656710FA}" presName="node" presStyleLbl="node1" presStyleIdx="0" presStyleCnt="3" custScaleY="211877">
        <dgm:presLayoutVars>
          <dgm:bulletEnabled val="1"/>
        </dgm:presLayoutVars>
      </dgm:prSet>
      <dgm:spPr/>
      <dgm:t>
        <a:bodyPr/>
        <a:lstStyle/>
        <a:p>
          <a:endParaRPr lang="kk-KZ"/>
        </a:p>
      </dgm:t>
    </dgm:pt>
    <dgm:pt modelId="{158DF81F-388F-4B96-95E0-B1D49CD4A666}" type="pres">
      <dgm:prSet presAssocID="{3EDD5299-93D2-478A-9106-A48CE27265C6}" presName="sibTrans" presStyleCnt="0"/>
      <dgm:spPr/>
    </dgm:pt>
    <dgm:pt modelId="{47090EF1-CFDD-4617-9AE4-584280ECB9F9}" type="pres">
      <dgm:prSet presAssocID="{C9B17ED3-2CF3-4ADD-82E4-136ED357D5A0}" presName="node" presStyleLbl="node1" presStyleIdx="1" presStyleCnt="3" custScaleX="100788" custScaleY="249030">
        <dgm:presLayoutVars>
          <dgm:bulletEnabled val="1"/>
        </dgm:presLayoutVars>
      </dgm:prSet>
      <dgm:spPr/>
      <dgm:t>
        <a:bodyPr/>
        <a:lstStyle/>
        <a:p>
          <a:endParaRPr lang="kk-KZ"/>
        </a:p>
      </dgm:t>
    </dgm:pt>
    <dgm:pt modelId="{6839F309-C2F6-4D75-B6B7-558253698709}" type="pres">
      <dgm:prSet presAssocID="{7712BB9E-7A06-46FC-8D6B-2B63C3A8ADC8}" presName="sibTrans" presStyleCnt="0"/>
      <dgm:spPr/>
    </dgm:pt>
    <dgm:pt modelId="{EFA3B15E-0E43-4A87-A03F-7E16D2D7FC7E}" type="pres">
      <dgm:prSet presAssocID="{0E2DF4D7-E8D9-4959-90A9-CB140B349CAF}" presName="node" presStyleLbl="node1" presStyleIdx="2" presStyleCnt="3" custScaleY="206099">
        <dgm:presLayoutVars>
          <dgm:bulletEnabled val="1"/>
        </dgm:presLayoutVars>
      </dgm:prSet>
      <dgm:spPr/>
      <dgm:t>
        <a:bodyPr/>
        <a:lstStyle/>
        <a:p>
          <a:endParaRPr lang="kk-KZ"/>
        </a:p>
      </dgm:t>
    </dgm:pt>
  </dgm:ptLst>
  <dgm:cxnLst>
    <dgm:cxn modelId="{7D176DE1-E5EE-4420-8614-7F6784F26F8E}" type="presOf" srcId="{C9B17ED3-2CF3-4ADD-82E4-136ED357D5A0}" destId="{47090EF1-CFDD-4617-9AE4-584280ECB9F9}" srcOrd="0" destOrd="0" presId="urn:microsoft.com/office/officeart/2005/8/layout/default#1"/>
    <dgm:cxn modelId="{E15FEE91-423C-444C-B732-28EBAEB2EEC9}" type="presOf" srcId="{8D3118D3-D989-4F45-89BD-6F13656710FA}" destId="{848E89AA-C90F-4093-AA6B-C85C4CDF9F6D}" srcOrd="0" destOrd="0" presId="urn:microsoft.com/office/officeart/2005/8/layout/default#1"/>
    <dgm:cxn modelId="{0D2A5A83-BF49-4075-856D-2A12E539FC04}" srcId="{E4210EC8-DDC8-4605-936A-5307F1ABC2E4}" destId="{0E2DF4D7-E8D9-4959-90A9-CB140B349CAF}" srcOrd="2" destOrd="0" parTransId="{A6718E21-9ED8-421A-8A3F-ABEB946E0919}" sibTransId="{4B9DE768-57ED-496B-B135-A144211682DB}"/>
    <dgm:cxn modelId="{FD8687C2-41C6-4794-AF93-5A28DE3FFB51}" type="presOf" srcId="{E4210EC8-DDC8-4605-936A-5307F1ABC2E4}" destId="{B6762201-8E27-4A3C-B35A-C722DEBDAA40}" srcOrd="0" destOrd="0" presId="urn:microsoft.com/office/officeart/2005/8/layout/default#1"/>
    <dgm:cxn modelId="{95F8A731-E685-463E-9581-923FB529BBA4}" srcId="{E4210EC8-DDC8-4605-936A-5307F1ABC2E4}" destId="{C9B17ED3-2CF3-4ADD-82E4-136ED357D5A0}" srcOrd="1" destOrd="0" parTransId="{6AFB4B3E-94A3-4B33-A286-3BD24D6721E9}" sibTransId="{7712BB9E-7A06-46FC-8D6B-2B63C3A8ADC8}"/>
    <dgm:cxn modelId="{3AF7C3FA-A5F7-4597-B26D-D979DB04AFBD}" srcId="{E4210EC8-DDC8-4605-936A-5307F1ABC2E4}" destId="{8D3118D3-D989-4F45-89BD-6F13656710FA}" srcOrd="0" destOrd="0" parTransId="{ACBE88FF-34FB-4BCE-B142-1E0CFB02AEA5}" sibTransId="{3EDD5299-93D2-478A-9106-A48CE27265C6}"/>
    <dgm:cxn modelId="{EA85DBDE-126B-4440-98DB-AE45C122A49C}" type="presOf" srcId="{0E2DF4D7-E8D9-4959-90A9-CB140B349CAF}" destId="{EFA3B15E-0E43-4A87-A03F-7E16D2D7FC7E}" srcOrd="0" destOrd="0" presId="urn:microsoft.com/office/officeart/2005/8/layout/default#1"/>
    <dgm:cxn modelId="{E73C6CB3-2532-48CB-B049-5AF23E74E8BF}" type="presParOf" srcId="{B6762201-8E27-4A3C-B35A-C722DEBDAA40}" destId="{848E89AA-C90F-4093-AA6B-C85C4CDF9F6D}" srcOrd="0" destOrd="0" presId="urn:microsoft.com/office/officeart/2005/8/layout/default#1"/>
    <dgm:cxn modelId="{A417FFF9-F3A1-4A9E-91DC-EE0A71DEFC89}" type="presParOf" srcId="{B6762201-8E27-4A3C-B35A-C722DEBDAA40}" destId="{158DF81F-388F-4B96-95E0-B1D49CD4A666}" srcOrd="1" destOrd="0" presId="urn:microsoft.com/office/officeart/2005/8/layout/default#1"/>
    <dgm:cxn modelId="{93729BEA-8D06-4977-8CEE-625F11B5CE2D}" type="presParOf" srcId="{B6762201-8E27-4A3C-B35A-C722DEBDAA40}" destId="{47090EF1-CFDD-4617-9AE4-584280ECB9F9}" srcOrd="2" destOrd="0" presId="urn:microsoft.com/office/officeart/2005/8/layout/default#1"/>
    <dgm:cxn modelId="{50482232-A12A-4C09-BDC8-1ABA80A1CA7D}" type="presParOf" srcId="{B6762201-8E27-4A3C-B35A-C722DEBDAA40}" destId="{6839F309-C2F6-4D75-B6B7-558253698709}" srcOrd="3" destOrd="0" presId="urn:microsoft.com/office/officeart/2005/8/layout/default#1"/>
    <dgm:cxn modelId="{3451E8CF-D8B9-4049-A50B-142AD484E763}" type="presParOf" srcId="{B6762201-8E27-4A3C-B35A-C722DEBDAA40}" destId="{EFA3B15E-0E43-4A87-A03F-7E16D2D7FC7E}"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E89AA-C90F-4093-AA6B-C85C4CDF9F6D}">
      <dsp:nvSpPr>
        <dsp:cNvPr id="0" name=""/>
        <dsp:cNvSpPr/>
      </dsp:nvSpPr>
      <dsp:spPr>
        <a:xfrm>
          <a:off x="2757" y="565142"/>
          <a:ext cx="2563713" cy="32591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7030A0"/>
              </a:solidFill>
            </a:rPr>
            <a:t>Сыртқы магнит өрісін әжептәуір күшейтетін заттар ферромагнетиктер деп аталады </a:t>
          </a:r>
        </a:p>
        <a:p>
          <a:pPr lvl="0" algn="ctr" defTabSz="889000">
            <a:lnSpc>
              <a:spcPct val="90000"/>
            </a:lnSpc>
            <a:spcBef>
              <a:spcPct val="0"/>
            </a:spcBef>
            <a:spcAft>
              <a:spcPct val="35000"/>
            </a:spcAft>
          </a:pPr>
          <a:r>
            <a:rPr lang="kk-KZ" sz="2000" kern="1200" dirty="0" smtClean="0">
              <a:solidFill>
                <a:srgbClr val="7030A0"/>
              </a:solidFill>
            </a:rPr>
            <a:t>Темір, болат,шойын, никель, кобальт, гадолиний . </a:t>
          </a:r>
          <a:endParaRPr lang="kk-KZ" sz="2000" kern="1200" dirty="0">
            <a:solidFill>
              <a:srgbClr val="7030A0"/>
            </a:solidFill>
          </a:endParaRPr>
        </a:p>
      </dsp:txBody>
      <dsp:txXfrm>
        <a:off x="2757" y="565142"/>
        <a:ext cx="2563713" cy="3259151"/>
      </dsp:txXfrm>
    </dsp:sp>
    <dsp:sp modelId="{47090EF1-CFDD-4617-9AE4-584280ECB9F9}">
      <dsp:nvSpPr>
        <dsp:cNvPr id="0" name=""/>
        <dsp:cNvSpPr/>
      </dsp:nvSpPr>
      <dsp:spPr>
        <a:xfrm>
          <a:off x="2822842" y="279393"/>
          <a:ext cx="2583915" cy="38306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chemeClr val="accent2"/>
              </a:solidFill>
            </a:rPr>
            <a:t>Парамегнетиктер деп бағыты  сыртқы өріспен сәйкес келетін әлсіз магнит өрісін тудыратын заттарды айтады</a:t>
          </a:r>
        </a:p>
        <a:p>
          <a:pPr lvl="0" algn="ctr" defTabSz="889000">
            <a:lnSpc>
              <a:spcPct val="90000"/>
            </a:lnSpc>
            <a:spcBef>
              <a:spcPct val="0"/>
            </a:spcBef>
            <a:spcAft>
              <a:spcPct val="35000"/>
            </a:spcAft>
          </a:pPr>
          <a:r>
            <a:rPr lang="kk-KZ" sz="2000" kern="1200" dirty="0" smtClean="0">
              <a:solidFill>
                <a:schemeClr val="accent2"/>
              </a:solidFill>
            </a:rPr>
            <a:t>Платина мен сұйық оттек</a:t>
          </a:r>
          <a:endParaRPr lang="kk-KZ" sz="2000" kern="1200" dirty="0">
            <a:solidFill>
              <a:schemeClr val="accent2"/>
            </a:solidFill>
          </a:endParaRPr>
        </a:p>
      </dsp:txBody>
      <dsp:txXfrm>
        <a:off x="2822842" y="279393"/>
        <a:ext cx="2583915" cy="3830649"/>
      </dsp:txXfrm>
    </dsp:sp>
    <dsp:sp modelId="{EFA3B15E-0E43-4A87-A03F-7E16D2D7FC7E}">
      <dsp:nvSpPr>
        <dsp:cNvPr id="0" name=""/>
        <dsp:cNvSpPr/>
      </dsp:nvSpPr>
      <dsp:spPr>
        <a:xfrm>
          <a:off x="5663128" y="609582"/>
          <a:ext cx="2563713" cy="3170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C00000"/>
              </a:solidFill>
            </a:rPr>
            <a:t>Диамегнетиктер деп сыртқы магнит өрісін әлсірететін өріс тудыратын заттарды айтады</a:t>
          </a:r>
        </a:p>
        <a:p>
          <a:pPr lvl="0" algn="ctr" defTabSz="889000">
            <a:lnSpc>
              <a:spcPct val="90000"/>
            </a:lnSpc>
            <a:spcBef>
              <a:spcPct val="0"/>
            </a:spcBef>
            <a:spcAft>
              <a:spcPct val="35000"/>
            </a:spcAft>
          </a:pPr>
          <a:r>
            <a:rPr lang="kk-KZ" sz="2000" kern="1200" dirty="0" smtClean="0">
              <a:solidFill>
                <a:srgbClr val="C00000"/>
              </a:solidFill>
            </a:rPr>
            <a:t>Күміс, қорғасын,кварц  және висмут сияқты заттар. </a:t>
          </a:r>
          <a:endParaRPr lang="kk-KZ" sz="2000" kern="1200" dirty="0">
            <a:solidFill>
              <a:srgbClr val="C00000"/>
            </a:solidFill>
          </a:endParaRPr>
        </a:p>
      </dsp:txBody>
      <dsp:txXfrm>
        <a:off x="5663128" y="609582"/>
        <a:ext cx="2563713" cy="31702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19" name="Нижний колонтитул 18"/>
          <p:cNvSpPr>
            <a:spLocks noGrp="1"/>
          </p:cNvSpPr>
          <p:nvPr>
            <p:ph type="ftr" sz="quarter" idx="11"/>
          </p:nvPr>
        </p:nvSpPr>
        <p:spPr/>
        <p:txBody>
          <a:bodyPr/>
          <a:lstStyle/>
          <a:p>
            <a:endParaRPr lang="kk-KZ"/>
          </a:p>
        </p:txBody>
      </p:sp>
      <p:sp>
        <p:nvSpPr>
          <p:cNvPr id="27" name="Номер слайда 26"/>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8" name="Нижний колонтитул 7"/>
          <p:cNvSpPr>
            <a:spLocks noGrp="1"/>
          </p:cNvSpPr>
          <p:nvPr>
            <p:ph type="ftr" sz="quarter" idx="11"/>
          </p:nvPr>
        </p:nvSpPr>
        <p:spPr/>
        <p:txBody>
          <a:bodyPr/>
          <a:lstStyle/>
          <a:p>
            <a:endParaRPr lang="kk-KZ"/>
          </a:p>
        </p:txBody>
      </p:sp>
      <p:sp>
        <p:nvSpPr>
          <p:cNvPr id="9" name="Номер слайда 8"/>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4" name="Нижний колонтитул 3"/>
          <p:cNvSpPr>
            <a:spLocks noGrp="1"/>
          </p:cNvSpPr>
          <p:nvPr>
            <p:ph type="ftr" sz="quarter" idx="11"/>
          </p:nvPr>
        </p:nvSpPr>
        <p:spPr/>
        <p:txBody>
          <a:bodyPr/>
          <a:lstStyle/>
          <a:p>
            <a:endParaRPr lang="kk-KZ"/>
          </a:p>
        </p:txBody>
      </p:sp>
      <p:sp>
        <p:nvSpPr>
          <p:cNvPr id="5" name="Номер слайда 4"/>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3" name="Нижний колонтитул 2"/>
          <p:cNvSpPr>
            <a:spLocks noGrp="1"/>
          </p:cNvSpPr>
          <p:nvPr>
            <p:ph type="ftr" sz="quarter" idx="11"/>
          </p:nvPr>
        </p:nvSpPr>
        <p:spPr/>
        <p:txBody>
          <a:bodyPr/>
          <a:lstStyle/>
          <a:p>
            <a:endParaRPr lang="kk-KZ"/>
          </a:p>
        </p:txBody>
      </p:sp>
      <p:sp>
        <p:nvSpPr>
          <p:cNvPr id="4" name="Номер слайда 3"/>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DE676F10-8A62-41B6-A357-CAFBA7420DA5}" type="slidenum">
              <a:rPr lang="kk-KZ" smtClean="0"/>
              <a:pPr/>
              <a:t>‹#›</a:t>
            </a:fld>
            <a:endParaRPr lang="kk-K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5BC80B-C133-48DD-A5AA-7C69DF0C40E1}" type="datetimeFigureOut">
              <a:rPr lang="kk-KZ" smtClean="0"/>
              <a:pPr/>
              <a:t>01.10.2012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a:xfrm>
            <a:off x="8077200" y="6356350"/>
            <a:ext cx="609600" cy="365125"/>
          </a:xfrm>
        </p:spPr>
        <p:txBody>
          <a:bodyPr/>
          <a:lstStyle/>
          <a:p>
            <a:fld id="{DE676F10-8A62-41B6-A357-CAFBA7420DA5}" type="slidenum">
              <a:rPr lang="kk-KZ" smtClean="0"/>
              <a:pPr/>
              <a:t>‹#›</a:t>
            </a:fld>
            <a:endParaRPr lang="kk-KZ"/>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5BC80B-C133-48DD-A5AA-7C69DF0C40E1}" type="datetimeFigureOut">
              <a:rPr lang="kk-KZ" smtClean="0"/>
              <a:pPr/>
              <a:t>01.10.2012</a:t>
            </a:fld>
            <a:endParaRPr lang="kk-KZ"/>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kk-KZ"/>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676F10-8A62-41B6-A357-CAFBA7420DA5}" type="slidenum">
              <a:rPr lang="kk-KZ" smtClean="0"/>
              <a:pPr/>
              <a:t>‹#›</a:t>
            </a:fld>
            <a:endParaRPr lang="kk-KZ"/>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8" Target="../media/image45.jpeg" Type="http://schemas.openxmlformats.org/officeDocument/2006/relationships/image"/><Relationship Id="rId3" Target="../embeddings/oleObject1.bin" Type="http://schemas.openxmlformats.org/officeDocument/2006/relationships/oleObject"/><Relationship Id="rId7" Target="../media/image44.jpeg" Type="http://schemas.openxmlformats.org/officeDocument/2006/relationships/image"/><Relationship Id="rId2" Target="../slideLayouts/slideLayout2.xml" Type="http://schemas.openxmlformats.org/officeDocument/2006/relationships/slideLayout"/><Relationship Id="rId1" Target="../drawings/vmlDrawing1.vml" Type="http://schemas.openxmlformats.org/officeDocument/2006/relationships/vmlDrawing"/><Relationship Id="rId6" Target="../media/image43.wmf" Type="http://schemas.openxmlformats.org/officeDocument/2006/relationships/image"/><Relationship Id="rId5" Target="../embeddings/oleObject2.bin" Type="http://schemas.openxmlformats.org/officeDocument/2006/relationships/oleObject"/><Relationship Id="rId4" Target="../media/image42.wmf"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gif"/><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25.gif"/><Relationship Id="rId2" Type="http://schemas.openxmlformats.org/officeDocument/2006/relationships/image" Target="../media/image52.gif"/><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7.gif"/><Relationship Id="rId5" Type="http://schemas.openxmlformats.org/officeDocument/2006/relationships/image" Target="../media/image39.png"/><Relationship Id="rId15" Type="http://schemas.openxmlformats.org/officeDocument/2006/relationships/image" Target="../media/image59.gif"/><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58.gif"/></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 Id="rId9" Type="http://schemas.openxmlformats.org/officeDocument/2006/relationships/image" Target="../media/image19.gif"/></Relationships>
</file>

<file path=ppt/slides/_rels/slide5.xml.rels><?xml version="1.0" encoding="UTF-8" standalone="yes" ?><Relationships xmlns="http://schemas.openxmlformats.org/package/2006/relationships"><Relationship Id="rId8" Target="../media/image25.gif" Type="http://schemas.openxmlformats.org/officeDocument/2006/relationships/image"/><Relationship Id="rId3" Target="../media/image21.gif" Type="http://schemas.openxmlformats.org/officeDocument/2006/relationships/image"/><Relationship Id="rId7" Target="../media/image7.png" Type="http://schemas.openxmlformats.org/officeDocument/2006/relationships/image"/><Relationship Id="rId2" Target="../media/image20.gif" Type="http://schemas.openxmlformats.org/officeDocument/2006/relationships/image"/><Relationship Id="rId1" Target="../slideLayouts/slideLayout7.xml" Type="http://schemas.openxmlformats.org/officeDocument/2006/relationships/slideLayout"/><Relationship Id="rId6" Target="../media/image24.gif" Type="http://schemas.openxmlformats.org/officeDocument/2006/relationships/image"/><Relationship Id="rId11" Target="../media/image28.jpeg" Type="http://schemas.openxmlformats.org/officeDocument/2006/relationships/image"/><Relationship Id="rId5" Target="../media/image23.gif" Type="http://schemas.openxmlformats.org/officeDocument/2006/relationships/image"/><Relationship Id="rId10" Target="../media/image27.jpeg" Type="http://schemas.openxmlformats.org/officeDocument/2006/relationships/image"/><Relationship Id="rId4" Target="../media/image22.gif" Type="http://schemas.openxmlformats.org/officeDocument/2006/relationships/image"/><Relationship Id="rId9" Target="../media/image26.jpeg" Type="http://schemas.openxmlformats.org/officeDocument/2006/relationships/image"/></Relationships>
</file>

<file path=ppt/slides/_rels/slide6.xml.rels><?xml version="1.0" encoding="UTF-8" standalone="yes" ?><Relationships xmlns="http://schemas.openxmlformats.org/package/2006/relationships"><Relationship Id="rId8" Target="../media/image32.gif" Type="http://schemas.openxmlformats.org/officeDocument/2006/relationships/image"/><Relationship Id="rId3" Target="../media/image30.gif" Type="http://schemas.openxmlformats.org/officeDocument/2006/relationships/image"/><Relationship Id="rId7" Target="../media/image7.png" Type="http://schemas.openxmlformats.org/officeDocument/2006/relationships/image"/><Relationship Id="rId12" Target="../media/image2.jpeg" Type="http://schemas.openxmlformats.org/officeDocument/2006/relationships/image"/><Relationship Id="rId2" Target="../media/image29.gif" Type="http://schemas.openxmlformats.org/officeDocument/2006/relationships/image"/><Relationship Id="rId1" Target="../slideLayouts/slideLayout7.xml" Type="http://schemas.openxmlformats.org/officeDocument/2006/relationships/slideLayout"/><Relationship Id="rId6" Target="../media/image25.gif" Type="http://schemas.openxmlformats.org/officeDocument/2006/relationships/image"/><Relationship Id="rId11" Target="../media/image33.jpeg" Type="http://schemas.openxmlformats.org/officeDocument/2006/relationships/image"/><Relationship Id="rId5" Target="../media/image6.png" Type="http://schemas.openxmlformats.org/officeDocument/2006/relationships/image"/><Relationship Id="rId10" Target="../media/image4.gif" Type="http://schemas.openxmlformats.org/officeDocument/2006/relationships/image"/><Relationship Id="rId4" Target="../media/image31.png" Type="http://schemas.openxmlformats.org/officeDocument/2006/relationships/image"/><Relationship Id="rId9" Target="../media/image24.gif"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18.gif"/><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arget="file:///C:\Program%20Files\&#1055;&#1088;&#1086;&#1089;&#1074;&#1077;&#1097;&#1077;&#1085;&#1080;&#1077;-&#1050;&#1072;&#1079;&#1072;&#1093;&#1089;&#1090;&#1072;&#1085;\&#1069;&#1052;&#1054;&#1055;\HTML\Courses\5\Chapters\images\Ph9_P03_011.png" TargetMode="External" Type="http://schemas.openxmlformats.org/officeDocument/2006/relationships/image"/><Relationship Id="rId2" Target="../media/image37.jpeg" Type="http://schemas.openxmlformats.org/officeDocument/2006/relationships/image"/><Relationship Id="rId1" Target="../slideLayouts/slideLayout2.xml" Type="http://schemas.openxmlformats.org/officeDocument/2006/relationships/slideLayout"/><Relationship Id="rId6" Target="../media/image39.png" Type="http://schemas.openxmlformats.org/officeDocument/2006/relationships/image"/><Relationship Id="rId5" Target="../media/image29.gif" Type="http://schemas.openxmlformats.org/officeDocument/2006/relationships/image"/><Relationship Id="rId4" Target="../media/image38.gif" Type="http://schemas.openxmlformats.org/officeDocument/2006/relationships/image"/></Relationships>
</file>

<file path=ppt/slides/_rels/slide9.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1071569"/>
          </a:xfrm>
        </p:spPr>
        <p:txBody>
          <a:bodyPr/>
          <a:lstStyle/>
          <a:p>
            <a:r>
              <a:rPr lang="kk-KZ" dirty="0" smtClean="0"/>
              <a:t>   Физика 8- класс</a:t>
            </a:r>
            <a:endParaRPr lang="kk-KZ" dirty="0"/>
          </a:p>
        </p:txBody>
      </p:sp>
      <p:sp>
        <p:nvSpPr>
          <p:cNvPr id="3" name="Подзаголовок 2"/>
          <p:cNvSpPr>
            <a:spLocks noGrp="1"/>
          </p:cNvSpPr>
          <p:nvPr>
            <p:ph type="subTitle" idx="1"/>
          </p:nvPr>
        </p:nvSpPr>
        <p:spPr>
          <a:xfrm>
            <a:off x="1428728" y="1857364"/>
            <a:ext cx="6400800" cy="2071702"/>
          </a:xfrm>
        </p:spPr>
        <p:txBody>
          <a:bodyPr/>
          <a:lstStyle/>
          <a:p>
            <a:r>
              <a:rPr lang="kk-KZ" dirty="0" smtClean="0">
                <a:solidFill>
                  <a:schemeClr val="tx1"/>
                </a:solidFill>
              </a:rPr>
              <a:t>Сабақтың тақырыбы:</a:t>
            </a:r>
          </a:p>
          <a:p>
            <a:r>
              <a:rPr lang="kk-KZ" dirty="0" smtClean="0">
                <a:solidFill>
                  <a:schemeClr val="tx1"/>
                </a:solidFill>
              </a:rPr>
              <a:t>Заттың магниттік қасиеттері.</a:t>
            </a:r>
          </a:p>
          <a:p>
            <a:r>
              <a:rPr lang="kk-KZ" dirty="0" smtClean="0">
                <a:solidFill>
                  <a:schemeClr val="tx1"/>
                </a:solidFill>
              </a:rPr>
              <a:t>Ақпараттың магниттік жазылуы. </a:t>
            </a:r>
            <a:endParaRPr lang="kk-KZ" dirty="0">
              <a:solidFill>
                <a:schemeClr val="tx1"/>
              </a:solidFill>
            </a:endParaRPr>
          </a:p>
        </p:txBody>
      </p:sp>
      <p:pic>
        <p:nvPicPr>
          <p:cNvPr id="4" name="Рисунок 3"/>
          <p:cNvPicPr/>
          <p:nvPr/>
        </p:nvPicPr>
        <p:blipFill>
          <a:blip r:embed="rId2"/>
          <a:srcRect/>
          <a:stretch>
            <a:fillRect/>
          </a:stretch>
        </p:blipFill>
        <p:spPr bwMode="auto">
          <a:xfrm>
            <a:off x="2714612" y="3643314"/>
            <a:ext cx="3000396"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24558"/>
          </a:xfrm>
        </p:spPr>
        <p:txBody>
          <a:bodyPr>
            <a:normAutofit fontScale="70000" lnSpcReduction="20000"/>
          </a:bodyPr>
          <a:lstStyle/>
          <a:p>
            <a:r>
              <a:rPr lang="kk-KZ" dirty="0" smtClean="0"/>
              <a:t> 	Белгілі бір ортаның магнит өрісінің индуциясы вакуумдағы магнит өрісінің индукциясының неше есе артық екенін көрсететін физикалық өлшемді заттың магнит өткізгіштігі деп аталады</a:t>
            </a:r>
          </a:p>
          <a:p>
            <a:endParaRPr lang="kk-KZ" dirty="0" smtClean="0"/>
          </a:p>
          <a:p>
            <a:r>
              <a:rPr lang="kk-KZ" dirty="0" smtClean="0"/>
              <a:t> </a:t>
            </a:r>
            <a:r>
              <a:rPr lang="el-GR" dirty="0" smtClean="0"/>
              <a:t>μ</a:t>
            </a:r>
            <a:r>
              <a:rPr lang="kk-KZ" dirty="0" smtClean="0"/>
              <a:t> =	           ; 	В- ортаның магнит өрісінің индукциясы, В	- вакуумның   </a:t>
            </a:r>
          </a:p>
          <a:p>
            <a:r>
              <a:rPr lang="kk-KZ" dirty="0" smtClean="0"/>
              <a:t>                            магнит өрісінің индукциясы.                                																																																																																																																																																						</a:t>
            </a:r>
            <a:endParaRPr lang="kk-KZ" dirty="0"/>
          </a:p>
        </p:txBody>
      </p:sp>
      <p:graphicFrame>
        <p:nvGraphicFramePr>
          <p:cNvPr id="4" name="Объект 3"/>
          <p:cNvGraphicFramePr>
            <a:graphicFrameLocks noChangeAspect="1"/>
          </p:cNvGraphicFramePr>
          <p:nvPr/>
        </p:nvGraphicFramePr>
        <p:xfrm>
          <a:off x="1285852" y="1214422"/>
          <a:ext cx="442914" cy="857256"/>
        </p:xfrm>
        <a:graphic>
          <a:graphicData uri="http://schemas.openxmlformats.org/presentationml/2006/ole">
            <mc:AlternateContent xmlns:mc="http://schemas.openxmlformats.org/markup-compatibility/2006">
              <mc:Choice xmlns:v="urn:schemas-microsoft-com:vml" Requires="v">
                <p:oleObj spid="_x0000_s1028" name="Формула" r:id="rId3" imgW="228600" imgH="431640" progId="Equation.3">
                  <p:embed/>
                </p:oleObj>
              </mc:Choice>
              <mc:Fallback>
                <p:oleObj name="Формула" r:id="rId3" imgW="2286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1214422"/>
                        <a:ext cx="442914"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nvGraphicFramePr>
        <p:xfrm>
          <a:off x="6786578" y="1285860"/>
          <a:ext cx="285752" cy="642942"/>
        </p:xfrm>
        <a:graphic>
          <a:graphicData uri="http://schemas.openxmlformats.org/presentationml/2006/ole">
            <mc:AlternateContent xmlns:mc="http://schemas.openxmlformats.org/markup-compatibility/2006">
              <mc:Choice xmlns:v="urn:schemas-microsoft-com:vml" Requires="v">
                <p:oleObj spid="_x0000_s1029" name="Формула" r:id="rId5" imgW="88560" imgH="228600" progId="Equation.3">
                  <p:embed/>
                </p:oleObj>
              </mc:Choice>
              <mc:Fallback>
                <p:oleObj name="Формула" r:id="rId5" imgW="885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78" y="1285860"/>
                        <a:ext cx="28575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Рисунок 5"/>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8596" y="2143116"/>
            <a:ext cx="3857652" cy="4071966"/>
          </a:xfrm>
          <a:prstGeom prst="rect">
            <a:avLst/>
          </a:prstGeom>
          <a:noFill/>
          <a:ln w="9525">
            <a:noFill/>
            <a:miter lim="800000"/>
            <a:headEnd/>
            <a:tailEnd/>
          </a:ln>
        </p:spPr>
      </p:pic>
      <p:pic>
        <p:nvPicPr>
          <p:cNvPr id="7" name="Рисунок 6"/>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29124" y="2143116"/>
            <a:ext cx="4286280"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214290"/>
            <a:ext cx="5857916" cy="128588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kk-KZ" dirty="0" smtClean="0"/>
              <a:t>Ақпараттың магниттік жазылуы</a:t>
            </a:r>
            <a:endParaRPr lang="kk-KZ" dirty="0"/>
          </a:p>
        </p:txBody>
      </p:sp>
      <p:sp>
        <p:nvSpPr>
          <p:cNvPr id="3" name="Содержимое 2"/>
          <p:cNvSpPr>
            <a:spLocks noGrp="1"/>
          </p:cNvSpPr>
          <p:nvPr>
            <p:ph idx="1"/>
          </p:nvPr>
        </p:nvSpPr>
        <p:spPr>
          <a:xfrm>
            <a:off x="457200" y="1935480"/>
            <a:ext cx="8229600" cy="922016"/>
          </a:xfrm>
        </p:spPr>
        <p:txBody>
          <a:bodyPr/>
          <a:lstStyle/>
          <a:p>
            <a:r>
              <a:rPr lang="kk-KZ" dirty="0" smtClean="0"/>
              <a:t>Микрофон – дыбыс толқындарын электр толқындарға айналдыру үшін қолданылатын құрал</a:t>
            </a:r>
            <a:endParaRPr lang="kk-KZ" dirty="0"/>
          </a:p>
        </p:txBody>
      </p:sp>
      <p:pic>
        <p:nvPicPr>
          <p:cNvPr id="2051" name="Picture 3" descr="C:\Documents and Settings\Султанбек\Мои документы\Panasonic\MFS\Scan\20120302_0052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392877" y="3321843"/>
            <a:ext cx="2714644" cy="2214578"/>
          </a:xfrm>
          <a:prstGeom prst="rect">
            <a:avLst/>
          </a:prstGeom>
          <a:noFill/>
          <a:ln w="38100">
            <a:solidFill>
              <a:srgbClr val="7030A0"/>
            </a:solidFill>
          </a:ln>
        </p:spPr>
      </p:pic>
      <p:sp>
        <p:nvSpPr>
          <p:cNvPr id="6" name="TextBox 5"/>
          <p:cNvSpPr txBox="1"/>
          <p:nvPr/>
        </p:nvSpPr>
        <p:spPr>
          <a:xfrm>
            <a:off x="3428992" y="3000372"/>
            <a:ext cx="5214974" cy="2862322"/>
          </a:xfrm>
          <a:prstGeom prst="rect">
            <a:avLst/>
          </a:prstGeom>
          <a:noFill/>
        </p:spPr>
        <p:txBody>
          <a:bodyPr wrap="square" rtlCol="0">
            <a:spAutoFit/>
          </a:bodyPr>
          <a:lstStyle/>
          <a:p>
            <a:r>
              <a:rPr lang="kk-KZ" dirty="0" smtClean="0"/>
              <a:t>1- жұқа, иілгіш мембрана. 2- жеңіл сым катушка.</a:t>
            </a:r>
          </a:p>
          <a:p>
            <a:r>
              <a:rPr lang="kk-KZ" dirty="0" smtClean="0"/>
              <a:t>3- тұрақты магнит. </a:t>
            </a:r>
          </a:p>
          <a:p>
            <a:r>
              <a:rPr lang="kk-KZ" dirty="0" smtClean="0"/>
              <a:t>Біз сөйлегенде пайда болатын ауаның қысымының толқындары  микрофонның мембранасында мен және онымен байланысып тұрған катушкада тербеліс тұғызады. Тұрақты магниттің ішінде  катушканың тербелісі  индукцияның айнымалы  ЭҚК тұғызады. Осылай микрофонның ішінде  дыбыстық толқын электр толқынына ауысады. </a:t>
            </a:r>
            <a:endParaRPr lang="kk-KZ" dirty="0"/>
          </a:p>
        </p:txBody>
      </p:sp>
      <p:pic>
        <p:nvPicPr>
          <p:cNvPr id="7" name="Picture 3" descr="Рисунок5"/>
          <p:cNvPicPr>
            <a:picLocks noChangeAspect="1" noChangeArrowheads="1"/>
          </p:cNvPicPr>
          <p:nvPr/>
        </p:nvPicPr>
        <p:blipFill>
          <a:blip r:embed="rId3" cstate="screen"/>
          <a:srcRect/>
          <a:stretch>
            <a:fillRect/>
          </a:stretch>
        </p:blipFill>
        <p:spPr bwMode="auto">
          <a:xfrm>
            <a:off x="214282" y="-214338"/>
            <a:ext cx="2232025"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Султанбек\Мои документы\Panasonic\MFS\Scan\20120302_005258.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rot="5400000">
            <a:off x="214282" y="1714488"/>
            <a:ext cx="3214710" cy="2500330"/>
          </a:xfrm>
          <a:prstGeom prst="rect">
            <a:avLst/>
          </a:prstGeom>
          <a:noFill/>
          <a:ln w="57150">
            <a:solidFill>
              <a:srgbClr val="7030A0"/>
            </a:solidFill>
          </a:ln>
        </p:spPr>
      </p:pic>
      <p:sp>
        <p:nvSpPr>
          <p:cNvPr id="5" name="TextBox 4"/>
          <p:cNvSpPr txBox="1"/>
          <p:nvPr/>
        </p:nvSpPr>
        <p:spPr>
          <a:xfrm>
            <a:off x="500034" y="428604"/>
            <a:ext cx="7643866" cy="1292662"/>
          </a:xfrm>
          <a:prstGeom prst="rect">
            <a:avLst/>
          </a:prstGeom>
          <a:noFill/>
        </p:spPr>
        <p:txBody>
          <a:bodyPr wrap="square" rtlCol="0">
            <a:spAutoFit/>
          </a:bodyPr>
          <a:lstStyle/>
          <a:p>
            <a:r>
              <a:rPr lang="kk-KZ" dirty="0" smtClean="0"/>
              <a:t>                 </a:t>
            </a:r>
            <a:r>
              <a:rPr lang="kk-KZ" sz="2000" b="1" dirty="0" smtClean="0"/>
              <a:t>Дыбыс күшейткіш- электр тербелістерді  дыбыс  тербелістерге ауыстыру үшін  арналған құрал</a:t>
            </a:r>
            <a:r>
              <a:rPr lang="kk-KZ" sz="2000" dirty="0" smtClean="0"/>
              <a:t>. </a:t>
            </a:r>
          </a:p>
          <a:p>
            <a:endParaRPr lang="kk-KZ" sz="2000" dirty="0" smtClean="0"/>
          </a:p>
          <a:p>
            <a:r>
              <a:rPr lang="kk-KZ" dirty="0" smtClean="0"/>
              <a:t> </a:t>
            </a:r>
            <a:endParaRPr lang="kk-KZ" dirty="0"/>
          </a:p>
        </p:txBody>
      </p:sp>
      <p:sp>
        <p:nvSpPr>
          <p:cNvPr id="6" name="TextBox 5"/>
          <p:cNvSpPr txBox="1"/>
          <p:nvPr/>
        </p:nvSpPr>
        <p:spPr>
          <a:xfrm>
            <a:off x="3714744" y="1571612"/>
            <a:ext cx="4071966" cy="3139321"/>
          </a:xfrm>
          <a:prstGeom prst="rect">
            <a:avLst/>
          </a:prstGeom>
          <a:noFill/>
        </p:spPr>
        <p:txBody>
          <a:bodyPr wrap="square" rtlCol="0">
            <a:spAutoFit/>
          </a:bodyPr>
          <a:lstStyle/>
          <a:p>
            <a:r>
              <a:rPr lang="kk-KZ" dirty="0" smtClean="0"/>
              <a:t>1- мыс сымды катушка. 2- иілгіш мембрана. 3-конусты диффузор.</a:t>
            </a:r>
          </a:p>
          <a:p>
            <a:r>
              <a:rPr lang="kk-KZ" dirty="0" smtClean="0"/>
              <a:t>4- тұрақты магнит. </a:t>
            </a:r>
          </a:p>
          <a:p>
            <a:r>
              <a:rPr lang="kk-KZ" dirty="0" smtClean="0"/>
              <a:t>Ток өткен кезде Ампер күшінің әсерінен катушка ток күшінің жиілігінің тербелісіндей тербеледі. Сонда жиілікпен мембрана мен диффузорды да тербелтеді. Осы тербелістер дыбыстық толқындарды туғызады. </a:t>
            </a:r>
          </a:p>
          <a:p>
            <a:endParaRPr lang="kk-KZ" dirty="0"/>
          </a:p>
        </p:txBody>
      </p:sp>
      <p:pic>
        <p:nvPicPr>
          <p:cNvPr id="7" name="Picture 3" descr="Рисунок5"/>
          <p:cNvPicPr>
            <a:picLocks noChangeAspect="1" noChangeArrowheads="1"/>
          </p:cNvPicPr>
          <p:nvPr/>
        </p:nvPicPr>
        <p:blipFill>
          <a:blip r:embed="rId3" cstate="screen"/>
          <a:srcRect/>
          <a:stretch>
            <a:fillRect/>
          </a:stretch>
        </p:blipFill>
        <p:spPr bwMode="auto">
          <a:xfrm>
            <a:off x="2714612" y="4286256"/>
            <a:ext cx="2232025" cy="2190750"/>
          </a:xfrm>
          <a:prstGeom prst="rect">
            <a:avLst/>
          </a:prstGeom>
          <a:noFill/>
          <a:ln w="9525">
            <a:noFill/>
            <a:miter lim="800000"/>
            <a:headEnd/>
            <a:tailEnd/>
          </a:ln>
        </p:spPr>
      </p:pic>
      <p:pic>
        <p:nvPicPr>
          <p:cNvPr id="8" name="Picture 5" descr="079"/>
          <p:cNvPicPr>
            <a:picLocks noChangeAspect="1" noChangeArrowheads="1"/>
          </p:cNvPicPr>
          <p:nvPr/>
        </p:nvPicPr>
        <p:blipFill>
          <a:blip r:embed="rId4" cstate="screen"/>
          <a:srcRect/>
          <a:stretch>
            <a:fillRect/>
          </a:stretch>
        </p:blipFill>
        <p:spPr bwMode="auto">
          <a:xfrm>
            <a:off x="7286644" y="928670"/>
            <a:ext cx="1357312" cy="1000125"/>
          </a:xfrm>
          <a:prstGeom prst="rect">
            <a:avLst/>
          </a:prstGeom>
          <a:noFill/>
          <a:ln w="9525">
            <a:noFill/>
            <a:miter lim="800000"/>
            <a:headEnd/>
            <a:tailEnd/>
          </a:ln>
        </p:spPr>
      </p:pic>
      <p:pic>
        <p:nvPicPr>
          <p:cNvPr id="9" name="Picture 7" descr="stars_10"/>
          <p:cNvPicPr>
            <a:picLocks noChangeAspect="1" noChangeArrowheads="1" noCrop="1"/>
          </p:cNvPicPr>
          <p:nvPr/>
        </p:nvPicPr>
        <p:blipFill>
          <a:blip r:embed="rId5" cstate="screen"/>
          <a:srcRect/>
          <a:stretch>
            <a:fillRect/>
          </a:stretch>
        </p:blipFill>
        <p:spPr bwMode="auto">
          <a:xfrm rot="9552095">
            <a:off x="5466998" y="4785486"/>
            <a:ext cx="2193925" cy="101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2428892"/>
          </a:xfrm>
        </p:spPr>
        <p:txBody>
          <a:bodyPr>
            <a:normAutofit fontScale="92500"/>
          </a:bodyPr>
          <a:lstStyle/>
          <a:p>
            <a:r>
              <a:rPr lang="kk-KZ" dirty="0" smtClean="0"/>
              <a:t>Ақпаратты сақтау мен қайта жаңғырту тәсілдерінің кең тарағаны ақпараттың магниттік жазылуы. </a:t>
            </a:r>
          </a:p>
          <a:p>
            <a:r>
              <a:rPr lang="kk-KZ" dirty="0" smtClean="0"/>
              <a:t>Магнитофондағы дыбыс жазу және видеомагнитофондағы бейне жазу үшін ферромагниттік материал ұнтағының жұқа қабатымен жабылған жұқа пластмасса таспалар қолданылады. </a:t>
            </a:r>
            <a:endParaRPr lang="kk-KZ" dirty="0"/>
          </a:p>
        </p:txBody>
      </p:sp>
      <p:pic>
        <p:nvPicPr>
          <p:cNvPr id="4099" name="Picture 3" descr="C:\Documents and Settings\Султанбек\Мои документы\Panasonic\MFS\Scan\20120302_0052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2464579" y="750075"/>
            <a:ext cx="3500462" cy="7858180"/>
          </a:xfrm>
          <a:prstGeom prst="rect">
            <a:avLst/>
          </a:prstGeom>
          <a:noFill/>
          <a:ln w="57150">
            <a:solidFill>
              <a:srgbClr val="7030A0"/>
            </a:solidFill>
          </a:ln>
        </p:spPr>
      </p:pic>
      <p:pic>
        <p:nvPicPr>
          <p:cNvPr id="9" name="Picture 5" descr="079"/>
          <p:cNvPicPr>
            <a:picLocks noChangeAspect="1" noChangeArrowheads="1"/>
          </p:cNvPicPr>
          <p:nvPr/>
        </p:nvPicPr>
        <p:blipFill>
          <a:blip r:embed="rId3" cstate="screen"/>
          <a:srcRect/>
          <a:stretch>
            <a:fillRect/>
          </a:stretch>
        </p:blipFill>
        <p:spPr bwMode="auto">
          <a:xfrm>
            <a:off x="7000892" y="1142984"/>
            <a:ext cx="1357312" cy="1000125"/>
          </a:xfrm>
          <a:prstGeom prst="rect">
            <a:avLst/>
          </a:prstGeom>
          <a:noFill/>
          <a:ln w="9525">
            <a:noFill/>
            <a:miter lim="800000"/>
            <a:headEnd/>
            <a:tailEnd/>
          </a:ln>
        </p:spPr>
      </p:pic>
      <p:pic>
        <p:nvPicPr>
          <p:cNvPr id="10" name="Picture 5" descr="079"/>
          <p:cNvPicPr>
            <a:picLocks noChangeAspect="1" noChangeArrowheads="1"/>
          </p:cNvPicPr>
          <p:nvPr/>
        </p:nvPicPr>
        <p:blipFill>
          <a:blip r:embed="rId3" cstate="screen"/>
          <a:srcRect/>
          <a:stretch>
            <a:fillRect/>
          </a:stretch>
        </p:blipFill>
        <p:spPr bwMode="auto">
          <a:xfrm>
            <a:off x="0" y="0"/>
            <a:ext cx="1357312"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704088"/>
            <a:ext cx="4572032" cy="724648"/>
          </a:xfrm>
          <a:solidFill>
            <a:schemeClr val="accent2">
              <a:lumMod val="40000"/>
              <a:lumOff val="60000"/>
            </a:schemeClr>
          </a:solidFill>
        </p:spPr>
        <p:txBody>
          <a:bodyPr>
            <a:normAutofit/>
          </a:bodyPr>
          <a:lstStyle/>
          <a:p>
            <a:r>
              <a:rPr lang="kk-KZ" sz="2400" dirty="0" smtClean="0"/>
              <a:t>Компьютердің магниттік жады. </a:t>
            </a:r>
            <a:endParaRPr lang="kk-KZ" sz="2400" dirty="0"/>
          </a:p>
        </p:txBody>
      </p:sp>
      <p:pic>
        <p:nvPicPr>
          <p:cNvPr id="5122" name="Picture 2" descr="C:\Documents and Settings\Султанбек\Мои документы\Panasonic\MFS\Scan\20120302_01264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rot="5400000">
            <a:off x="464315" y="1678769"/>
            <a:ext cx="4071966" cy="3714776"/>
          </a:xfrm>
          <a:prstGeom prst="rect">
            <a:avLst/>
          </a:prstGeom>
          <a:noFill/>
        </p:spPr>
      </p:pic>
      <p:sp>
        <p:nvSpPr>
          <p:cNvPr id="5" name="TextBox 4"/>
          <p:cNvSpPr txBox="1"/>
          <p:nvPr/>
        </p:nvSpPr>
        <p:spPr>
          <a:xfrm>
            <a:off x="4643438" y="1571612"/>
            <a:ext cx="3429023" cy="2246769"/>
          </a:xfrm>
          <a:prstGeom prst="rect">
            <a:avLst/>
          </a:prstGeom>
          <a:noFill/>
        </p:spPr>
        <p:txBody>
          <a:bodyPr wrap="square" rtlCol="0">
            <a:spAutoFit/>
          </a:bodyPr>
          <a:lstStyle/>
          <a:p>
            <a:r>
              <a:rPr lang="kk-KZ" sz="2000" dirty="0" smtClean="0"/>
              <a:t>Компьютерлерде  мәліметтерді жазу үшін  магнитті затпен жұғылған  дискілер қолданады. Ақпаратты жазу және жаңғырту электрмагнитті  басшамен  жасалынады . </a:t>
            </a:r>
            <a:endParaRPr lang="kk-KZ" sz="2000" dirty="0"/>
          </a:p>
        </p:txBody>
      </p:sp>
      <p:pic>
        <p:nvPicPr>
          <p:cNvPr id="6" name="Picture 9" descr="0016"/>
          <p:cNvPicPr>
            <a:picLocks noChangeAspect="1" noChangeArrowheads="1" noCrop="1"/>
          </p:cNvPicPr>
          <p:nvPr/>
        </p:nvPicPr>
        <p:blipFill>
          <a:blip r:embed="rId3" cstate="screen"/>
          <a:srcRect/>
          <a:stretch>
            <a:fillRect/>
          </a:stretch>
        </p:blipFill>
        <p:spPr bwMode="auto">
          <a:xfrm>
            <a:off x="357158" y="357166"/>
            <a:ext cx="1233488" cy="936625"/>
          </a:xfrm>
          <a:prstGeom prst="rect">
            <a:avLst/>
          </a:prstGeom>
          <a:noFill/>
          <a:ln w="9525">
            <a:noFill/>
            <a:miter lim="800000"/>
            <a:headEnd/>
            <a:tailEnd/>
          </a:ln>
        </p:spPr>
      </p:pic>
      <p:pic>
        <p:nvPicPr>
          <p:cNvPr id="7" name="Picture 9" descr="0016"/>
          <p:cNvPicPr>
            <a:picLocks noChangeAspect="1" noChangeArrowheads="1" noCrop="1"/>
          </p:cNvPicPr>
          <p:nvPr/>
        </p:nvPicPr>
        <p:blipFill>
          <a:blip r:embed="rId3" cstate="screen"/>
          <a:srcRect/>
          <a:stretch>
            <a:fillRect/>
          </a:stretch>
        </p:blipFill>
        <p:spPr bwMode="auto">
          <a:xfrm rot="1434598">
            <a:off x="7358082" y="500042"/>
            <a:ext cx="1233488" cy="936625"/>
          </a:xfrm>
          <a:prstGeom prst="rect">
            <a:avLst/>
          </a:prstGeom>
          <a:noFill/>
          <a:ln w="9525">
            <a:noFill/>
            <a:miter lim="800000"/>
            <a:headEnd/>
            <a:tailEnd/>
          </a:ln>
        </p:spPr>
      </p:pic>
      <p:pic>
        <p:nvPicPr>
          <p:cNvPr id="8" name="Picture 9" descr="0016"/>
          <p:cNvPicPr>
            <a:picLocks noChangeAspect="1" noChangeArrowheads="1" noCrop="1"/>
          </p:cNvPicPr>
          <p:nvPr/>
        </p:nvPicPr>
        <p:blipFill>
          <a:blip r:embed="rId3" cstate="screen"/>
          <a:srcRect/>
          <a:stretch>
            <a:fillRect/>
          </a:stretch>
        </p:blipFill>
        <p:spPr bwMode="auto">
          <a:xfrm>
            <a:off x="7910512" y="3857628"/>
            <a:ext cx="1233488" cy="936625"/>
          </a:xfrm>
          <a:prstGeom prst="rect">
            <a:avLst/>
          </a:prstGeom>
          <a:noFill/>
          <a:ln w="9525">
            <a:noFill/>
            <a:miter lim="800000"/>
            <a:headEnd/>
            <a:tailEnd/>
          </a:ln>
        </p:spPr>
      </p:pic>
      <p:pic>
        <p:nvPicPr>
          <p:cNvPr id="9" name="Picture 3" descr="Рисунок5"/>
          <p:cNvPicPr>
            <a:picLocks noChangeAspect="1" noChangeArrowheads="1"/>
          </p:cNvPicPr>
          <p:nvPr/>
        </p:nvPicPr>
        <p:blipFill>
          <a:blip r:embed="rId4" cstate="screen"/>
          <a:srcRect/>
          <a:stretch>
            <a:fillRect/>
          </a:stretch>
        </p:blipFill>
        <p:spPr bwMode="auto">
          <a:xfrm>
            <a:off x="4714876" y="4143380"/>
            <a:ext cx="2232025"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0001"/>
          <p:cNvPicPr>
            <a:picLocks noChangeAspect="1" noChangeArrowheads="1" noCrop="1"/>
          </p:cNvPicPr>
          <p:nvPr/>
        </p:nvPicPr>
        <p:blipFill>
          <a:blip r:embed="rId2" cstate="screen"/>
          <a:srcRect/>
          <a:stretch>
            <a:fillRect/>
          </a:stretch>
        </p:blipFill>
        <p:spPr bwMode="auto">
          <a:xfrm>
            <a:off x="900113" y="3429000"/>
            <a:ext cx="1646237" cy="1152525"/>
          </a:xfrm>
          <a:prstGeom prst="rect">
            <a:avLst/>
          </a:prstGeom>
          <a:noFill/>
          <a:ln w="9525">
            <a:noFill/>
            <a:miter lim="800000"/>
            <a:headEnd/>
            <a:tailEnd/>
          </a:ln>
        </p:spPr>
      </p:pic>
      <p:pic>
        <p:nvPicPr>
          <p:cNvPr id="27651" name="Picture 4" descr="0050"/>
          <p:cNvPicPr>
            <a:picLocks noChangeAspect="1" noChangeArrowheads="1"/>
          </p:cNvPicPr>
          <p:nvPr/>
        </p:nvPicPr>
        <p:blipFill>
          <a:blip r:embed="rId3" cstate="screen"/>
          <a:srcRect/>
          <a:stretch>
            <a:fillRect/>
          </a:stretch>
        </p:blipFill>
        <p:spPr bwMode="auto">
          <a:xfrm>
            <a:off x="4356100" y="3357563"/>
            <a:ext cx="666750" cy="609600"/>
          </a:xfrm>
          <a:prstGeom prst="rect">
            <a:avLst/>
          </a:prstGeom>
          <a:noFill/>
          <a:ln w="9525">
            <a:noFill/>
            <a:miter lim="800000"/>
            <a:headEnd/>
            <a:tailEnd/>
          </a:ln>
        </p:spPr>
      </p:pic>
      <p:pic>
        <p:nvPicPr>
          <p:cNvPr id="27652" name="Picture 5" descr="0001"/>
          <p:cNvPicPr>
            <a:picLocks noChangeAspect="1" noChangeArrowheads="1"/>
          </p:cNvPicPr>
          <p:nvPr/>
        </p:nvPicPr>
        <p:blipFill>
          <a:blip r:embed="rId4" cstate="screen"/>
          <a:srcRect/>
          <a:stretch>
            <a:fillRect/>
          </a:stretch>
        </p:blipFill>
        <p:spPr bwMode="auto">
          <a:xfrm>
            <a:off x="0" y="2571750"/>
            <a:ext cx="522288" cy="1406525"/>
          </a:xfrm>
          <a:prstGeom prst="rect">
            <a:avLst/>
          </a:prstGeom>
          <a:noFill/>
          <a:ln w="9525">
            <a:noFill/>
            <a:miter lim="800000"/>
            <a:headEnd/>
            <a:tailEnd/>
          </a:ln>
        </p:spPr>
      </p:pic>
      <p:pic>
        <p:nvPicPr>
          <p:cNvPr id="27653" name="Picture 6" descr="0015"/>
          <p:cNvPicPr>
            <a:picLocks noChangeAspect="1" noChangeArrowheads="1"/>
          </p:cNvPicPr>
          <p:nvPr/>
        </p:nvPicPr>
        <p:blipFill>
          <a:blip r:embed="rId5" cstate="screen"/>
          <a:srcRect/>
          <a:stretch>
            <a:fillRect/>
          </a:stretch>
        </p:blipFill>
        <p:spPr bwMode="auto">
          <a:xfrm>
            <a:off x="7216775" y="1989138"/>
            <a:ext cx="1603375" cy="1749425"/>
          </a:xfrm>
          <a:prstGeom prst="rect">
            <a:avLst/>
          </a:prstGeom>
          <a:noFill/>
          <a:ln w="9525">
            <a:noFill/>
            <a:miter lim="800000"/>
            <a:headEnd/>
            <a:tailEnd/>
          </a:ln>
        </p:spPr>
      </p:pic>
      <p:pic>
        <p:nvPicPr>
          <p:cNvPr id="27654" name="Picture 7" descr="0018"/>
          <p:cNvPicPr>
            <a:picLocks noChangeAspect="1" noChangeArrowheads="1"/>
          </p:cNvPicPr>
          <p:nvPr/>
        </p:nvPicPr>
        <p:blipFill>
          <a:blip r:embed="rId6" cstate="screen"/>
          <a:srcRect/>
          <a:stretch>
            <a:fillRect/>
          </a:stretch>
        </p:blipFill>
        <p:spPr bwMode="auto">
          <a:xfrm>
            <a:off x="5929313" y="2071688"/>
            <a:ext cx="1524000" cy="2066925"/>
          </a:xfrm>
          <a:prstGeom prst="rect">
            <a:avLst/>
          </a:prstGeom>
          <a:noFill/>
          <a:ln w="9525">
            <a:noFill/>
            <a:miter lim="800000"/>
            <a:headEnd/>
            <a:tailEnd/>
          </a:ln>
        </p:spPr>
      </p:pic>
      <p:pic>
        <p:nvPicPr>
          <p:cNvPr id="27655" name="Picture 8" descr="0022"/>
          <p:cNvPicPr>
            <a:picLocks noChangeAspect="1" noChangeArrowheads="1"/>
          </p:cNvPicPr>
          <p:nvPr/>
        </p:nvPicPr>
        <p:blipFill>
          <a:blip r:embed="rId7" cstate="screen"/>
          <a:srcRect/>
          <a:stretch>
            <a:fillRect/>
          </a:stretch>
        </p:blipFill>
        <p:spPr bwMode="auto">
          <a:xfrm>
            <a:off x="2627313" y="5300663"/>
            <a:ext cx="1052512" cy="1557337"/>
          </a:xfrm>
          <a:prstGeom prst="rect">
            <a:avLst/>
          </a:prstGeom>
          <a:noFill/>
          <a:ln w="9525">
            <a:noFill/>
            <a:miter lim="800000"/>
            <a:headEnd/>
            <a:tailEnd/>
          </a:ln>
        </p:spPr>
      </p:pic>
      <p:pic>
        <p:nvPicPr>
          <p:cNvPr id="27656" name="Picture 9" descr="0026"/>
          <p:cNvPicPr>
            <a:picLocks noChangeAspect="1" noChangeArrowheads="1"/>
          </p:cNvPicPr>
          <p:nvPr/>
        </p:nvPicPr>
        <p:blipFill>
          <a:blip r:embed="rId8" cstate="screen"/>
          <a:srcRect/>
          <a:stretch>
            <a:fillRect/>
          </a:stretch>
        </p:blipFill>
        <p:spPr bwMode="auto">
          <a:xfrm>
            <a:off x="4572000" y="2143125"/>
            <a:ext cx="1547813" cy="1933575"/>
          </a:xfrm>
          <a:prstGeom prst="rect">
            <a:avLst/>
          </a:prstGeom>
          <a:noFill/>
          <a:ln w="9525">
            <a:noFill/>
            <a:miter lim="800000"/>
            <a:headEnd/>
            <a:tailEnd/>
          </a:ln>
        </p:spPr>
      </p:pic>
      <p:pic>
        <p:nvPicPr>
          <p:cNvPr id="27657" name="Picture 10" descr="0042"/>
          <p:cNvPicPr>
            <a:picLocks noChangeAspect="1" noChangeArrowheads="1"/>
          </p:cNvPicPr>
          <p:nvPr/>
        </p:nvPicPr>
        <p:blipFill>
          <a:blip r:embed="rId9" cstate="screen"/>
          <a:srcRect/>
          <a:stretch>
            <a:fillRect/>
          </a:stretch>
        </p:blipFill>
        <p:spPr bwMode="auto">
          <a:xfrm>
            <a:off x="7239000" y="4860925"/>
            <a:ext cx="1905000" cy="1997075"/>
          </a:xfrm>
          <a:prstGeom prst="rect">
            <a:avLst/>
          </a:prstGeom>
          <a:noFill/>
          <a:ln w="9525">
            <a:noFill/>
            <a:miter lim="800000"/>
            <a:headEnd/>
            <a:tailEnd/>
          </a:ln>
        </p:spPr>
      </p:pic>
      <p:pic>
        <p:nvPicPr>
          <p:cNvPr id="27658" name="Picture 11" descr="0046"/>
          <p:cNvPicPr>
            <a:picLocks noChangeAspect="1" noChangeArrowheads="1"/>
          </p:cNvPicPr>
          <p:nvPr/>
        </p:nvPicPr>
        <p:blipFill>
          <a:blip r:embed="rId10" cstate="screen"/>
          <a:srcRect/>
          <a:stretch>
            <a:fillRect/>
          </a:stretch>
        </p:blipFill>
        <p:spPr bwMode="auto">
          <a:xfrm>
            <a:off x="0" y="4333875"/>
            <a:ext cx="1905000" cy="2524125"/>
          </a:xfrm>
          <a:prstGeom prst="rect">
            <a:avLst/>
          </a:prstGeom>
          <a:noFill/>
          <a:ln w="9525">
            <a:noFill/>
            <a:miter lim="800000"/>
            <a:headEnd/>
            <a:tailEnd/>
          </a:ln>
        </p:spPr>
      </p:pic>
      <p:pic>
        <p:nvPicPr>
          <p:cNvPr id="27659" name="Picture 12" descr="0008"/>
          <p:cNvPicPr>
            <a:picLocks noChangeAspect="1" noChangeArrowheads="1" noCrop="1"/>
          </p:cNvPicPr>
          <p:nvPr/>
        </p:nvPicPr>
        <p:blipFill>
          <a:blip r:embed="rId11" cstate="screen"/>
          <a:srcRect/>
          <a:stretch>
            <a:fillRect/>
          </a:stretch>
        </p:blipFill>
        <p:spPr bwMode="auto">
          <a:xfrm>
            <a:off x="6732588" y="3933825"/>
            <a:ext cx="1047750" cy="1011238"/>
          </a:xfrm>
          <a:prstGeom prst="rect">
            <a:avLst/>
          </a:prstGeom>
          <a:noFill/>
          <a:ln w="9525">
            <a:noFill/>
            <a:miter lim="800000"/>
            <a:headEnd/>
            <a:tailEnd/>
          </a:ln>
        </p:spPr>
      </p:pic>
      <p:pic>
        <p:nvPicPr>
          <p:cNvPr id="27660" name="Picture 13" descr="0013"/>
          <p:cNvPicPr>
            <a:picLocks noChangeAspect="1" noChangeArrowheads="1" noCrop="1"/>
          </p:cNvPicPr>
          <p:nvPr/>
        </p:nvPicPr>
        <p:blipFill>
          <a:blip r:embed="rId12" cstate="screen"/>
          <a:srcRect/>
          <a:stretch>
            <a:fillRect/>
          </a:stretch>
        </p:blipFill>
        <p:spPr bwMode="auto">
          <a:xfrm>
            <a:off x="3643313" y="2143125"/>
            <a:ext cx="1739900" cy="1200150"/>
          </a:xfrm>
          <a:prstGeom prst="rect">
            <a:avLst/>
          </a:prstGeom>
          <a:noFill/>
          <a:ln w="9525">
            <a:noFill/>
            <a:miter lim="800000"/>
            <a:headEnd/>
            <a:tailEnd/>
          </a:ln>
        </p:spPr>
      </p:pic>
      <p:pic>
        <p:nvPicPr>
          <p:cNvPr id="27661" name="Picture 14" descr="0013"/>
          <p:cNvPicPr>
            <a:picLocks noChangeAspect="1" noChangeArrowheads="1" noCrop="1"/>
          </p:cNvPicPr>
          <p:nvPr/>
        </p:nvPicPr>
        <p:blipFill>
          <a:blip r:embed="rId12" cstate="screen"/>
          <a:srcRect/>
          <a:stretch>
            <a:fillRect/>
          </a:stretch>
        </p:blipFill>
        <p:spPr bwMode="auto">
          <a:xfrm>
            <a:off x="3286125" y="1714500"/>
            <a:ext cx="1295400" cy="1028700"/>
          </a:xfrm>
          <a:prstGeom prst="rect">
            <a:avLst/>
          </a:prstGeom>
          <a:noFill/>
          <a:ln w="9525">
            <a:noFill/>
            <a:miter lim="800000"/>
            <a:headEnd/>
            <a:tailEnd/>
          </a:ln>
        </p:spPr>
      </p:pic>
      <p:pic>
        <p:nvPicPr>
          <p:cNvPr id="27662" name="Picture 15" descr="0001"/>
          <p:cNvPicPr>
            <a:picLocks noChangeAspect="1" noChangeArrowheads="1" noCrop="1"/>
          </p:cNvPicPr>
          <p:nvPr/>
        </p:nvPicPr>
        <p:blipFill>
          <a:blip r:embed="rId2" cstate="screen"/>
          <a:srcRect/>
          <a:stretch>
            <a:fillRect/>
          </a:stretch>
        </p:blipFill>
        <p:spPr bwMode="auto">
          <a:xfrm>
            <a:off x="1619250" y="4076700"/>
            <a:ext cx="1646238" cy="1152525"/>
          </a:xfrm>
          <a:prstGeom prst="rect">
            <a:avLst/>
          </a:prstGeom>
          <a:noFill/>
          <a:ln w="9525">
            <a:noFill/>
            <a:miter lim="800000"/>
            <a:headEnd/>
            <a:tailEnd/>
          </a:ln>
        </p:spPr>
      </p:pic>
      <p:pic>
        <p:nvPicPr>
          <p:cNvPr id="27663" name="Picture 16" descr="0008"/>
          <p:cNvPicPr>
            <a:picLocks noChangeAspect="1" noChangeArrowheads="1" noCrop="1"/>
          </p:cNvPicPr>
          <p:nvPr/>
        </p:nvPicPr>
        <p:blipFill>
          <a:blip r:embed="rId11" cstate="screen"/>
          <a:srcRect/>
          <a:stretch>
            <a:fillRect/>
          </a:stretch>
        </p:blipFill>
        <p:spPr bwMode="auto">
          <a:xfrm>
            <a:off x="5715000" y="2643188"/>
            <a:ext cx="1047750" cy="1011237"/>
          </a:xfrm>
          <a:prstGeom prst="rect">
            <a:avLst/>
          </a:prstGeom>
          <a:noFill/>
          <a:ln w="9525">
            <a:noFill/>
            <a:miter lim="800000"/>
            <a:headEnd/>
            <a:tailEnd/>
          </a:ln>
        </p:spPr>
      </p:pic>
      <p:pic>
        <p:nvPicPr>
          <p:cNvPr id="27664" name="Picture 17" descr="0016"/>
          <p:cNvPicPr>
            <a:picLocks noChangeAspect="1" noChangeArrowheads="1" noCrop="1"/>
          </p:cNvPicPr>
          <p:nvPr/>
        </p:nvPicPr>
        <p:blipFill>
          <a:blip r:embed="rId13" cstate="screen"/>
          <a:srcRect/>
          <a:stretch>
            <a:fillRect/>
          </a:stretch>
        </p:blipFill>
        <p:spPr bwMode="auto">
          <a:xfrm flipH="1">
            <a:off x="7524750" y="1412875"/>
            <a:ext cx="1233488" cy="936625"/>
          </a:xfrm>
          <a:prstGeom prst="rect">
            <a:avLst/>
          </a:prstGeom>
          <a:noFill/>
          <a:ln w="9525">
            <a:noFill/>
            <a:miter lim="800000"/>
            <a:headEnd/>
            <a:tailEnd/>
          </a:ln>
        </p:spPr>
      </p:pic>
      <p:pic>
        <p:nvPicPr>
          <p:cNvPr id="27665" name="Picture 18" descr="0016"/>
          <p:cNvPicPr>
            <a:picLocks noChangeAspect="1" noChangeArrowheads="1" noCrop="1"/>
          </p:cNvPicPr>
          <p:nvPr/>
        </p:nvPicPr>
        <p:blipFill>
          <a:blip r:embed="rId13" cstate="screen"/>
          <a:srcRect/>
          <a:stretch>
            <a:fillRect/>
          </a:stretch>
        </p:blipFill>
        <p:spPr bwMode="auto">
          <a:xfrm flipH="1">
            <a:off x="2124075" y="3068638"/>
            <a:ext cx="1233488" cy="936625"/>
          </a:xfrm>
          <a:prstGeom prst="rect">
            <a:avLst/>
          </a:prstGeom>
          <a:noFill/>
          <a:ln w="9525">
            <a:noFill/>
            <a:miter lim="800000"/>
            <a:headEnd/>
            <a:tailEnd/>
          </a:ln>
        </p:spPr>
      </p:pic>
      <p:pic>
        <p:nvPicPr>
          <p:cNvPr id="27666" name="Picture 19" descr="0016"/>
          <p:cNvPicPr>
            <a:picLocks noChangeAspect="1" noChangeArrowheads="1" noCrop="1"/>
          </p:cNvPicPr>
          <p:nvPr/>
        </p:nvPicPr>
        <p:blipFill>
          <a:blip r:embed="rId13" cstate="screen"/>
          <a:srcRect/>
          <a:stretch>
            <a:fillRect/>
          </a:stretch>
        </p:blipFill>
        <p:spPr bwMode="auto">
          <a:xfrm>
            <a:off x="0" y="1628775"/>
            <a:ext cx="1233488" cy="936625"/>
          </a:xfrm>
          <a:prstGeom prst="rect">
            <a:avLst/>
          </a:prstGeom>
          <a:noFill/>
          <a:ln w="9525">
            <a:noFill/>
            <a:miter lim="800000"/>
            <a:headEnd/>
            <a:tailEnd/>
          </a:ln>
        </p:spPr>
      </p:pic>
      <p:pic>
        <p:nvPicPr>
          <p:cNvPr id="27667" name="Picture 7" descr="z"/>
          <p:cNvPicPr>
            <a:picLocks noChangeAspect="1" noChangeArrowheads="1" noCrop="1"/>
          </p:cNvPicPr>
          <p:nvPr/>
        </p:nvPicPr>
        <p:blipFill>
          <a:blip r:embed="rId14" cstate="screen"/>
          <a:srcRect/>
          <a:stretch>
            <a:fillRect/>
          </a:stretch>
        </p:blipFill>
        <p:spPr bwMode="auto">
          <a:xfrm>
            <a:off x="-357188" y="2071688"/>
            <a:ext cx="2143126" cy="4071937"/>
          </a:xfrm>
          <a:prstGeom prst="rect">
            <a:avLst/>
          </a:prstGeom>
          <a:noFill/>
          <a:ln w="9525">
            <a:noFill/>
            <a:miter lim="800000"/>
            <a:headEnd/>
            <a:tailEnd/>
          </a:ln>
        </p:spPr>
      </p:pic>
      <p:pic>
        <p:nvPicPr>
          <p:cNvPr id="27668" name="Picture 9" descr="bestgif_narod_ru_9260"/>
          <p:cNvPicPr>
            <a:picLocks noChangeAspect="1" noChangeArrowheads="1" noCrop="1"/>
          </p:cNvPicPr>
          <p:nvPr/>
        </p:nvPicPr>
        <p:blipFill>
          <a:blip r:embed="rId15" cstate="screen"/>
          <a:srcRect/>
          <a:stretch>
            <a:fillRect/>
          </a:stretch>
        </p:blipFill>
        <p:spPr bwMode="auto">
          <a:xfrm>
            <a:off x="7143750" y="4143375"/>
            <a:ext cx="1643063" cy="2566988"/>
          </a:xfrm>
          <a:prstGeom prst="rect">
            <a:avLst/>
          </a:prstGeom>
          <a:noFill/>
          <a:ln w="9525">
            <a:noFill/>
            <a:miter lim="800000"/>
            <a:headEnd/>
            <a:tailEnd/>
          </a:ln>
        </p:spPr>
      </p:pic>
      <p:sp>
        <p:nvSpPr>
          <p:cNvPr id="24" name="Вертикальный свиток 23"/>
          <p:cNvSpPr/>
          <p:nvPr/>
        </p:nvSpPr>
        <p:spPr>
          <a:xfrm>
            <a:off x="714375" y="0"/>
            <a:ext cx="7072313" cy="6858000"/>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27670" name="Picture 17" descr="0016"/>
          <p:cNvPicPr>
            <a:picLocks noChangeAspect="1" noChangeArrowheads="1" noCrop="1"/>
          </p:cNvPicPr>
          <p:nvPr/>
        </p:nvPicPr>
        <p:blipFill>
          <a:blip r:embed="rId13" cstate="screen"/>
          <a:srcRect/>
          <a:stretch>
            <a:fillRect/>
          </a:stretch>
        </p:blipFill>
        <p:spPr bwMode="auto">
          <a:xfrm flipH="1">
            <a:off x="0" y="357188"/>
            <a:ext cx="1233488" cy="936625"/>
          </a:xfrm>
          <a:prstGeom prst="rect">
            <a:avLst/>
          </a:prstGeom>
          <a:noFill/>
          <a:ln w="9525">
            <a:noFill/>
            <a:miter lim="800000"/>
            <a:headEnd/>
            <a:tailEnd/>
          </a:ln>
        </p:spPr>
      </p:pic>
      <p:pic>
        <p:nvPicPr>
          <p:cNvPr id="27671" name="Picture 17" descr="0016"/>
          <p:cNvPicPr>
            <a:picLocks noChangeAspect="1" noChangeArrowheads="1" noCrop="1"/>
          </p:cNvPicPr>
          <p:nvPr/>
        </p:nvPicPr>
        <p:blipFill>
          <a:blip r:embed="rId13" cstate="screen"/>
          <a:srcRect/>
          <a:stretch>
            <a:fillRect/>
          </a:stretch>
        </p:blipFill>
        <p:spPr bwMode="auto">
          <a:xfrm flipH="1">
            <a:off x="7715250" y="214313"/>
            <a:ext cx="1233488" cy="936625"/>
          </a:xfrm>
          <a:prstGeom prst="rect">
            <a:avLst/>
          </a:prstGeom>
          <a:noFill/>
          <a:ln w="9525">
            <a:noFill/>
            <a:miter lim="800000"/>
            <a:headEnd/>
            <a:tailEnd/>
          </a:ln>
        </p:spPr>
      </p:pic>
      <p:sp>
        <p:nvSpPr>
          <p:cNvPr id="27672" name="Rectangle 24"/>
          <p:cNvSpPr>
            <a:spLocks noChangeArrowheads="1"/>
          </p:cNvSpPr>
          <p:nvPr/>
        </p:nvSpPr>
        <p:spPr bwMode="auto">
          <a:xfrm>
            <a:off x="1643063" y="1071563"/>
            <a:ext cx="5286375" cy="954087"/>
          </a:xfrm>
          <a:prstGeom prst="rect">
            <a:avLst/>
          </a:prstGeom>
          <a:noFill/>
          <a:ln w="9525">
            <a:noFill/>
            <a:miter lim="800000"/>
            <a:headEnd/>
            <a:tailEnd/>
          </a:ln>
        </p:spPr>
        <p:txBody>
          <a:bodyPr anchor="ctr">
            <a:spAutoFit/>
          </a:bodyPr>
          <a:lstStyle/>
          <a:p>
            <a:pPr lvl="1" eaLnBrk="0" hangingPunct="0">
              <a:tabLst>
                <a:tab pos="457200" algn="l"/>
              </a:tabLst>
            </a:pPr>
            <a:r>
              <a:rPr lang="kk-KZ" sz="2800" b="1">
                <a:cs typeface="Times New Roman" pitchFamily="18" charset="0"/>
              </a:rPr>
              <a:t>* Жәй</a:t>
            </a:r>
            <a:r>
              <a:rPr lang="en-US" sz="2800" b="1">
                <a:cs typeface="Times New Roman" pitchFamily="18" charset="0"/>
              </a:rPr>
              <a:t> </a:t>
            </a:r>
            <a:r>
              <a:rPr lang="kk-KZ" sz="2800" b="1">
                <a:cs typeface="Times New Roman" pitchFamily="18" charset="0"/>
              </a:rPr>
              <a:t>көзге көрінбейді,</a:t>
            </a:r>
            <a:endParaRPr lang="ru-RU" sz="2800" b="1"/>
          </a:p>
          <a:p>
            <a:pPr eaLnBrk="0" hangingPunct="0">
              <a:tabLst>
                <a:tab pos="457200" algn="l"/>
              </a:tabLst>
            </a:pPr>
            <a:r>
              <a:rPr lang="kk-KZ" sz="2800" b="1">
                <a:cs typeface="Times New Roman" pitchFamily="18" charset="0"/>
              </a:rPr>
              <a:t>     қозғалуға ерінбейді. Ол не? </a:t>
            </a:r>
            <a:endParaRPr lang="kk-KZ" sz="2800" b="1"/>
          </a:p>
        </p:txBody>
      </p:sp>
      <p:sp>
        <p:nvSpPr>
          <p:cNvPr id="27673" name="Rectangle 25"/>
          <p:cNvSpPr>
            <a:spLocks noChangeArrowheads="1"/>
          </p:cNvSpPr>
          <p:nvPr/>
        </p:nvSpPr>
        <p:spPr bwMode="auto">
          <a:xfrm>
            <a:off x="2143125" y="2071688"/>
            <a:ext cx="4500563" cy="1816100"/>
          </a:xfrm>
          <a:prstGeom prst="rect">
            <a:avLst/>
          </a:prstGeom>
          <a:noFill/>
          <a:ln w="9525">
            <a:noFill/>
            <a:miter lim="800000"/>
            <a:headEnd/>
            <a:tailEnd/>
          </a:ln>
        </p:spPr>
        <p:txBody>
          <a:bodyPr anchor="ctr">
            <a:spAutoFit/>
          </a:bodyPr>
          <a:lstStyle/>
          <a:p>
            <a:pPr algn="just" eaLnBrk="0" hangingPunct="0">
              <a:tabLst>
                <a:tab pos="457200" algn="l"/>
              </a:tabLst>
            </a:pPr>
            <a:r>
              <a:rPr lang="kk-KZ" sz="2800" b="1">
                <a:cs typeface="Times New Roman" pitchFamily="18" charset="0"/>
              </a:rPr>
              <a:t>*Теректегі алма қай кезде гүлдейді? </a:t>
            </a:r>
            <a:endParaRPr lang="ru-RU" sz="2800" b="1"/>
          </a:p>
          <a:p>
            <a:pPr algn="just" eaLnBrk="0" hangingPunct="0">
              <a:tabLst>
                <a:tab pos="457200" algn="l"/>
              </a:tabLst>
            </a:pPr>
            <a:r>
              <a:rPr lang="kk-KZ" sz="2800" b="1">
                <a:cs typeface="Times New Roman" pitchFamily="18" charset="0"/>
              </a:rPr>
              <a:t>*Көк шарфты суға салса не болады? </a:t>
            </a:r>
            <a:endParaRPr lang="kk-KZ" sz="2800" b="1"/>
          </a:p>
        </p:txBody>
      </p:sp>
      <p:sp>
        <p:nvSpPr>
          <p:cNvPr id="27674" name="Rectangle 26"/>
          <p:cNvSpPr>
            <a:spLocks noChangeArrowheads="1"/>
          </p:cNvSpPr>
          <p:nvPr/>
        </p:nvSpPr>
        <p:spPr bwMode="auto">
          <a:xfrm>
            <a:off x="2214563" y="3857625"/>
            <a:ext cx="4643437" cy="1816100"/>
          </a:xfrm>
          <a:prstGeom prst="rect">
            <a:avLst/>
          </a:prstGeom>
          <a:noFill/>
          <a:ln w="9525">
            <a:noFill/>
            <a:miter lim="800000"/>
            <a:headEnd/>
            <a:tailEnd/>
          </a:ln>
        </p:spPr>
        <p:txBody>
          <a:bodyPr anchor="ctr">
            <a:spAutoFit/>
          </a:bodyPr>
          <a:lstStyle/>
          <a:p>
            <a:pPr eaLnBrk="0" hangingPunct="0">
              <a:tabLst>
                <a:tab pos="1257300" algn="l"/>
              </a:tabLst>
            </a:pPr>
            <a:r>
              <a:rPr lang="kk-KZ" sz="2800" b="1" dirty="0">
                <a:cs typeface="Times New Roman" pitchFamily="18" charset="0"/>
              </a:rPr>
              <a:t>*Жоғалмайды ешқашан,</a:t>
            </a:r>
            <a:endParaRPr lang="ru-RU" sz="2800" b="1" dirty="0"/>
          </a:p>
          <a:p>
            <a:pPr eaLnBrk="0" hangingPunct="0">
              <a:tabLst>
                <a:tab pos="1257300" algn="l"/>
              </a:tabLst>
            </a:pPr>
            <a:r>
              <a:rPr lang="kk-KZ" sz="2800" b="1" dirty="0">
                <a:cs typeface="Times New Roman" pitchFamily="18" charset="0"/>
              </a:rPr>
              <a:t>Түрлендірсек егер де.</a:t>
            </a:r>
            <a:endParaRPr lang="ru-RU" sz="2800" b="1" dirty="0"/>
          </a:p>
          <a:p>
            <a:pPr eaLnBrk="0" hangingPunct="0">
              <a:tabLst>
                <a:tab pos="1257300" algn="l"/>
              </a:tabLst>
            </a:pPr>
            <a:r>
              <a:rPr lang="kk-KZ" sz="2800" b="1" dirty="0">
                <a:cs typeface="Times New Roman" pitchFamily="18" charset="0"/>
              </a:rPr>
              <a:t>Басқа күйге ауысқан,</a:t>
            </a:r>
          </a:p>
          <a:p>
            <a:pPr eaLnBrk="0" hangingPunct="0">
              <a:tabLst>
                <a:tab pos="1257300" algn="l"/>
              </a:tabLst>
            </a:pPr>
            <a:r>
              <a:rPr lang="kk-KZ" sz="2800" b="1" dirty="0">
                <a:cs typeface="Times New Roman" pitchFamily="18" charset="0"/>
              </a:rPr>
              <a:t>Жұмыс істейді әрқашан</a:t>
            </a:r>
            <a:r>
              <a:rPr lang="ru-RU" sz="2800" b="1" dirty="0"/>
              <a:t> .</a:t>
            </a:r>
          </a:p>
        </p:txBody>
      </p:sp>
      <p:sp>
        <p:nvSpPr>
          <p:cNvPr id="27675" name="Прямоугольник 26"/>
          <p:cNvSpPr>
            <a:spLocks noChangeArrowheads="1"/>
          </p:cNvSpPr>
          <p:nvPr/>
        </p:nvSpPr>
        <p:spPr bwMode="auto">
          <a:xfrm>
            <a:off x="2214563" y="5715000"/>
            <a:ext cx="4357687" cy="954088"/>
          </a:xfrm>
          <a:prstGeom prst="rect">
            <a:avLst/>
          </a:prstGeom>
          <a:noFill/>
          <a:ln w="9525">
            <a:noFill/>
            <a:miter lim="800000"/>
            <a:headEnd/>
            <a:tailEnd/>
          </a:ln>
        </p:spPr>
        <p:txBody>
          <a:bodyPr>
            <a:spAutoFit/>
          </a:bodyPr>
          <a:lstStyle/>
          <a:p>
            <a:r>
              <a:rPr lang="kk-KZ" sz="2800" b="1"/>
              <a:t>* Көкке қараған,</a:t>
            </a:r>
          </a:p>
          <a:p>
            <a:r>
              <a:rPr lang="kk-KZ" sz="2800" b="1"/>
              <a:t> жұлдыз санаған</a:t>
            </a:r>
            <a:r>
              <a:rPr lang="kk-KZ" sz="2800" b="1">
                <a:cs typeface="Times New Roman" pitchFamily="18" charset="0"/>
              </a:rPr>
              <a:t> .Ол не? </a:t>
            </a:r>
            <a:endParaRPr lang="ru-RU" sz="2800" b="1"/>
          </a:p>
        </p:txBody>
      </p:sp>
      <p:sp>
        <p:nvSpPr>
          <p:cNvPr id="28" name="Прямоугольник 27"/>
          <p:cNvSpPr/>
          <p:nvPr/>
        </p:nvSpPr>
        <p:spPr>
          <a:xfrm>
            <a:off x="2571736" y="0"/>
            <a:ext cx="4506555" cy="923330"/>
          </a:xfrm>
          <a:prstGeom prst="rect">
            <a:avLst/>
          </a:prstGeom>
          <a:noFill/>
        </p:spPr>
        <p:txBody>
          <a:bodyPr wrap="none">
            <a:spAutoFit/>
          </a:bodyPr>
          <a:lstStyle/>
          <a:p>
            <a:pPr algn="ctr">
              <a:defRPr/>
            </a:pPr>
            <a:r>
              <a:rPr lang="ru-RU" sz="5400" b="1" spc="100" dirty="0" err="1">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Демалыс</a:t>
            </a:r>
            <a:r>
              <a:rPr lang="ru-RU"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ru-RU" sz="5400" b="1" spc="100" dirty="0" err="1">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сәті</a:t>
            </a:r>
            <a:endParaRPr lang="ru-RU" sz="54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eyazgul19846"/>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8675" name="TextBox 3"/>
          <p:cNvSpPr txBox="1">
            <a:spLocks noChangeArrowheads="1"/>
          </p:cNvSpPr>
          <p:nvPr/>
        </p:nvSpPr>
        <p:spPr bwMode="auto">
          <a:xfrm>
            <a:off x="1571604" y="428625"/>
            <a:ext cx="6929459" cy="1015663"/>
          </a:xfrm>
          <a:prstGeom prst="rect">
            <a:avLst/>
          </a:prstGeom>
          <a:noFill/>
          <a:ln w="9525">
            <a:noFill/>
            <a:miter lim="800000"/>
            <a:headEnd/>
            <a:tailEnd/>
          </a:ln>
        </p:spPr>
        <p:txBody>
          <a:bodyPr wrap="square">
            <a:spAutoFit/>
          </a:bodyPr>
          <a:lstStyle/>
          <a:p>
            <a:r>
              <a:rPr lang="kk-KZ" sz="6000" b="1" dirty="0" smtClean="0">
                <a:solidFill>
                  <a:srgbClr val="FF00FF"/>
                </a:solidFill>
              </a:rPr>
              <a:t>Қорытындылау</a:t>
            </a:r>
            <a:endParaRPr lang="ru-RU" sz="6000" b="1" dirty="0">
              <a:solidFill>
                <a:srgbClr val="FF00FF"/>
              </a:solidFill>
            </a:endParaRPr>
          </a:p>
        </p:txBody>
      </p:sp>
      <p:pic>
        <p:nvPicPr>
          <p:cNvPr id="28676" name="Picture 19" descr="image001"/>
          <p:cNvPicPr>
            <a:picLocks noChangeAspect="1" noChangeArrowheads="1"/>
          </p:cNvPicPr>
          <p:nvPr/>
        </p:nvPicPr>
        <p:blipFill>
          <a:blip r:embed="rId3" cstate="screen"/>
          <a:srcRect/>
          <a:stretch>
            <a:fillRect/>
          </a:stretch>
        </p:blipFill>
        <p:spPr bwMode="auto">
          <a:xfrm>
            <a:off x="4143375" y="500063"/>
            <a:ext cx="4729163" cy="3786187"/>
          </a:xfrm>
          <a:prstGeom prst="rect">
            <a:avLst/>
          </a:prstGeom>
          <a:noFill/>
          <a:ln w="9525">
            <a:noFill/>
            <a:miter lim="800000"/>
            <a:headEnd/>
            <a:tailEnd/>
          </a:ln>
        </p:spPr>
      </p:pic>
      <p:pic>
        <p:nvPicPr>
          <p:cNvPr id="28677" name="Picture 29" descr="bestgif_narod_ru_523"/>
          <p:cNvPicPr>
            <a:picLocks noChangeAspect="1" noChangeArrowheads="1" noCrop="1"/>
          </p:cNvPicPr>
          <p:nvPr/>
        </p:nvPicPr>
        <p:blipFill>
          <a:blip r:embed="rId4" cstate="screen"/>
          <a:srcRect/>
          <a:stretch>
            <a:fillRect/>
          </a:stretch>
        </p:blipFill>
        <p:spPr bwMode="auto">
          <a:xfrm>
            <a:off x="1714500" y="4429125"/>
            <a:ext cx="6286500" cy="2428875"/>
          </a:xfrm>
          <a:prstGeom prst="rect">
            <a:avLst/>
          </a:prstGeom>
          <a:noFill/>
          <a:ln w="9525">
            <a:noFill/>
            <a:miter lim="800000"/>
            <a:headEnd/>
            <a:tailEnd/>
          </a:ln>
        </p:spPr>
      </p:pic>
      <p:sp>
        <p:nvSpPr>
          <p:cNvPr id="6" name="TextBox 5"/>
          <p:cNvSpPr txBox="1"/>
          <p:nvPr/>
        </p:nvSpPr>
        <p:spPr>
          <a:xfrm>
            <a:off x="1214415" y="1643050"/>
            <a:ext cx="6286544"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eriod"/>
            </a:pPr>
            <a:r>
              <a:rPr lang="kk-KZ" sz="2400" b="1" dirty="0" smtClean="0"/>
              <a:t>Қандай  заттар магнетиктер деп аталады.</a:t>
            </a:r>
          </a:p>
          <a:p>
            <a:pPr marL="342900" indent="-342900">
              <a:buAutoNum type="arabicPeriod"/>
            </a:pPr>
            <a:r>
              <a:rPr lang="kk-KZ" sz="2400" b="1" dirty="0" smtClean="0"/>
              <a:t>Ферромагнетиктер дегеніміз не?</a:t>
            </a:r>
          </a:p>
          <a:p>
            <a:pPr marL="342900" indent="-342900">
              <a:buAutoNum type="arabicPeriod"/>
            </a:pPr>
            <a:r>
              <a:rPr lang="kk-KZ" sz="2400" b="1" dirty="0" smtClean="0"/>
              <a:t>Парамагнетиктер депқандай заттар аталады?</a:t>
            </a:r>
          </a:p>
          <a:p>
            <a:pPr marL="342900" indent="-342900">
              <a:buAutoNum type="arabicPeriod"/>
            </a:pPr>
            <a:r>
              <a:rPr lang="kk-KZ" sz="2400" b="1" dirty="0" smtClean="0"/>
              <a:t>Диамагнетиктерге анықтама бер. </a:t>
            </a:r>
          </a:p>
          <a:p>
            <a:pPr marL="342900" indent="-342900">
              <a:buAutoNum type="arabicPeriod"/>
            </a:pPr>
            <a:r>
              <a:rPr lang="kk-KZ" sz="2400" b="1" dirty="0" smtClean="0"/>
              <a:t>Ақпараттың магниттік жазылуы қалай жүзеге асады</a:t>
            </a:r>
            <a:r>
              <a:rPr lang="kk-KZ" b="1" dirty="0" smtClean="0"/>
              <a:t>? </a:t>
            </a:r>
            <a:endParaRPr lang="kk-KZ"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0016"/>
          <p:cNvPicPr>
            <a:picLocks noChangeAspect="1" noChangeArrowheads="1" noCrop="1"/>
          </p:cNvPicPr>
          <p:nvPr/>
        </p:nvPicPr>
        <p:blipFill>
          <a:blip r:embed="rId2" cstate="screen"/>
          <a:srcRect/>
          <a:stretch>
            <a:fillRect/>
          </a:stretch>
        </p:blipFill>
        <p:spPr bwMode="auto">
          <a:xfrm flipH="1">
            <a:off x="6588125" y="836613"/>
            <a:ext cx="1233488" cy="936625"/>
          </a:xfrm>
          <a:prstGeom prst="rect">
            <a:avLst/>
          </a:prstGeom>
          <a:noFill/>
          <a:ln w="9525">
            <a:noFill/>
            <a:miter lim="800000"/>
            <a:headEnd/>
            <a:tailEnd/>
          </a:ln>
        </p:spPr>
      </p:pic>
      <p:pic>
        <p:nvPicPr>
          <p:cNvPr id="32771" name="Picture 5" descr="0016"/>
          <p:cNvPicPr>
            <a:picLocks noChangeAspect="1" noChangeArrowheads="1" noCrop="1"/>
          </p:cNvPicPr>
          <p:nvPr/>
        </p:nvPicPr>
        <p:blipFill>
          <a:blip r:embed="rId2" cstate="screen"/>
          <a:srcRect/>
          <a:stretch>
            <a:fillRect/>
          </a:stretch>
        </p:blipFill>
        <p:spPr bwMode="auto">
          <a:xfrm>
            <a:off x="179388" y="2349500"/>
            <a:ext cx="1233487" cy="936625"/>
          </a:xfrm>
          <a:prstGeom prst="rect">
            <a:avLst/>
          </a:prstGeom>
          <a:noFill/>
          <a:ln w="9525">
            <a:noFill/>
            <a:miter lim="800000"/>
            <a:headEnd/>
            <a:tailEnd/>
          </a:ln>
        </p:spPr>
      </p:pic>
      <p:pic>
        <p:nvPicPr>
          <p:cNvPr id="32772" name="Picture 6" descr="0016"/>
          <p:cNvPicPr>
            <a:picLocks noChangeAspect="1" noChangeArrowheads="1" noCrop="1"/>
          </p:cNvPicPr>
          <p:nvPr/>
        </p:nvPicPr>
        <p:blipFill>
          <a:blip r:embed="rId2" cstate="screen"/>
          <a:srcRect/>
          <a:stretch>
            <a:fillRect/>
          </a:stretch>
        </p:blipFill>
        <p:spPr bwMode="auto">
          <a:xfrm>
            <a:off x="4114800" y="2514600"/>
            <a:ext cx="1233488" cy="936625"/>
          </a:xfrm>
          <a:prstGeom prst="rect">
            <a:avLst/>
          </a:prstGeom>
          <a:noFill/>
          <a:ln w="9525">
            <a:noFill/>
            <a:miter lim="800000"/>
            <a:headEnd/>
            <a:tailEnd/>
          </a:ln>
        </p:spPr>
      </p:pic>
      <p:pic>
        <p:nvPicPr>
          <p:cNvPr id="32773" name="Picture 7" descr="0016"/>
          <p:cNvPicPr>
            <a:picLocks noChangeAspect="1" noChangeArrowheads="1" noCrop="1"/>
          </p:cNvPicPr>
          <p:nvPr/>
        </p:nvPicPr>
        <p:blipFill>
          <a:blip r:embed="rId2" cstate="screen"/>
          <a:srcRect/>
          <a:stretch>
            <a:fillRect/>
          </a:stretch>
        </p:blipFill>
        <p:spPr bwMode="auto">
          <a:xfrm>
            <a:off x="1676400" y="1219200"/>
            <a:ext cx="1233488" cy="936625"/>
          </a:xfrm>
          <a:prstGeom prst="rect">
            <a:avLst/>
          </a:prstGeom>
          <a:noFill/>
          <a:ln w="9525">
            <a:noFill/>
            <a:miter lim="800000"/>
            <a:headEnd/>
            <a:tailEnd/>
          </a:ln>
        </p:spPr>
      </p:pic>
      <p:pic>
        <p:nvPicPr>
          <p:cNvPr id="32774" name="Picture 8" descr="0016"/>
          <p:cNvPicPr>
            <a:picLocks noChangeAspect="1" noChangeArrowheads="1" noCrop="1"/>
          </p:cNvPicPr>
          <p:nvPr/>
        </p:nvPicPr>
        <p:blipFill>
          <a:blip r:embed="rId2" cstate="screen"/>
          <a:srcRect/>
          <a:stretch>
            <a:fillRect/>
          </a:stretch>
        </p:blipFill>
        <p:spPr bwMode="auto">
          <a:xfrm>
            <a:off x="2057400" y="3352800"/>
            <a:ext cx="1233488" cy="936625"/>
          </a:xfrm>
          <a:prstGeom prst="rect">
            <a:avLst/>
          </a:prstGeom>
          <a:noFill/>
          <a:ln w="9525">
            <a:noFill/>
            <a:miter lim="800000"/>
            <a:headEnd/>
            <a:tailEnd/>
          </a:ln>
        </p:spPr>
      </p:pic>
      <p:pic>
        <p:nvPicPr>
          <p:cNvPr id="32775" name="Picture 9" descr="0016"/>
          <p:cNvPicPr>
            <a:picLocks noChangeAspect="1" noChangeArrowheads="1" noCrop="1"/>
          </p:cNvPicPr>
          <p:nvPr/>
        </p:nvPicPr>
        <p:blipFill>
          <a:blip r:embed="rId2" cstate="screen"/>
          <a:srcRect/>
          <a:stretch>
            <a:fillRect/>
          </a:stretch>
        </p:blipFill>
        <p:spPr bwMode="auto">
          <a:xfrm>
            <a:off x="0" y="4857750"/>
            <a:ext cx="1233488" cy="936625"/>
          </a:xfrm>
          <a:prstGeom prst="rect">
            <a:avLst/>
          </a:prstGeom>
          <a:noFill/>
          <a:ln w="9525">
            <a:noFill/>
            <a:miter lim="800000"/>
            <a:headEnd/>
            <a:tailEnd/>
          </a:ln>
        </p:spPr>
      </p:pic>
      <p:pic>
        <p:nvPicPr>
          <p:cNvPr id="32776" name="Picture 10" descr="0016"/>
          <p:cNvPicPr>
            <a:picLocks noChangeAspect="1" noChangeArrowheads="1" noCrop="1"/>
          </p:cNvPicPr>
          <p:nvPr/>
        </p:nvPicPr>
        <p:blipFill>
          <a:blip r:embed="rId2" cstate="screen"/>
          <a:srcRect/>
          <a:stretch>
            <a:fillRect/>
          </a:stretch>
        </p:blipFill>
        <p:spPr bwMode="auto">
          <a:xfrm>
            <a:off x="7620000" y="2057400"/>
            <a:ext cx="1233488" cy="936625"/>
          </a:xfrm>
          <a:prstGeom prst="rect">
            <a:avLst/>
          </a:prstGeom>
          <a:noFill/>
          <a:ln w="9525">
            <a:noFill/>
            <a:miter lim="800000"/>
            <a:headEnd/>
            <a:tailEnd/>
          </a:ln>
        </p:spPr>
      </p:pic>
      <p:pic>
        <p:nvPicPr>
          <p:cNvPr id="32777" name="Picture 11" descr="0016"/>
          <p:cNvPicPr>
            <a:picLocks noChangeAspect="1" noChangeArrowheads="1" noCrop="1"/>
          </p:cNvPicPr>
          <p:nvPr/>
        </p:nvPicPr>
        <p:blipFill>
          <a:blip r:embed="rId2" cstate="screen"/>
          <a:srcRect/>
          <a:stretch>
            <a:fillRect/>
          </a:stretch>
        </p:blipFill>
        <p:spPr bwMode="auto">
          <a:xfrm>
            <a:off x="7910513" y="3581400"/>
            <a:ext cx="1233487" cy="936625"/>
          </a:xfrm>
          <a:prstGeom prst="rect">
            <a:avLst/>
          </a:prstGeom>
          <a:noFill/>
          <a:ln w="9525">
            <a:noFill/>
            <a:miter lim="800000"/>
            <a:headEnd/>
            <a:tailEnd/>
          </a:ln>
        </p:spPr>
      </p:pic>
      <p:pic>
        <p:nvPicPr>
          <p:cNvPr id="32778" name="Picture 12" descr="0016"/>
          <p:cNvPicPr>
            <a:picLocks noChangeAspect="1" noChangeArrowheads="1" noCrop="1"/>
          </p:cNvPicPr>
          <p:nvPr/>
        </p:nvPicPr>
        <p:blipFill>
          <a:blip r:embed="rId2" cstate="screen"/>
          <a:srcRect/>
          <a:stretch>
            <a:fillRect/>
          </a:stretch>
        </p:blipFill>
        <p:spPr bwMode="auto">
          <a:xfrm>
            <a:off x="6248400" y="4953000"/>
            <a:ext cx="1233488" cy="936625"/>
          </a:xfrm>
          <a:prstGeom prst="rect">
            <a:avLst/>
          </a:prstGeom>
          <a:noFill/>
          <a:ln w="9525">
            <a:noFill/>
            <a:miter lim="800000"/>
            <a:headEnd/>
            <a:tailEnd/>
          </a:ln>
        </p:spPr>
      </p:pic>
      <p:pic>
        <p:nvPicPr>
          <p:cNvPr id="32779" name="Picture 13" descr="0016"/>
          <p:cNvPicPr>
            <a:picLocks noChangeAspect="1" noChangeArrowheads="1" noCrop="1"/>
          </p:cNvPicPr>
          <p:nvPr/>
        </p:nvPicPr>
        <p:blipFill>
          <a:blip r:embed="rId2" cstate="screen"/>
          <a:srcRect/>
          <a:stretch>
            <a:fillRect/>
          </a:stretch>
        </p:blipFill>
        <p:spPr bwMode="auto">
          <a:xfrm>
            <a:off x="5429250" y="4929188"/>
            <a:ext cx="1233488" cy="936625"/>
          </a:xfrm>
          <a:prstGeom prst="rect">
            <a:avLst/>
          </a:prstGeom>
          <a:noFill/>
          <a:ln w="9525">
            <a:noFill/>
            <a:miter lim="800000"/>
            <a:headEnd/>
            <a:tailEnd/>
          </a:ln>
        </p:spPr>
      </p:pic>
      <p:sp>
        <p:nvSpPr>
          <p:cNvPr id="33804" name="WordArt 14"/>
          <p:cNvSpPr>
            <a:spLocks noChangeArrowheads="1" noChangeShapeType="1" noTextEdit="1"/>
          </p:cNvSpPr>
          <p:nvPr/>
        </p:nvSpPr>
        <p:spPr bwMode="auto">
          <a:xfrm>
            <a:off x="323850" y="548977"/>
            <a:ext cx="8351838" cy="6048375"/>
          </a:xfrm>
          <a:prstGeom prst="rect">
            <a:avLst/>
          </a:prstGeom>
        </p:spPr>
        <p:txBody>
          <a:bodyPr wrap="none" fromWordArt="1">
            <a:prstTxWarp prst="textPlain">
              <a:avLst>
                <a:gd name="adj" fmla="val 50000"/>
              </a:avLst>
            </a:prstTxWarp>
          </a:bodyPr>
          <a:lstStyle/>
          <a:p>
            <a:pPr algn="ctr">
              <a:defRPr/>
            </a:pPr>
            <a:r>
              <a:rPr lang="ru-RU" sz="3600" b="1" kern="10" dirty="0" err="1">
                <a:ln w="28575">
                  <a:solidFill>
                    <a:srgbClr val="FFFFCC"/>
                  </a:solidFill>
                  <a:round/>
                  <a:headEnd/>
                  <a:tailEnd/>
                </a:ln>
                <a:solidFill>
                  <a:srgbClr val="000099"/>
                </a:solidFill>
                <a:effectLst>
                  <a:outerShdw dist="35921" dir="2700000" algn="ctr" rotWithShape="0">
                    <a:srgbClr val="990000"/>
                  </a:outerShdw>
                </a:effectLst>
                <a:latin typeface="Arial" pitchFamily="34" charset="0"/>
                <a:cs typeface="Arial" pitchFamily="34" charset="0"/>
              </a:rPr>
              <a:t>Үйге тапсырма</a:t>
            </a:r>
            <a:r>
              <a:rPr lang="ru-RU" sz="3600" b="1" kern="10" dirty="0">
                <a:ln w="28575">
                  <a:solidFill>
                    <a:srgbClr val="FFFFCC"/>
                  </a:solidFill>
                  <a:round/>
                  <a:headEnd/>
                  <a:tailEnd/>
                </a:ln>
                <a:solidFill>
                  <a:srgbClr val="000099"/>
                </a:solidFill>
                <a:effectLst>
                  <a:outerShdw dist="35921" dir="2700000" algn="ctr" rotWithShape="0">
                    <a:srgbClr val="990000"/>
                  </a:outerShdw>
                </a:effectLst>
                <a:latin typeface="Arial" pitchFamily="34" charset="0"/>
                <a:cs typeface="Arial" pitchFamily="34" charset="0"/>
              </a:rPr>
              <a:t>:</a:t>
            </a:r>
          </a:p>
          <a:p>
            <a:pPr algn="ctr">
              <a:defRPr/>
            </a:pPr>
            <a:r>
              <a:rPr lang="ru-RU" sz="3600" b="1" kern="10" dirty="0" err="1">
                <a:ln w="28575">
                  <a:solidFill>
                    <a:srgbClr val="FFFFCC"/>
                  </a:solidFill>
                  <a:round/>
                  <a:headEnd/>
                  <a:tailEnd/>
                </a:ln>
                <a:solidFill>
                  <a:srgbClr val="000099"/>
                </a:solidFill>
                <a:effectLst>
                  <a:outerShdw dist="35921" dir="2700000" algn="ctr" rotWithShape="0">
                    <a:srgbClr val="990000"/>
                  </a:outerShdw>
                </a:effectLst>
                <a:latin typeface="Arial" pitchFamily="34" charset="0"/>
                <a:cs typeface="Arial" pitchFamily="34" charset="0"/>
              </a:rPr>
              <a:t>Оқуға</a:t>
            </a:r>
            <a:r>
              <a:rPr lang="ru-RU" sz="3600" b="1" kern="10" dirty="0">
                <a:ln w="28575">
                  <a:solidFill>
                    <a:srgbClr val="FFFFCC"/>
                  </a:solidFill>
                  <a:round/>
                  <a:headEnd/>
                  <a:tailEnd/>
                </a:ln>
                <a:solidFill>
                  <a:srgbClr val="000099"/>
                </a:solidFill>
                <a:effectLst>
                  <a:outerShdw dist="35921" dir="2700000" algn="ctr" rotWithShape="0">
                    <a:srgbClr val="990000"/>
                  </a:outerShdw>
                </a:effectLst>
                <a:latin typeface="Arial" pitchFamily="34" charset="0"/>
                <a:cs typeface="Arial" pitchFamily="34" charset="0"/>
              </a:rPr>
              <a:t>:    </a:t>
            </a:r>
            <a:r>
              <a:rPr lang="ru-RU" sz="3600" b="1" dirty="0">
                <a:solidFill>
                  <a:srgbClr val="0033CC"/>
                </a:solidFill>
                <a:uFill>
                  <a:solidFill>
                    <a:schemeClr val="bg1"/>
                  </a:solidFill>
                </a:uFill>
                <a:latin typeface="Arial" pitchFamily="34" charset="0"/>
                <a:cs typeface="Arial" pitchFamily="34" charset="0"/>
              </a:rPr>
              <a:t>§ </a:t>
            </a:r>
            <a:r>
              <a:rPr lang="ru-RU" sz="3600" b="1" dirty="0" smtClean="0">
                <a:solidFill>
                  <a:srgbClr val="0033CC"/>
                </a:solidFill>
                <a:uFill>
                  <a:solidFill>
                    <a:schemeClr val="bg1"/>
                  </a:solidFill>
                </a:uFill>
                <a:latin typeface="Arial" pitchFamily="34" charset="0"/>
                <a:cs typeface="Arial" pitchFamily="34" charset="0"/>
              </a:rPr>
              <a:t>57,58</a:t>
            </a:r>
          </a:p>
          <a:p>
            <a:pPr algn="ctr">
              <a:defRPr/>
            </a:pPr>
            <a:endParaRPr lang="ru-RU" sz="3600" b="1" kern="10" dirty="0">
              <a:ln w="28575">
                <a:solidFill>
                  <a:srgbClr val="FFFFCC"/>
                </a:solidFill>
                <a:round/>
                <a:headEnd/>
                <a:tailEnd/>
              </a:ln>
              <a:solidFill>
                <a:srgbClr val="000099"/>
              </a:solidFill>
              <a:effectLst>
                <a:outerShdw dist="35921" dir="2700000" algn="ctr" rotWithShape="0">
                  <a:srgbClr val="990000"/>
                </a:outerShdw>
              </a:effectLst>
              <a:latin typeface="Arial" pitchFamily="34" charset="0"/>
              <a:cs typeface="Arial" pitchFamily="34" charset="0"/>
            </a:endParaRPr>
          </a:p>
        </p:txBody>
      </p:sp>
      <p:pic>
        <p:nvPicPr>
          <p:cNvPr id="32781" name="Picture 29" descr="bestgif_narod_ru_523"/>
          <p:cNvPicPr>
            <a:picLocks noChangeAspect="1" noChangeArrowheads="1" noCrop="1"/>
          </p:cNvPicPr>
          <p:nvPr/>
        </p:nvPicPr>
        <p:blipFill>
          <a:blip r:embed="rId3" cstate="screen"/>
          <a:srcRect/>
          <a:stretch>
            <a:fillRect/>
          </a:stretch>
        </p:blipFill>
        <p:spPr bwMode="auto">
          <a:xfrm>
            <a:off x="1000125" y="4929188"/>
            <a:ext cx="4572000" cy="192881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r>
              <a:rPr lang="kk-KZ" dirty="0" smtClean="0"/>
              <a:t>           Сабақтың мақсаты: </a:t>
            </a:r>
            <a:endParaRPr lang="kk-KZ" dirty="0"/>
          </a:p>
        </p:txBody>
      </p:sp>
      <p:sp>
        <p:nvSpPr>
          <p:cNvPr id="3" name="Содержимое 2"/>
          <p:cNvSpPr>
            <a:spLocks noGrp="1"/>
          </p:cNvSpPr>
          <p:nvPr>
            <p:ph idx="1"/>
          </p:nvPr>
        </p:nvSpPr>
        <p:spPr/>
        <p:txBody>
          <a:bodyPr/>
          <a:lstStyle/>
          <a:p>
            <a:r>
              <a:rPr lang="kk-KZ" dirty="0" smtClean="0"/>
              <a:t>Оқушыларды заттың магниттік қасиеттерімен таныстыру. Ақпараттың магниттік жазылуы қалай жүзеге асатынын түсіндіру.  </a:t>
            </a:r>
            <a:endParaRPr lang="kk-K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2" descr="море2"/>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762000" y="5257800"/>
            <a:ext cx="1981200" cy="457200"/>
          </a:xfrm>
          <a:prstGeom prst="rect">
            <a:avLst/>
          </a:prstGeom>
          <a:noFill/>
          <a:ln w="9525">
            <a:noFill/>
            <a:miter lim="800000"/>
            <a:headEnd/>
            <a:tailEnd/>
          </a:ln>
        </p:spPr>
        <p:txBody>
          <a:bodyPr>
            <a:spAutoFit/>
          </a:bodyPr>
          <a:lstStyle/>
          <a:p>
            <a:pPr>
              <a:spcBef>
                <a:spcPct val="50000"/>
              </a:spcBef>
            </a:pPr>
            <a:endParaRPr lang="ru-RU"/>
          </a:p>
        </p:txBody>
      </p:sp>
      <p:sp>
        <p:nvSpPr>
          <p:cNvPr id="13316" name="Text Box 4"/>
          <p:cNvSpPr txBox="1">
            <a:spLocks noChangeArrowheads="1"/>
          </p:cNvSpPr>
          <p:nvPr/>
        </p:nvSpPr>
        <p:spPr bwMode="auto">
          <a:xfrm>
            <a:off x="914400" y="5410200"/>
            <a:ext cx="1981200" cy="457200"/>
          </a:xfrm>
          <a:prstGeom prst="rect">
            <a:avLst/>
          </a:prstGeom>
          <a:noFill/>
          <a:ln w="9525">
            <a:noFill/>
            <a:miter lim="800000"/>
            <a:headEnd/>
            <a:tailEnd/>
          </a:ln>
        </p:spPr>
        <p:txBody>
          <a:bodyPr>
            <a:spAutoFit/>
          </a:bodyPr>
          <a:lstStyle/>
          <a:p>
            <a:pPr>
              <a:spcBef>
                <a:spcPct val="50000"/>
              </a:spcBef>
            </a:pPr>
            <a:endParaRPr lang="ru-RU"/>
          </a:p>
        </p:txBody>
      </p:sp>
      <p:sp>
        <p:nvSpPr>
          <p:cNvPr id="13317" name="Text Box 5"/>
          <p:cNvSpPr txBox="1">
            <a:spLocks noChangeArrowheads="1"/>
          </p:cNvSpPr>
          <p:nvPr/>
        </p:nvSpPr>
        <p:spPr bwMode="auto">
          <a:xfrm>
            <a:off x="3581400" y="5486400"/>
            <a:ext cx="1981200" cy="457200"/>
          </a:xfrm>
          <a:prstGeom prst="rect">
            <a:avLst/>
          </a:prstGeom>
          <a:noFill/>
          <a:ln w="9525">
            <a:noFill/>
            <a:miter lim="800000"/>
            <a:headEnd/>
            <a:tailEnd/>
          </a:ln>
        </p:spPr>
        <p:txBody>
          <a:bodyPr>
            <a:spAutoFit/>
          </a:bodyPr>
          <a:lstStyle/>
          <a:p>
            <a:pPr>
              <a:spcBef>
                <a:spcPct val="50000"/>
              </a:spcBef>
            </a:pPr>
            <a:endParaRPr lang="ru-RU"/>
          </a:p>
        </p:txBody>
      </p:sp>
      <p:sp>
        <p:nvSpPr>
          <p:cNvPr id="13318" name="Text Box 8"/>
          <p:cNvSpPr txBox="1">
            <a:spLocks noChangeArrowheads="1"/>
          </p:cNvSpPr>
          <p:nvPr/>
        </p:nvSpPr>
        <p:spPr bwMode="auto">
          <a:xfrm>
            <a:off x="228600" y="6308725"/>
            <a:ext cx="2133600" cy="1004888"/>
          </a:xfrm>
          <a:prstGeom prst="rect">
            <a:avLst/>
          </a:prstGeom>
          <a:noFill/>
          <a:ln w="9525">
            <a:noFill/>
            <a:miter lim="800000"/>
            <a:headEnd/>
            <a:tailEnd/>
          </a:ln>
        </p:spPr>
        <p:txBody>
          <a:bodyPr>
            <a:spAutoFit/>
          </a:bodyPr>
          <a:lstStyle/>
          <a:p>
            <a:pPr algn="just">
              <a:spcBef>
                <a:spcPct val="50000"/>
              </a:spcBef>
            </a:pPr>
            <a:r>
              <a:rPr lang="ru-RU"/>
              <a:t> </a:t>
            </a:r>
            <a:r>
              <a:rPr lang="ru-RU">
                <a:cs typeface="Times New Roman" pitchFamily="18" charset="0"/>
              </a:rPr>
              <a:t> </a:t>
            </a:r>
            <a:r>
              <a:rPr lang="ru-RU" b="1" i="1">
                <a:solidFill>
                  <a:srgbClr val="FF0000"/>
                </a:solidFill>
                <a:latin typeface="Comic Sans MS" pitchFamily="66" charset="0"/>
              </a:rPr>
              <a:t> </a:t>
            </a:r>
          </a:p>
          <a:p>
            <a:pPr>
              <a:spcBef>
                <a:spcPct val="50000"/>
              </a:spcBef>
            </a:pPr>
            <a:endParaRPr lang="ru-RU">
              <a:solidFill>
                <a:srgbClr val="FF0000"/>
              </a:solidFill>
            </a:endParaRPr>
          </a:p>
        </p:txBody>
      </p:sp>
      <p:sp>
        <p:nvSpPr>
          <p:cNvPr id="13319" name="Text Box 9"/>
          <p:cNvSpPr txBox="1">
            <a:spLocks noChangeArrowheads="1"/>
          </p:cNvSpPr>
          <p:nvPr/>
        </p:nvSpPr>
        <p:spPr bwMode="auto">
          <a:xfrm>
            <a:off x="3048000" y="5853113"/>
            <a:ext cx="2514600" cy="1004887"/>
          </a:xfrm>
          <a:prstGeom prst="rect">
            <a:avLst/>
          </a:prstGeom>
          <a:noFill/>
          <a:ln w="9525">
            <a:noFill/>
            <a:miter lim="800000"/>
            <a:headEnd/>
            <a:tailEnd/>
          </a:ln>
        </p:spPr>
        <p:txBody>
          <a:bodyPr>
            <a:spAutoFit/>
          </a:bodyPr>
          <a:lstStyle/>
          <a:p>
            <a:pPr algn="just">
              <a:spcBef>
                <a:spcPct val="50000"/>
              </a:spcBef>
            </a:pPr>
            <a:r>
              <a:rPr lang="ru-RU"/>
              <a:t> </a:t>
            </a:r>
            <a:r>
              <a:rPr lang="ru-RU">
                <a:cs typeface="Times New Roman" pitchFamily="18" charset="0"/>
              </a:rPr>
              <a:t> </a:t>
            </a:r>
            <a:endParaRPr lang="ru-RU" b="1" i="1">
              <a:solidFill>
                <a:srgbClr val="FFFF00"/>
              </a:solidFill>
              <a:latin typeface="Monotype Corsiva" pitchFamily="66" charset="0"/>
            </a:endParaRPr>
          </a:p>
          <a:p>
            <a:pPr>
              <a:spcBef>
                <a:spcPct val="50000"/>
              </a:spcBef>
            </a:pPr>
            <a:endParaRPr lang="ru-RU" b="1" i="1">
              <a:solidFill>
                <a:srgbClr val="FFFF00"/>
              </a:solidFill>
              <a:latin typeface="Monotype Corsiva" pitchFamily="66" charset="0"/>
            </a:endParaRPr>
          </a:p>
        </p:txBody>
      </p:sp>
      <p:sp>
        <p:nvSpPr>
          <p:cNvPr id="13320" name="Text Box 10"/>
          <p:cNvSpPr txBox="1">
            <a:spLocks noChangeArrowheads="1"/>
          </p:cNvSpPr>
          <p:nvPr/>
        </p:nvSpPr>
        <p:spPr bwMode="auto">
          <a:xfrm>
            <a:off x="6248400" y="5715000"/>
            <a:ext cx="2895600" cy="1004888"/>
          </a:xfrm>
          <a:prstGeom prst="rect">
            <a:avLst/>
          </a:prstGeom>
          <a:noFill/>
          <a:ln w="9525">
            <a:noFill/>
            <a:miter lim="800000"/>
            <a:headEnd/>
            <a:tailEnd/>
          </a:ln>
        </p:spPr>
        <p:txBody>
          <a:bodyPr>
            <a:spAutoFit/>
          </a:bodyPr>
          <a:lstStyle/>
          <a:p>
            <a:pPr algn="just">
              <a:spcBef>
                <a:spcPct val="50000"/>
              </a:spcBef>
            </a:pPr>
            <a:r>
              <a:rPr lang="ru-RU"/>
              <a:t> </a:t>
            </a:r>
            <a:r>
              <a:rPr lang="ru-RU">
                <a:cs typeface="Times New Roman" pitchFamily="18" charset="0"/>
              </a:rPr>
              <a:t> </a:t>
            </a:r>
            <a:endParaRPr lang="ru-RU">
              <a:solidFill>
                <a:srgbClr val="000099"/>
              </a:solidFill>
            </a:endParaRPr>
          </a:p>
          <a:p>
            <a:pPr>
              <a:spcBef>
                <a:spcPct val="50000"/>
              </a:spcBef>
            </a:pPr>
            <a:endParaRPr lang="ru-RU">
              <a:solidFill>
                <a:srgbClr val="000099"/>
              </a:solidFill>
            </a:endParaRPr>
          </a:p>
        </p:txBody>
      </p:sp>
      <p:sp>
        <p:nvSpPr>
          <p:cNvPr id="13321" name="Text Box 16"/>
          <p:cNvSpPr txBox="1">
            <a:spLocks noChangeArrowheads="1"/>
          </p:cNvSpPr>
          <p:nvPr/>
        </p:nvSpPr>
        <p:spPr bwMode="auto">
          <a:xfrm>
            <a:off x="3214688" y="2857500"/>
            <a:ext cx="2057400" cy="523875"/>
          </a:xfrm>
          <a:prstGeom prst="rect">
            <a:avLst/>
          </a:prstGeom>
          <a:noFill/>
          <a:ln w="9525">
            <a:noFill/>
            <a:miter lim="800000"/>
            <a:headEnd/>
            <a:tailEnd/>
          </a:ln>
        </p:spPr>
        <p:txBody>
          <a:bodyPr>
            <a:spAutoFit/>
          </a:bodyPr>
          <a:lstStyle/>
          <a:p>
            <a:pPr>
              <a:spcBef>
                <a:spcPct val="50000"/>
              </a:spcBef>
            </a:pPr>
            <a:r>
              <a:rPr lang="kk-KZ" sz="2800" b="1" i="1">
                <a:solidFill>
                  <a:srgbClr val="000099"/>
                </a:solidFill>
                <a:latin typeface="Comic Sans MS" pitchFamily="66" charset="0"/>
                <a:cs typeface="Times New Roman" pitchFamily="18" charset="0"/>
              </a:rPr>
              <a:t>  </a:t>
            </a:r>
            <a:endParaRPr lang="ru-RU" sz="2800" b="1" i="1">
              <a:solidFill>
                <a:srgbClr val="000099"/>
              </a:solidFill>
              <a:latin typeface="Comic Sans MS" pitchFamily="66" charset="0"/>
              <a:cs typeface="Times New Roman" pitchFamily="18" charset="0"/>
            </a:endParaRPr>
          </a:p>
        </p:txBody>
      </p:sp>
      <p:sp>
        <p:nvSpPr>
          <p:cNvPr id="13322" name="Text Box 17"/>
          <p:cNvSpPr txBox="1">
            <a:spLocks noChangeArrowheads="1"/>
          </p:cNvSpPr>
          <p:nvPr/>
        </p:nvSpPr>
        <p:spPr bwMode="auto">
          <a:xfrm>
            <a:off x="5757863" y="3000375"/>
            <a:ext cx="3386137" cy="523875"/>
          </a:xfrm>
          <a:prstGeom prst="rect">
            <a:avLst/>
          </a:prstGeom>
          <a:noFill/>
          <a:ln w="9525">
            <a:noFill/>
            <a:miter lim="800000"/>
            <a:headEnd/>
            <a:tailEnd/>
          </a:ln>
        </p:spPr>
        <p:txBody>
          <a:bodyPr>
            <a:spAutoFit/>
          </a:bodyPr>
          <a:lstStyle/>
          <a:p>
            <a:pPr>
              <a:spcBef>
                <a:spcPct val="50000"/>
              </a:spcBef>
            </a:pPr>
            <a:r>
              <a:rPr lang="ru-RU" sz="2800" b="1" i="1">
                <a:solidFill>
                  <a:srgbClr val="000099"/>
                </a:solidFill>
                <a:latin typeface="Monotype Corsiva" pitchFamily="66" charset="0"/>
                <a:cs typeface="Times New Roman" pitchFamily="18" charset="0"/>
              </a:rPr>
              <a:t>жақсы</a:t>
            </a:r>
            <a:r>
              <a:rPr lang="ru-RU" b="1" i="1">
                <a:solidFill>
                  <a:srgbClr val="FFFF00"/>
                </a:solidFill>
                <a:latin typeface="Monotype Corsiva" pitchFamily="66" charset="0"/>
              </a:rPr>
              <a:t> </a:t>
            </a:r>
          </a:p>
        </p:txBody>
      </p:sp>
      <p:sp>
        <p:nvSpPr>
          <p:cNvPr id="13323" name="Text Box 18"/>
          <p:cNvSpPr txBox="1">
            <a:spLocks noChangeArrowheads="1"/>
          </p:cNvSpPr>
          <p:nvPr/>
        </p:nvSpPr>
        <p:spPr bwMode="auto">
          <a:xfrm>
            <a:off x="2571750" y="3643313"/>
            <a:ext cx="1857375" cy="461962"/>
          </a:xfrm>
          <a:prstGeom prst="rect">
            <a:avLst/>
          </a:prstGeom>
          <a:noFill/>
          <a:ln w="9525">
            <a:noFill/>
            <a:miter lim="800000"/>
            <a:headEnd/>
            <a:tailEnd/>
          </a:ln>
        </p:spPr>
        <p:txBody>
          <a:bodyPr>
            <a:spAutoFit/>
          </a:bodyPr>
          <a:lstStyle/>
          <a:p>
            <a:pPr>
              <a:spcBef>
                <a:spcPct val="50000"/>
              </a:spcBef>
            </a:pPr>
            <a:endParaRPr lang="ru-RU">
              <a:solidFill>
                <a:srgbClr val="000099"/>
              </a:solidFill>
              <a:cs typeface="Times New Roman" pitchFamily="18" charset="0"/>
            </a:endParaRPr>
          </a:p>
        </p:txBody>
      </p:sp>
      <p:pic>
        <p:nvPicPr>
          <p:cNvPr id="13324" name="Picture 23" descr="0016"/>
          <p:cNvPicPr>
            <a:picLocks noChangeAspect="1" noChangeArrowheads="1" noCrop="1"/>
          </p:cNvPicPr>
          <p:nvPr/>
        </p:nvPicPr>
        <p:blipFill>
          <a:blip r:embed="rId3" cstate="screen"/>
          <a:srcRect/>
          <a:stretch>
            <a:fillRect/>
          </a:stretch>
        </p:blipFill>
        <p:spPr bwMode="auto">
          <a:xfrm>
            <a:off x="785813" y="0"/>
            <a:ext cx="1233487" cy="936625"/>
          </a:xfrm>
          <a:prstGeom prst="rect">
            <a:avLst/>
          </a:prstGeom>
          <a:noFill/>
          <a:ln w="9525">
            <a:noFill/>
            <a:miter lim="800000"/>
            <a:headEnd/>
            <a:tailEnd/>
          </a:ln>
        </p:spPr>
      </p:pic>
      <p:pic>
        <p:nvPicPr>
          <p:cNvPr id="13325" name="Picture 24" descr="0016"/>
          <p:cNvPicPr>
            <a:picLocks noChangeAspect="1" noChangeArrowheads="1" noCrop="1"/>
          </p:cNvPicPr>
          <p:nvPr/>
        </p:nvPicPr>
        <p:blipFill>
          <a:blip r:embed="rId3" cstate="screen"/>
          <a:srcRect/>
          <a:stretch>
            <a:fillRect/>
          </a:stretch>
        </p:blipFill>
        <p:spPr bwMode="auto">
          <a:xfrm>
            <a:off x="7910513" y="2997200"/>
            <a:ext cx="1233487" cy="936625"/>
          </a:xfrm>
          <a:prstGeom prst="rect">
            <a:avLst/>
          </a:prstGeom>
          <a:noFill/>
          <a:ln w="9525">
            <a:noFill/>
            <a:miter lim="800000"/>
            <a:headEnd/>
            <a:tailEnd/>
          </a:ln>
        </p:spPr>
      </p:pic>
      <p:pic>
        <p:nvPicPr>
          <p:cNvPr id="13326" name="Picture 26" descr="0016"/>
          <p:cNvPicPr>
            <a:picLocks noChangeAspect="1" noChangeArrowheads="1" noCrop="1"/>
          </p:cNvPicPr>
          <p:nvPr/>
        </p:nvPicPr>
        <p:blipFill>
          <a:blip r:embed="rId3" cstate="screen"/>
          <a:srcRect/>
          <a:stretch>
            <a:fillRect/>
          </a:stretch>
        </p:blipFill>
        <p:spPr bwMode="auto">
          <a:xfrm>
            <a:off x="7429500" y="285750"/>
            <a:ext cx="1233488" cy="936625"/>
          </a:xfrm>
          <a:prstGeom prst="rect">
            <a:avLst/>
          </a:prstGeom>
          <a:noFill/>
          <a:ln w="9525">
            <a:noFill/>
            <a:miter lim="800000"/>
            <a:headEnd/>
            <a:tailEnd/>
          </a:ln>
        </p:spPr>
      </p:pic>
      <p:pic>
        <p:nvPicPr>
          <p:cNvPr id="13327" name="Picture 27" descr="0016"/>
          <p:cNvPicPr>
            <a:picLocks noChangeAspect="1" noChangeArrowheads="1" noCrop="1"/>
          </p:cNvPicPr>
          <p:nvPr/>
        </p:nvPicPr>
        <p:blipFill>
          <a:blip r:embed="rId3" cstate="screen"/>
          <a:srcRect/>
          <a:stretch>
            <a:fillRect/>
          </a:stretch>
        </p:blipFill>
        <p:spPr bwMode="auto">
          <a:xfrm>
            <a:off x="0" y="1428750"/>
            <a:ext cx="1233488" cy="936625"/>
          </a:xfrm>
          <a:prstGeom prst="rect">
            <a:avLst/>
          </a:prstGeom>
          <a:noFill/>
          <a:ln w="9525">
            <a:noFill/>
            <a:miter lim="800000"/>
            <a:headEnd/>
            <a:tailEnd/>
          </a:ln>
        </p:spPr>
      </p:pic>
      <p:pic>
        <p:nvPicPr>
          <p:cNvPr id="13328" name="Picture 29" descr="0001"/>
          <p:cNvPicPr>
            <a:picLocks noChangeAspect="1" noChangeArrowheads="1"/>
          </p:cNvPicPr>
          <p:nvPr/>
        </p:nvPicPr>
        <p:blipFill>
          <a:blip r:embed="rId4" cstate="screen"/>
          <a:srcRect/>
          <a:stretch>
            <a:fillRect/>
          </a:stretch>
        </p:blipFill>
        <p:spPr bwMode="auto">
          <a:xfrm>
            <a:off x="2714625" y="4572000"/>
            <a:ext cx="522288" cy="1406525"/>
          </a:xfrm>
          <a:prstGeom prst="rect">
            <a:avLst/>
          </a:prstGeom>
          <a:noFill/>
          <a:ln w="9525">
            <a:noFill/>
            <a:miter lim="800000"/>
            <a:headEnd/>
            <a:tailEnd/>
          </a:ln>
        </p:spPr>
      </p:pic>
      <p:pic>
        <p:nvPicPr>
          <p:cNvPr id="13329" name="Picture 36" descr="0046"/>
          <p:cNvPicPr>
            <a:picLocks noChangeAspect="1" noChangeArrowheads="1"/>
          </p:cNvPicPr>
          <p:nvPr/>
        </p:nvPicPr>
        <p:blipFill>
          <a:blip r:embed="rId5" cstate="screen"/>
          <a:srcRect/>
          <a:stretch>
            <a:fillRect/>
          </a:stretch>
        </p:blipFill>
        <p:spPr bwMode="auto">
          <a:xfrm>
            <a:off x="928688" y="5262563"/>
            <a:ext cx="1643062" cy="1595437"/>
          </a:xfrm>
          <a:prstGeom prst="rect">
            <a:avLst/>
          </a:prstGeom>
          <a:noFill/>
          <a:ln w="9525">
            <a:noFill/>
            <a:miter lim="800000"/>
            <a:headEnd/>
            <a:tailEnd/>
          </a:ln>
        </p:spPr>
      </p:pic>
      <p:pic>
        <p:nvPicPr>
          <p:cNvPr id="13330" name="Picture 38" descr="0001"/>
          <p:cNvPicPr>
            <a:picLocks noChangeAspect="1" noChangeArrowheads="1"/>
          </p:cNvPicPr>
          <p:nvPr/>
        </p:nvPicPr>
        <p:blipFill>
          <a:blip r:embed="rId4" cstate="screen"/>
          <a:srcRect/>
          <a:stretch>
            <a:fillRect/>
          </a:stretch>
        </p:blipFill>
        <p:spPr bwMode="auto">
          <a:xfrm>
            <a:off x="6000750" y="5451475"/>
            <a:ext cx="522288" cy="1406525"/>
          </a:xfrm>
          <a:prstGeom prst="rect">
            <a:avLst/>
          </a:prstGeom>
          <a:noFill/>
          <a:ln w="9525">
            <a:noFill/>
            <a:miter lim="800000"/>
            <a:headEnd/>
            <a:tailEnd/>
          </a:ln>
        </p:spPr>
      </p:pic>
      <p:pic>
        <p:nvPicPr>
          <p:cNvPr id="13331" name="Picture 39" descr="0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715000"/>
            <a:ext cx="522288" cy="1143000"/>
          </a:xfrm>
          <a:prstGeom prst="rect">
            <a:avLst/>
          </a:prstGeom>
          <a:noFill/>
          <a:ln w="9525">
            <a:noFill/>
            <a:miter lim="800000"/>
            <a:headEnd/>
            <a:tailEnd/>
          </a:ln>
        </p:spPr>
      </p:pic>
      <p:pic>
        <p:nvPicPr>
          <p:cNvPr id="13332" name="Picture 40" descr="0042"/>
          <p:cNvPicPr>
            <a:picLocks noChangeAspect="1" noChangeArrowheads="1"/>
          </p:cNvPicPr>
          <p:nvPr/>
        </p:nvPicPr>
        <p:blipFill>
          <a:blip r:embed="rId6" cstate="screen"/>
          <a:srcRect/>
          <a:stretch>
            <a:fillRect/>
          </a:stretch>
        </p:blipFill>
        <p:spPr bwMode="auto">
          <a:xfrm>
            <a:off x="6858000" y="4071938"/>
            <a:ext cx="1428750" cy="2214562"/>
          </a:xfrm>
          <a:prstGeom prst="rect">
            <a:avLst/>
          </a:prstGeom>
          <a:noFill/>
          <a:ln w="9525">
            <a:noFill/>
            <a:miter lim="800000"/>
            <a:headEnd/>
            <a:tailEnd/>
          </a:ln>
        </p:spPr>
      </p:pic>
      <p:pic>
        <p:nvPicPr>
          <p:cNvPr id="13333" name="Picture 28" descr="bestgif_narod_ru_927"/>
          <p:cNvPicPr>
            <a:picLocks noChangeAspect="1" noChangeArrowheads="1" noCrop="1"/>
          </p:cNvPicPr>
          <p:nvPr/>
        </p:nvPicPr>
        <p:blipFill>
          <a:blip r:embed="rId7" cstate="screen"/>
          <a:srcRect/>
          <a:stretch>
            <a:fillRect/>
          </a:stretch>
        </p:blipFill>
        <p:spPr bwMode="auto">
          <a:xfrm>
            <a:off x="0" y="3500438"/>
            <a:ext cx="2000250" cy="3357562"/>
          </a:xfrm>
          <a:prstGeom prst="rect">
            <a:avLst/>
          </a:prstGeom>
          <a:noFill/>
          <a:ln w="9525">
            <a:noFill/>
            <a:miter lim="800000"/>
            <a:headEnd/>
            <a:tailEnd/>
          </a:ln>
        </p:spPr>
      </p:pic>
      <p:sp>
        <p:nvSpPr>
          <p:cNvPr id="29" name="Овальная выноска 28"/>
          <p:cNvSpPr/>
          <p:nvPr/>
        </p:nvSpPr>
        <p:spPr>
          <a:xfrm>
            <a:off x="1214438" y="2357438"/>
            <a:ext cx="4071937" cy="1428750"/>
          </a:xfrm>
          <a:prstGeom prst="wedgeEllipseCallout">
            <a:avLst>
              <a:gd name="adj1" fmla="val -49945"/>
              <a:gd name="adj2" fmla="val 8121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b="1" dirty="0">
                <a:solidFill>
                  <a:srgbClr val="FF0000"/>
                </a:solidFill>
              </a:rPr>
              <a:t>Бүгінгі сабаққа дайындығымыз қандай?</a:t>
            </a:r>
            <a:endParaRPr lang="ru-RU" b="1" dirty="0">
              <a:solidFill>
                <a:srgbClr val="FF0000"/>
              </a:solidFill>
            </a:endParaRPr>
          </a:p>
        </p:txBody>
      </p:sp>
      <p:pic>
        <p:nvPicPr>
          <p:cNvPr id="13335" name="Picture 20" descr="book37"/>
          <p:cNvPicPr>
            <a:picLocks noChangeAspect="1" noChangeArrowheads="1"/>
          </p:cNvPicPr>
          <p:nvPr/>
        </p:nvPicPr>
        <p:blipFill>
          <a:blip r:embed="rId8" cstate="screen"/>
          <a:srcRect/>
          <a:stretch>
            <a:fillRect/>
          </a:stretch>
        </p:blipFill>
        <p:spPr bwMode="auto">
          <a:xfrm>
            <a:off x="3000375" y="642938"/>
            <a:ext cx="2643188" cy="1428750"/>
          </a:xfrm>
          <a:prstGeom prst="rect">
            <a:avLst/>
          </a:prstGeom>
          <a:noFill/>
          <a:ln w="9525">
            <a:noFill/>
            <a:miter lim="800000"/>
            <a:headEnd/>
            <a:tailEnd/>
          </a:ln>
        </p:spPr>
      </p:pic>
      <p:pic>
        <p:nvPicPr>
          <p:cNvPr id="13336" name="Picture 8" descr="bestgif_narod_ru_9332"/>
          <p:cNvPicPr>
            <a:picLocks noChangeAspect="1" noChangeArrowheads="1" noCrop="1"/>
          </p:cNvPicPr>
          <p:nvPr/>
        </p:nvPicPr>
        <p:blipFill>
          <a:blip r:embed="rId9" cstate="screen"/>
          <a:srcRect/>
          <a:stretch>
            <a:fillRect/>
          </a:stretch>
        </p:blipFill>
        <p:spPr bwMode="auto">
          <a:xfrm>
            <a:off x="3714750" y="4214813"/>
            <a:ext cx="1857375" cy="2643187"/>
          </a:xfrm>
          <a:prstGeom prst="rect">
            <a:avLst/>
          </a:prstGeom>
          <a:noFill/>
          <a:ln w="9525">
            <a:noFill/>
            <a:miter lim="800000"/>
            <a:headEnd/>
            <a:tailEnd/>
          </a:ln>
        </p:spPr>
      </p:pic>
      <p:sp>
        <p:nvSpPr>
          <p:cNvPr id="32" name="Выноска-облако 31"/>
          <p:cNvSpPr/>
          <p:nvPr/>
        </p:nvSpPr>
        <p:spPr>
          <a:xfrm>
            <a:off x="5643563" y="1571625"/>
            <a:ext cx="2214562" cy="2428875"/>
          </a:xfrm>
          <a:prstGeom prst="cloudCallout">
            <a:avLst>
              <a:gd name="adj1" fmla="val -64581"/>
              <a:gd name="adj2" fmla="val 675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kk-KZ" b="1" i="1" dirty="0">
                <a:solidFill>
                  <a:srgbClr val="FF0000"/>
                </a:solidFill>
                <a:latin typeface="Comic Sans MS" pitchFamily="66" charset="0"/>
                <a:cs typeface="Times New Roman" pitchFamily="18" charset="0"/>
              </a:rPr>
              <a:t>Тамаша</a:t>
            </a:r>
          </a:p>
          <a:p>
            <a:pPr>
              <a:spcBef>
                <a:spcPct val="50000"/>
              </a:spcBef>
              <a:defRPr/>
            </a:pPr>
            <a:r>
              <a:rPr lang="kk-KZ" b="1" i="1" dirty="0">
                <a:solidFill>
                  <a:srgbClr val="FFFF00"/>
                </a:solidFill>
                <a:latin typeface="Comic Sans MS" pitchFamily="66" charset="0"/>
                <a:cs typeface="Times New Roman" pitchFamily="18" charset="0"/>
              </a:rPr>
              <a:t>Жақсы</a:t>
            </a:r>
          </a:p>
          <a:p>
            <a:pPr>
              <a:spcBef>
                <a:spcPct val="50000"/>
              </a:spcBef>
              <a:defRPr/>
            </a:pPr>
            <a:r>
              <a:rPr lang="kk-KZ" b="1" i="1" dirty="0">
                <a:solidFill>
                  <a:srgbClr val="FF00FF"/>
                </a:solidFill>
                <a:latin typeface="Comic Sans MS" pitchFamily="66" charset="0"/>
                <a:cs typeface="Times New Roman" pitchFamily="18" charset="0"/>
              </a:rPr>
              <a:t>Орташа</a:t>
            </a:r>
            <a:endParaRPr lang="ru-RU" b="1" i="1" dirty="0">
              <a:solidFill>
                <a:srgbClr val="FF00FF"/>
              </a:solidFill>
              <a:latin typeface="Comic Sans MS" pitchFamily="66" charset="0"/>
              <a:cs typeface="Times New Roman" pitchFamily="18" charset="0"/>
            </a:endParaRPr>
          </a:p>
        </p:txBody>
      </p:sp>
      <p:pic>
        <p:nvPicPr>
          <p:cNvPr id="13338" name="Picture 12" descr="022"/>
          <p:cNvPicPr>
            <a:picLocks noChangeAspect="1" noChangeArrowheads="1"/>
          </p:cNvPicPr>
          <p:nvPr/>
        </p:nvPicPr>
        <p:blipFill>
          <a:blip r:embed="rId10" cstate="screen"/>
          <a:srcRect/>
          <a:stretch>
            <a:fillRect/>
          </a:stretch>
        </p:blipFill>
        <p:spPr bwMode="auto">
          <a:xfrm>
            <a:off x="7643813" y="6215063"/>
            <a:ext cx="1000125" cy="6429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ертикальный свиток 5"/>
          <p:cNvSpPr/>
          <p:nvPr/>
        </p:nvSpPr>
        <p:spPr>
          <a:xfrm>
            <a:off x="1500166" y="500042"/>
            <a:ext cx="6286544" cy="5857916"/>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Магнит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өрісі </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бар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өткізгішке әрекеті</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Электрқозғалтқыш.</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Электрөлшеуіш аспаптар</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39" name="Picture 19" descr="image001"/>
          <p:cNvPicPr>
            <a:picLocks noChangeAspect="1" noChangeArrowheads="1"/>
          </p:cNvPicPr>
          <p:nvPr/>
        </p:nvPicPr>
        <p:blipFill>
          <a:blip r:embed="rId2" cstate="screen"/>
          <a:srcRect/>
          <a:stretch>
            <a:fillRect/>
          </a:stretch>
        </p:blipFill>
        <p:spPr bwMode="auto">
          <a:xfrm rot="1528765">
            <a:off x="7177088" y="592138"/>
            <a:ext cx="1925637" cy="2620962"/>
          </a:xfrm>
          <a:prstGeom prst="rect">
            <a:avLst/>
          </a:prstGeom>
          <a:noFill/>
          <a:ln w="9525">
            <a:noFill/>
            <a:miter lim="800000"/>
            <a:headEnd/>
            <a:tailEnd/>
          </a:ln>
        </p:spPr>
      </p:pic>
      <p:pic>
        <p:nvPicPr>
          <p:cNvPr id="14340" name="Picture 6" descr="BD20656_"/>
          <p:cNvPicPr>
            <a:picLocks noChangeAspect="1" noChangeArrowheads="1" noCrop="1"/>
          </p:cNvPicPr>
          <p:nvPr/>
        </p:nvPicPr>
        <p:blipFill>
          <a:blip r:embed="rId3" cstate="screen"/>
          <a:srcRect/>
          <a:stretch>
            <a:fillRect/>
          </a:stretch>
        </p:blipFill>
        <p:spPr bwMode="auto">
          <a:xfrm rot="10800000">
            <a:off x="428625" y="214313"/>
            <a:ext cx="2428875" cy="415925"/>
          </a:xfrm>
          <a:prstGeom prst="rect">
            <a:avLst/>
          </a:prstGeom>
          <a:noFill/>
          <a:ln w="9525">
            <a:noFill/>
            <a:miter lim="800000"/>
            <a:headEnd/>
            <a:tailEnd/>
          </a:ln>
        </p:spPr>
      </p:pic>
      <p:pic>
        <p:nvPicPr>
          <p:cNvPr id="14341" name="Picture 6" descr="BD20656_"/>
          <p:cNvPicPr>
            <a:picLocks noChangeAspect="1" noChangeArrowheads="1" noCrop="1"/>
          </p:cNvPicPr>
          <p:nvPr/>
        </p:nvPicPr>
        <p:blipFill>
          <a:blip r:embed="rId4" cstate="screen"/>
          <a:srcRect/>
          <a:stretch>
            <a:fillRect/>
          </a:stretch>
        </p:blipFill>
        <p:spPr bwMode="auto">
          <a:xfrm rot="10800000">
            <a:off x="3857625" y="214313"/>
            <a:ext cx="2000250" cy="342900"/>
          </a:xfrm>
          <a:prstGeom prst="rect">
            <a:avLst/>
          </a:prstGeom>
          <a:noFill/>
          <a:ln w="9525">
            <a:noFill/>
            <a:miter lim="800000"/>
            <a:headEnd/>
            <a:tailEnd/>
          </a:ln>
        </p:spPr>
      </p:pic>
      <p:pic>
        <p:nvPicPr>
          <p:cNvPr id="14342" name="Picture 6" descr="BD20656_"/>
          <p:cNvPicPr>
            <a:picLocks noChangeAspect="1" noChangeArrowheads="1" noCrop="1"/>
          </p:cNvPicPr>
          <p:nvPr/>
        </p:nvPicPr>
        <p:blipFill>
          <a:blip r:embed="rId5" cstate="screen"/>
          <a:srcRect/>
          <a:stretch>
            <a:fillRect/>
          </a:stretch>
        </p:blipFill>
        <p:spPr bwMode="auto">
          <a:xfrm rot="10800000">
            <a:off x="6786563" y="214313"/>
            <a:ext cx="1857375" cy="319087"/>
          </a:xfrm>
          <a:prstGeom prst="rect">
            <a:avLst/>
          </a:prstGeom>
          <a:noFill/>
          <a:ln w="9525">
            <a:noFill/>
            <a:miter lim="800000"/>
            <a:headEnd/>
            <a:tailEnd/>
          </a:ln>
        </p:spPr>
      </p:pic>
      <p:pic>
        <p:nvPicPr>
          <p:cNvPr id="14343" name="Picture 6" descr="Рисунок88"/>
          <p:cNvPicPr>
            <a:picLocks noChangeAspect="1" noChangeArrowheads="1" noCrop="1"/>
          </p:cNvPicPr>
          <p:nvPr/>
        </p:nvPicPr>
        <p:blipFill>
          <a:blip r:embed="rId6" cstate="screen">
            <a:lum contrast="-86000"/>
            <a:grayscl/>
            <a:biLevel thresh="50000"/>
          </a:blip>
          <a:srcRect/>
          <a:stretch>
            <a:fillRect/>
          </a:stretch>
        </p:blipFill>
        <p:spPr bwMode="auto">
          <a:xfrm>
            <a:off x="3286125" y="214313"/>
            <a:ext cx="273050" cy="273050"/>
          </a:xfrm>
          <a:prstGeom prst="rect">
            <a:avLst/>
          </a:prstGeom>
          <a:noFill/>
          <a:ln w="9525">
            <a:noFill/>
            <a:miter lim="800000"/>
            <a:headEnd/>
            <a:tailEnd/>
          </a:ln>
        </p:spPr>
      </p:pic>
      <p:pic>
        <p:nvPicPr>
          <p:cNvPr id="14344" name="Picture 6" descr="Рисунок88"/>
          <p:cNvPicPr>
            <a:picLocks noChangeAspect="1" noChangeArrowheads="1" noCrop="1"/>
          </p:cNvPicPr>
          <p:nvPr/>
        </p:nvPicPr>
        <p:blipFill>
          <a:blip r:embed="rId6" cstate="screen">
            <a:lum contrast="-86000"/>
            <a:grayscl/>
            <a:biLevel thresh="50000"/>
          </a:blip>
          <a:srcRect/>
          <a:stretch>
            <a:fillRect/>
          </a:stretch>
        </p:blipFill>
        <p:spPr bwMode="auto">
          <a:xfrm>
            <a:off x="6286500" y="214313"/>
            <a:ext cx="273050" cy="273050"/>
          </a:xfrm>
          <a:prstGeom prst="rect">
            <a:avLst/>
          </a:prstGeom>
          <a:noFill/>
          <a:ln w="9525">
            <a:noFill/>
            <a:miter lim="800000"/>
            <a:headEnd/>
            <a:tailEnd/>
          </a:ln>
        </p:spPr>
      </p:pic>
      <p:sp>
        <p:nvSpPr>
          <p:cNvPr id="14" name="Прямоугольник 13"/>
          <p:cNvSpPr/>
          <p:nvPr/>
        </p:nvSpPr>
        <p:spPr>
          <a:xfrm>
            <a:off x="2786050" y="642918"/>
            <a:ext cx="4665316" cy="830997"/>
          </a:xfrm>
          <a:prstGeom prst="rect">
            <a:avLst/>
          </a:prstGeom>
          <a:noFill/>
        </p:spPr>
        <p:txBody>
          <a:bodyPr wrap="none">
            <a:spAutoFit/>
          </a:bodyPr>
          <a:lstStyle/>
          <a:p>
            <a:pPr algn="ctr">
              <a:defRPr/>
            </a:pPr>
            <a:r>
              <a:rPr lang="ru-RU"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Үй тапсырмасы</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346" name="Picture 6" descr="image002"/>
          <p:cNvPicPr>
            <a:picLocks noChangeAspect="1" noChangeArrowheads="1"/>
          </p:cNvPicPr>
          <p:nvPr/>
        </p:nvPicPr>
        <p:blipFill>
          <a:blip r:embed="rId7" cstate="screen"/>
          <a:srcRect/>
          <a:stretch>
            <a:fillRect/>
          </a:stretch>
        </p:blipFill>
        <p:spPr bwMode="auto">
          <a:xfrm>
            <a:off x="357188" y="857250"/>
            <a:ext cx="1428750" cy="5214938"/>
          </a:xfrm>
          <a:prstGeom prst="rect">
            <a:avLst/>
          </a:prstGeom>
          <a:noFill/>
          <a:ln w="9525">
            <a:noFill/>
            <a:miter lim="800000"/>
            <a:headEnd/>
            <a:tailEnd/>
          </a:ln>
        </p:spPr>
      </p:pic>
      <p:pic>
        <p:nvPicPr>
          <p:cNvPr id="14347" name="Picture 5" descr="079"/>
          <p:cNvPicPr>
            <a:picLocks noChangeAspect="1" noChangeArrowheads="1"/>
          </p:cNvPicPr>
          <p:nvPr/>
        </p:nvPicPr>
        <p:blipFill>
          <a:blip r:embed="rId8" cstate="screen"/>
          <a:srcRect/>
          <a:stretch>
            <a:fillRect/>
          </a:stretch>
        </p:blipFill>
        <p:spPr bwMode="auto">
          <a:xfrm>
            <a:off x="285750" y="500063"/>
            <a:ext cx="1857375" cy="1357312"/>
          </a:xfrm>
          <a:prstGeom prst="rect">
            <a:avLst/>
          </a:prstGeom>
          <a:noFill/>
          <a:ln w="9525">
            <a:noFill/>
            <a:miter lim="800000"/>
            <a:headEnd/>
            <a:tailEnd/>
          </a:ln>
        </p:spPr>
      </p:pic>
      <p:pic>
        <p:nvPicPr>
          <p:cNvPr id="14348" name="Picture 5" descr="079"/>
          <p:cNvPicPr>
            <a:picLocks noChangeAspect="1" noChangeArrowheads="1"/>
          </p:cNvPicPr>
          <p:nvPr/>
        </p:nvPicPr>
        <p:blipFill>
          <a:blip r:embed="rId8" cstate="screen"/>
          <a:srcRect/>
          <a:stretch>
            <a:fillRect/>
          </a:stretch>
        </p:blipFill>
        <p:spPr bwMode="auto">
          <a:xfrm>
            <a:off x="7358063" y="500063"/>
            <a:ext cx="1428750" cy="1214437"/>
          </a:xfrm>
          <a:prstGeom prst="rect">
            <a:avLst/>
          </a:prstGeom>
          <a:noFill/>
          <a:ln w="9525">
            <a:noFill/>
            <a:miter lim="800000"/>
            <a:headEnd/>
            <a:tailEnd/>
          </a:ln>
        </p:spPr>
      </p:pic>
      <p:pic>
        <p:nvPicPr>
          <p:cNvPr id="14349" name="Picture 11" descr="bestgif_narod_ru_9210"/>
          <p:cNvPicPr>
            <a:picLocks noChangeAspect="1" noChangeArrowheads="1" noCrop="1"/>
          </p:cNvPicPr>
          <p:nvPr/>
        </p:nvPicPr>
        <p:blipFill>
          <a:blip r:embed="rId9" cstate="screen"/>
          <a:srcRect/>
          <a:stretch>
            <a:fillRect/>
          </a:stretch>
        </p:blipFill>
        <p:spPr bwMode="auto">
          <a:xfrm>
            <a:off x="6715125" y="2857500"/>
            <a:ext cx="2214563" cy="3286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7"/>
          <p:cNvSpPr txBox="1">
            <a:spLocks noChangeArrowheads="1"/>
          </p:cNvSpPr>
          <p:nvPr/>
        </p:nvSpPr>
        <p:spPr bwMode="auto">
          <a:xfrm>
            <a:off x="500063" y="928688"/>
            <a:ext cx="8215312" cy="523220"/>
          </a:xfrm>
          <a:prstGeom prst="rect">
            <a:avLst/>
          </a:prstGeom>
          <a:noFill/>
          <a:ln w="9525">
            <a:noFill/>
            <a:miter lim="800000"/>
            <a:headEnd/>
            <a:tailEnd/>
          </a:ln>
        </p:spPr>
        <p:txBody>
          <a:bodyPr>
            <a:spAutoFit/>
          </a:bodyPr>
          <a:lstStyle/>
          <a:p>
            <a:pPr marL="457200" indent="-457200"/>
            <a:r>
              <a:rPr lang="kk-KZ" sz="2800" b="1" dirty="0" smtClean="0"/>
              <a:t>1.  </a:t>
            </a:r>
            <a:endParaRPr lang="kk-KZ" sz="2800" b="1" dirty="0"/>
          </a:p>
        </p:txBody>
      </p:sp>
      <p:pic>
        <p:nvPicPr>
          <p:cNvPr id="15363" name="Picture 5" descr="0009"/>
          <p:cNvPicPr>
            <a:picLocks noChangeAspect="1" noChangeArrowheads="1" noCrop="1"/>
          </p:cNvPicPr>
          <p:nvPr/>
        </p:nvPicPr>
        <p:blipFill>
          <a:blip r:embed="rId2" cstate="screen"/>
          <a:srcRect/>
          <a:stretch>
            <a:fillRect/>
          </a:stretch>
        </p:blipFill>
        <p:spPr bwMode="auto">
          <a:xfrm>
            <a:off x="8278813" y="857250"/>
            <a:ext cx="865187" cy="647700"/>
          </a:xfrm>
          <a:prstGeom prst="rect">
            <a:avLst/>
          </a:prstGeom>
          <a:noFill/>
          <a:ln w="9525">
            <a:noFill/>
            <a:miter lim="800000"/>
            <a:headEnd/>
            <a:tailEnd/>
          </a:ln>
        </p:spPr>
      </p:pic>
      <p:pic>
        <p:nvPicPr>
          <p:cNvPr id="15364" name="Picture 5" descr="0009"/>
          <p:cNvPicPr>
            <a:picLocks noChangeAspect="1" noChangeArrowheads="1" noCrop="1"/>
          </p:cNvPicPr>
          <p:nvPr/>
        </p:nvPicPr>
        <p:blipFill>
          <a:blip r:embed="rId2" cstate="screen"/>
          <a:srcRect/>
          <a:stretch>
            <a:fillRect/>
          </a:stretch>
        </p:blipFill>
        <p:spPr bwMode="auto">
          <a:xfrm>
            <a:off x="7572375" y="285750"/>
            <a:ext cx="865188" cy="647700"/>
          </a:xfrm>
          <a:prstGeom prst="rect">
            <a:avLst/>
          </a:prstGeom>
          <a:noFill/>
          <a:ln w="9525">
            <a:noFill/>
            <a:miter lim="800000"/>
            <a:headEnd/>
            <a:tailEnd/>
          </a:ln>
        </p:spPr>
      </p:pic>
      <p:pic>
        <p:nvPicPr>
          <p:cNvPr id="15365" name="Picture 5" descr="0009"/>
          <p:cNvPicPr>
            <a:picLocks noChangeAspect="1" noChangeArrowheads="1" noCrop="1"/>
          </p:cNvPicPr>
          <p:nvPr/>
        </p:nvPicPr>
        <p:blipFill>
          <a:blip r:embed="rId2" cstate="screen"/>
          <a:srcRect/>
          <a:stretch>
            <a:fillRect/>
          </a:stretch>
        </p:blipFill>
        <p:spPr bwMode="auto">
          <a:xfrm>
            <a:off x="6572250" y="0"/>
            <a:ext cx="865188" cy="647700"/>
          </a:xfrm>
          <a:prstGeom prst="rect">
            <a:avLst/>
          </a:prstGeom>
          <a:noFill/>
          <a:ln w="9525">
            <a:noFill/>
            <a:miter lim="800000"/>
            <a:headEnd/>
            <a:tailEnd/>
          </a:ln>
        </p:spPr>
      </p:pic>
      <p:pic>
        <p:nvPicPr>
          <p:cNvPr id="15366" name="Picture 5" descr="0009"/>
          <p:cNvPicPr>
            <a:picLocks noChangeAspect="1" noChangeArrowheads="1" noCrop="1"/>
          </p:cNvPicPr>
          <p:nvPr/>
        </p:nvPicPr>
        <p:blipFill>
          <a:blip r:embed="rId2" cstate="screen"/>
          <a:srcRect/>
          <a:stretch>
            <a:fillRect/>
          </a:stretch>
        </p:blipFill>
        <p:spPr bwMode="auto">
          <a:xfrm>
            <a:off x="5500688" y="357188"/>
            <a:ext cx="865187" cy="647700"/>
          </a:xfrm>
          <a:prstGeom prst="rect">
            <a:avLst/>
          </a:prstGeom>
          <a:noFill/>
          <a:ln w="9525">
            <a:noFill/>
            <a:miter lim="800000"/>
            <a:headEnd/>
            <a:tailEnd/>
          </a:ln>
        </p:spPr>
      </p:pic>
      <p:pic>
        <p:nvPicPr>
          <p:cNvPr id="15367" name="Picture 6" descr="0009"/>
          <p:cNvPicPr>
            <a:picLocks noChangeAspect="1" noChangeArrowheads="1" noCrop="1"/>
          </p:cNvPicPr>
          <p:nvPr/>
        </p:nvPicPr>
        <p:blipFill>
          <a:blip r:embed="rId2" cstate="screen"/>
          <a:srcRect/>
          <a:stretch>
            <a:fillRect/>
          </a:stretch>
        </p:blipFill>
        <p:spPr bwMode="auto">
          <a:xfrm flipH="1">
            <a:off x="0" y="642938"/>
            <a:ext cx="865188" cy="576262"/>
          </a:xfrm>
          <a:prstGeom prst="rect">
            <a:avLst/>
          </a:prstGeom>
          <a:noFill/>
          <a:ln w="9525">
            <a:noFill/>
            <a:miter lim="800000"/>
            <a:headEnd/>
            <a:tailEnd/>
          </a:ln>
        </p:spPr>
      </p:pic>
      <p:pic>
        <p:nvPicPr>
          <p:cNvPr id="15368" name="Picture 6" descr="0009"/>
          <p:cNvPicPr>
            <a:picLocks noChangeAspect="1" noChangeArrowheads="1" noCrop="1"/>
          </p:cNvPicPr>
          <p:nvPr/>
        </p:nvPicPr>
        <p:blipFill>
          <a:blip r:embed="rId2" cstate="screen"/>
          <a:srcRect/>
          <a:stretch>
            <a:fillRect/>
          </a:stretch>
        </p:blipFill>
        <p:spPr bwMode="auto">
          <a:xfrm flipH="1">
            <a:off x="785813" y="214313"/>
            <a:ext cx="865187" cy="576262"/>
          </a:xfrm>
          <a:prstGeom prst="rect">
            <a:avLst/>
          </a:prstGeom>
          <a:noFill/>
          <a:ln w="9525">
            <a:noFill/>
            <a:miter lim="800000"/>
            <a:headEnd/>
            <a:tailEnd/>
          </a:ln>
        </p:spPr>
      </p:pic>
      <p:pic>
        <p:nvPicPr>
          <p:cNvPr id="15369" name="Picture 6" descr="0009"/>
          <p:cNvPicPr>
            <a:picLocks noChangeAspect="1" noChangeArrowheads="1" noCrop="1"/>
          </p:cNvPicPr>
          <p:nvPr/>
        </p:nvPicPr>
        <p:blipFill>
          <a:blip r:embed="rId2" cstate="screen"/>
          <a:srcRect/>
          <a:stretch>
            <a:fillRect/>
          </a:stretch>
        </p:blipFill>
        <p:spPr bwMode="auto">
          <a:xfrm flipH="1">
            <a:off x="1928813" y="0"/>
            <a:ext cx="865187" cy="576263"/>
          </a:xfrm>
          <a:prstGeom prst="rect">
            <a:avLst/>
          </a:prstGeom>
          <a:noFill/>
          <a:ln w="9525">
            <a:noFill/>
            <a:miter lim="800000"/>
            <a:headEnd/>
            <a:tailEnd/>
          </a:ln>
        </p:spPr>
      </p:pic>
      <p:pic>
        <p:nvPicPr>
          <p:cNvPr id="15370" name="Picture 6" descr="0009"/>
          <p:cNvPicPr>
            <a:picLocks noChangeAspect="1" noChangeArrowheads="1" noCrop="1"/>
          </p:cNvPicPr>
          <p:nvPr/>
        </p:nvPicPr>
        <p:blipFill>
          <a:blip r:embed="rId2" cstate="screen"/>
          <a:srcRect/>
          <a:stretch>
            <a:fillRect/>
          </a:stretch>
        </p:blipFill>
        <p:spPr bwMode="auto">
          <a:xfrm flipH="1">
            <a:off x="3000375" y="357188"/>
            <a:ext cx="865188" cy="576262"/>
          </a:xfrm>
          <a:prstGeom prst="rect">
            <a:avLst/>
          </a:prstGeom>
          <a:noFill/>
          <a:ln w="9525">
            <a:noFill/>
            <a:miter lim="800000"/>
            <a:headEnd/>
            <a:tailEnd/>
          </a:ln>
        </p:spPr>
      </p:pic>
      <p:pic>
        <p:nvPicPr>
          <p:cNvPr id="15371" name="Picture 16" descr="059"/>
          <p:cNvPicPr>
            <a:picLocks noChangeAspect="1" noChangeArrowheads="1"/>
          </p:cNvPicPr>
          <p:nvPr/>
        </p:nvPicPr>
        <p:blipFill>
          <a:blip r:embed="rId3" cstate="screen"/>
          <a:srcRect/>
          <a:stretch>
            <a:fillRect/>
          </a:stretch>
        </p:blipFill>
        <p:spPr bwMode="auto">
          <a:xfrm>
            <a:off x="3857625" y="0"/>
            <a:ext cx="1674813" cy="642938"/>
          </a:xfrm>
          <a:prstGeom prst="rect">
            <a:avLst/>
          </a:prstGeom>
          <a:noFill/>
          <a:ln w="9525">
            <a:noFill/>
            <a:miter lim="800000"/>
            <a:headEnd/>
            <a:tailEnd/>
          </a:ln>
        </p:spPr>
      </p:pic>
      <p:pic>
        <p:nvPicPr>
          <p:cNvPr id="15372" name="Picture 6" descr="bestgif_narod_ru_21215"/>
          <p:cNvPicPr>
            <a:picLocks noChangeAspect="1" noChangeArrowheads="1" noCrop="1"/>
          </p:cNvPicPr>
          <p:nvPr/>
        </p:nvPicPr>
        <p:blipFill>
          <a:blip r:embed="rId4" cstate="screen"/>
          <a:srcRect/>
          <a:stretch>
            <a:fillRect/>
          </a:stretch>
        </p:blipFill>
        <p:spPr bwMode="auto">
          <a:xfrm>
            <a:off x="3143250" y="5786438"/>
            <a:ext cx="4500563" cy="1071562"/>
          </a:xfrm>
          <a:prstGeom prst="rect">
            <a:avLst/>
          </a:prstGeom>
          <a:noFill/>
          <a:ln w="9525">
            <a:noFill/>
            <a:miter lim="800000"/>
            <a:headEnd/>
            <a:tailEnd/>
          </a:ln>
        </p:spPr>
      </p:pic>
      <p:pic>
        <p:nvPicPr>
          <p:cNvPr id="15373" name="Picture 7" descr="butterfly_008"/>
          <p:cNvPicPr>
            <a:picLocks noChangeAspect="1" noChangeArrowheads="1" noCrop="1"/>
          </p:cNvPicPr>
          <p:nvPr/>
        </p:nvPicPr>
        <p:blipFill>
          <a:blip r:embed="rId5" cstate="screen"/>
          <a:srcRect/>
          <a:stretch>
            <a:fillRect/>
          </a:stretch>
        </p:blipFill>
        <p:spPr bwMode="auto">
          <a:xfrm>
            <a:off x="214313" y="5143500"/>
            <a:ext cx="739775" cy="571500"/>
          </a:xfrm>
          <a:prstGeom prst="rect">
            <a:avLst/>
          </a:prstGeom>
          <a:noFill/>
          <a:ln w="9525">
            <a:noFill/>
            <a:miter lim="800000"/>
            <a:headEnd/>
            <a:tailEnd/>
          </a:ln>
        </p:spPr>
      </p:pic>
      <p:pic>
        <p:nvPicPr>
          <p:cNvPr id="15374" name="Picture 7" descr="butterfly_008"/>
          <p:cNvPicPr>
            <a:picLocks noChangeAspect="1" noChangeArrowheads="1" noCrop="1"/>
          </p:cNvPicPr>
          <p:nvPr/>
        </p:nvPicPr>
        <p:blipFill>
          <a:blip r:embed="rId6" cstate="screen"/>
          <a:srcRect/>
          <a:stretch>
            <a:fillRect/>
          </a:stretch>
        </p:blipFill>
        <p:spPr bwMode="auto">
          <a:xfrm>
            <a:off x="8189913" y="3786188"/>
            <a:ext cx="954087" cy="571500"/>
          </a:xfrm>
          <a:prstGeom prst="rect">
            <a:avLst/>
          </a:prstGeom>
          <a:noFill/>
          <a:ln w="9525">
            <a:noFill/>
            <a:miter lim="800000"/>
            <a:headEnd/>
            <a:tailEnd/>
          </a:ln>
        </p:spPr>
      </p:pic>
      <p:pic>
        <p:nvPicPr>
          <p:cNvPr id="15375" name="Picture 10" descr="0042"/>
          <p:cNvPicPr>
            <a:picLocks noChangeAspect="1" noChangeArrowheads="1"/>
          </p:cNvPicPr>
          <p:nvPr/>
        </p:nvPicPr>
        <p:blipFill>
          <a:blip r:embed="rId7" cstate="screen"/>
          <a:srcRect/>
          <a:stretch>
            <a:fillRect/>
          </a:stretch>
        </p:blipFill>
        <p:spPr bwMode="auto">
          <a:xfrm>
            <a:off x="7500938" y="4860925"/>
            <a:ext cx="1905000" cy="1997075"/>
          </a:xfrm>
          <a:prstGeom prst="rect">
            <a:avLst/>
          </a:prstGeom>
          <a:noFill/>
          <a:ln w="9525">
            <a:noFill/>
            <a:miter lim="800000"/>
            <a:headEnd/>
            <a:tailEnd/>
          </a:ln>
        </p:spPr>
      </p:pic>
      <p:pic>
        <p:nvPicPr>
          <p:cNvPr id="15376" name="Picture 13" descr="0013"/>
          <p:cNvPicPr>
            <a:picLocks noChangeAspect="1" noChangeArrowheads="1" noCrop="1"/>
          </p:cNvPicPr>
          <p:nvPr/>
        </p:nvPicPr>
        <p:blipFill>
          <a:blip r:embed="rId8" cstate="screen"/>
          <a:srcRect/>
          <a:stretch>
            <a:fillRect/>
          </a:stretch>
        </p:blipFill>
        <p:spPr bwMode="auto">
          <a:xfrm>
            <a:off x="214313" y="5657850"/>
            <a:ext cx="2857500" cy="1200150"/>
          </a:xfrm>
          <a:prstGeom prst="rect">
            <a:avLst/>
          </a:prstGeom>
          <a:noFill/>
          <a:ln w="9525">
            <a:noFill/>
            <a:miter lim="800000"/>
            <a:headEnd/>
            <a:tailEnd/>
          </a:ln>
        </p:spPr>
      </p:pic>
      <p:pic>
        <p:nvPicPr>
          <p:cNvPr id="17" name="Рисунок 16"/>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5786" y="857232"/>
            <a:ext cx="1643074" cy="1643074"/>
          </a:xfrm>
          <a:prstGeom prst="rect">
            <a:avLst/>
          </a:prstGeom>
          <a:noFill/>
          <a:ln w="9525">
            <a:noFill/>
            <a:miter lim="800000"/>
            <a:headEnd/>
            <a:tailEnd/>
          </a:ln>
        </p:spPr>
      </p:pic>
      <p:sp>
        <p:nvSpPr>
          <p:cNvPr id="19" name="TextBox 18"/>
          <p:cNvSpPr txBox="1"/>
          <p:nvPr/>
        </p:nvSpPr>
        <p:spPr>
          <a:xfrm>
            <a:off x="2714612" y="1428736"/>
            <a:ext cx="3360022" cy="369332"/>
          </a:xfrm>
          <a:prstGeom prst="rect">
            <a:avLst/>
          </a:prstGeom>
          <a:noFill/>
        </p:spPr>
        <p:txBody>
          <a:bodyPr wrap="none" rtlCol="0">
            <a:spAutoFit/>
          </a:bodyPr>
          <a:lstStyle/>
          <a:p>
            <a:r>
              <a:rPr lang="kk-KZ" dirty="0" smtClean="0"/>
              <a:t>Суреттегі тәжірибені түсіндір.</a:t>
            </a:r>
          </a:p>
        </p:txBody>
      </p:sp>
      <p:pic>
        <p:nvPicPr>
          <p:cNvPr id="20" name="Рисунок 19"/>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2910" y="2500306"/>
            <a:ext cx="3714776" cy="1785950"/>
          </a:xfrm>
          <a:prstGeom prst="rect">
            <a:avLst/>
          </a:prstGeom>
          <a:noFill/>
          <a:ln w="9525">
            <a:noFill/>
            <a:miter lim="800000"/>
            <a:headEnd/>
            <a:tailEnd/>
          </a:ln>
        </p:spPr>
      </p:pic>
      <p:sp>
        <p:nvSpPr>
          <p:cNvPr id="21" name="TextBox 20"/>
          <p:cNvSpPr txBox="1"/>
          <p:nvPr/>
        </p:nvSpPr>
        <p:spPr>
          <a:xfrm>
            <a:off x="4500563" y="2643182"/>
            <a:ext cx="3643338" cy="1754326"/>
          </a:xfrm>
          <a:prstGeom prst="rect">
            <a:avLst/>
          </a:prstGeom>
          <a:noFill/>
        </p:spPr>
        <p:txBody>
          <a:bodyPr wrap="square" rtlCol="0">
            <a:spAutoFit/>
          </a:bodyPr>
          <a:lstStyle/>
          <a:p>
            <a:r>
              <a:rPr lang="kk-KZ" dirty="0" smtClean="0"/>
              <a:t>Магнит өрісінің  күш сызықтарының бағытын анықтауға  қандай ережені қолданады?</a:t>
            </a:r>
          </a:p>
          <a:p>
            <a:endParaRPr lang="kk-KZ" dirty="0" smtClean="0"/>
          </a:p>
          <a:p>
            <a:endParaRPr lang="kk-KZ" dirty="0"/>
          </a:p>
        </p:txBody>
      </p:sp>
      <p:sp>
        <p:nvSpPr>
          <p:cNvPr id="22" name="TextBox 21"/>
          <p:cNvSpPr txBox="1"/>
          <p:nvPr/>
        </p:nvSpPr>
        <p:spPr>
          <a:xfrm>
            <a:off x="571472" y="2714620"/>
            <a:ext cx="296876" cy="369332"/>
          </a:xfrm>
          <a:prstGeom prst="rect">
            <a:avLst/>
          </a:prstGeom>
          <a:noFill/>
        </p:spPr>
        <p:txBody>
          <a:bodyPr wrap="none" rtlCol="0">
            <a:spAutoFit/>
          </a:bodyPr>
          <a:lstStyle/>
          <a:p>
            <a:r>
              <a:rPr lang="kk-KZ" dirty="0" smtClean="0"/>
              <a:t>2</a:t>
            </a:r>
            <a:endParaRPr lang="kk-KZ" dirty="0"/>
          </a:p>
        </p:txBody>
      </p:sp>
      <p:sp>
        <p:nvSpPr>
          <p:cNvPr id="23" name="TextBox 22"/>
          <p:cNvSpPr txBox="1"/>
          <p:nvPr/>
        </p:nvSpPr>
        <p:spPr>
          <a:xfrm>
            <a:off x="428596" y="4500570"/>
            <a:ext cx="285752" cy="369332"/>
          </a:xfrm>
          <a:prstGeom prst="rect">
            <a:avLst/>
          </a:prstGeom>
          <a:noFill/>
        </p:spPr>
        <p:txBody>
          <a:bodyPr wrap="square" rtlCol="0">
            <a:spAutoFit/>
          </a:bodyPr>
          <a:lstStyle/>
          <a:p>
            <a:r>
              <a:rPr lang="kk-KZ" dirty="0" smtClean="0"/>
              <a:t>3</a:t>
            </a:r>
            <a:endParaRPr lang="kk-KZ" dirty="0"/>
          </a:p>
        </p:txBody>
      </p:sp>
      <p:sp>
        <p:nvSpPr>
          <p:cNvPr id="24" name="TextBox 23"/>
          <p:cNvSpPr txBox="1"/>
          <p:nvPr/>
        </p:nvSpPr>
        <p:spPr>
          <a:xfrm>
            <a:off x="3071802" y="4500570"/>
            <a:ext cx="5223966" cy="646331"/>
          </a:xfrm>
          <a:prstGeom prst="rect">
            <a:avLst/>
          </a:prstGeom>
          <a:noFill/>
        </p:spPr>
        <p:txBody>
          <a:bodyPr wrap="square" rtlCol="0">
            <a:spAutoFit/>
          </a:bodyPr>
          <a:lstStyle/>
          <a:p>
            <a:r>
              <a:rPr lang="kk-KZ" dirty="0" smtClean="0"/>
              <a:t>Электрмагнит деп нені атайды? Ол қандай бөлшектерден тұрады? </a:t>
            </a:r>
            <a:endParaRPr lang="kk-KZ" dirty="0"/>
          </a:p>
        </p:txBody>
      </p:sp>
      <p:pic>
        <p:nvPicPr>
          <p:cNvPr id="25" name="Рисунок 24"/>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4348" y="4286256"/>
            <a:ext cx="2143140"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GUESTAN"/>
          <p:cNvPicPr>
            <a:picLocks noChangeAspect="1" noChangeArrowheads="1" noCrop="1"/>
          </p:cNvPicPr>
          <p:nvPr/>
        </p:nvPicPr>
        <p:blipFill>
          <a:blip r:embed="rId2" cstate="screen"/>
          <a:srcRect/>
          <a:stretch>
            <a:fillRect/>
          </a:stretch>
        </p:blipFill>
        <p:spPr bwMode="auto">
          <a:xfrm>
            <a:off x="6572250" y="0"/>
            <a:ext cx="2857500" cy="2373313"/>
          </a:xfrm>
          <a:prstGeom prst="rect">
            <a:avLst/>
          </a:prstGeom>
          <a:noFill/>
          <a:ln w="9525">
            <a:noFill/>
            <a:miter lim="800000"/>
            <a:headEnd/>
            <a:tailEnd/>
          </a:ln>
        </p:spPr>
      </p:pic>
      <p:sp>
        <p:nvSpPr>
          <p:cNvPr id="16387" name="TextBox 3"/>
          <p:cNvSpPr txBox="1">
            <a:spLocks noChangeArrowheads="1"/>
          </p:cNvSpPr>
          <p:nvPr/>
        </p:nvSpPr>
        <p:spPr bwMode="auto">
          <a:xfrm>
            <a:off x="2857488" y="928671"/>
            <a:ext cx="4143405" cy="1077218"/>
          </a:xfrm>
          <a:prstGeom prst="rect">
            <a:avLst/>
          </a:prstGeom>
          <a:noFill/>
          <a:ln w="9525">
            <a:noFill/>
            <a:miter lim="800000"/>
            <a:headEnd/>
            <a:tailEnd/>
          </a:ln>
        </p:spPr>
        <p:txBody>
          <a:bodyPr wrap="square">
            <a:spAutoFit/>
          </a:bodyPr>
          <a:lstStyle/>
          <a:p>
            <a:pPr marL="457200" indent="-457200"/>
            <a:r>
              <a:rPr lang="kk-KZ" sz="1600" dirty="0" smtClean="0"/>
              <a:t>4. Магнит өрісіндегі тогы бар өткізгішке әрекет ететін күштің бағытын сол қол ережесін қолданып қалай анықтауға болады? </a:t>
            </a:r>
            <a:endParaRPr lang="kk-KZ" sz="1600" dirty="0"/>
          </a:p>
        </p:txBody>
      </p:sp>
      <p:pic>
        <p:nvPicPr>
          <p:cNvPr id="16388" name="Picture 6" descr="bestgif_narod_ru_21252"/>
          <p:cNvPicPr>
            <a:picLocks noChangeAspect="1" noChangeArrowheads="1" noCrop="1"/>
          </p:cNvPicPr>
          <p:nvPr/>
        </p:nvPicPr>
        <p:blipFill>
          <a:blip r:embed="rId3" cstate="screen"/>
          <a:srcRect/>
          <a:stretch>
            <a:fillRect/>
          </a:stretch>
        </p:blipFill>
        <p:spPr bwMode="auto">
          <a:xfrm flipH="1">
            <a:off x="5715000" y="5214938"/>
            <a:ext cx="1928813" cy="1357312"/>
          </a:xfrm>
          <a:prstGeom prst="rect">
            <a:avLst/>
          </a:prstGeom>
          <a:noFill/>
          <a:ln w="9525">
            <a:noFill/>
            <a:miter lim="800000"/>
            <a:headEnd/>
            <a:tailEnd/>
          </a:ln>
        </p:spPr>
      </p:pic>
      <p:pic>
        <p:nvPicPr>
          <p:cNvPr id="16389" name="Picture 14" descr="bestgif_narod_ru_2125"/>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rot="4951053">
            <a:off x="-179387" y="5280025"/>
            <a:ext cx="1797050" cy="1216025"/>
          </a:xfrm>
          <a:prstGeom prst="rect">
            <a:avLst/>
          </a:prstGeom>
          <a:noFill/>
          <a:ln w="9525">
            <a:noFill/>
            <a:miter lim="800000"/>
            <a:headEnd/>
            <a:tailEnd/>
          </a:ln>
        </p:spPr>
      </p:pic>
      <p:pic>
        <p:nvPicPr>
          <p:cNvPr id="16391" name="Picture 11" descr="0046"/>
          <p:cNvPicPr>
            <a:picLocks noChangeAspect="1" noChangeArrowheads="1"/>
          </p:cNvPicPr>
          <p:nvPr/>
        </p:nvPicPr>
        <p:blipFill>
          <a:blip r:embed="rId5" cstate="screen"/>
          <a:srcRect/>
          <a:stretch>
            <a:fillRect/>
          </a:stretch>
        </p:blipFill>
        <p:spPr bwMode="auto">
          <a:xfrm>
            <a:off x="7072313" y="3786188"/>
            <a:ext cx="2262187" cy="3071812"/>
          </a:xfrm>
          <a:prstGeom prst="rect">
            <a:avLst/>
          </a:prstGeom>
          <a:noFill/>
          <a:ln w="9525">
            <a:noFill/>
            <a:miter lim="800000"/>
            <a:headEnd/>
            <a:tailEnd/>
          </a:ln>
        </p:spPr>
      </p:pic>
      <p:pic>
        <p:nvPicPr>
          <p:cNvPr id="16392" name="Picture 13" descr="0013"/>
          <p:cNvPicPr>
            <a:picLocks noChangeAspect="1" noChangeArrowheads="1" noCrop="1"/>
          </p:cNvPicPr>
          <p:nvPr/>
        </p:nvPicPr>
        <p:blipFill>
          <a:blip r:embed="rId6" cstate="screen"/>
          <a:srcRect/>
          <a:stretch>
            <a:fillRect/>
          </a:stretch>
        </p:blipFill>
        <p:spPr bwMode="auto">
          <a:xfrm>
            <a:off x="1143000" y="5143500"/>
            <a:ext cx="2714625" cy="1714500"/>
          </a:xfrm>
          <a:prstGeom prst="rect">
            <a:avLst/>
          </a:prstGeom>
          <a:noFill/>
          <a:ln w="9525">
            <a:noFill/>
            <a:miter lim="800000"/>
            <a:headEnd/>
            <a:tailEnd/>
          </a:ln>
        </p:spPr>
      </p:pic>
      <p:pic>
        <p:nvPicPr>
          <p:cNvPr id="16393" name="Picture 10" descr="0042"/>
          <p:cNvPicPr>
            <a:picLocks noChangeAspect="1" noChangeArrowheads="1"/>
          </p:cNvPicPr>
          <p:nvPr/>
        </p:nvPicPr>
        <p:blipFill>
          <a:blip r:embed="rId7" cstate="screen"/>
          <a:srcRect/>
          <a:stretch>
            <a:fillRect/>
          </a:stretch>
        </p:blipFill>
        <p:spPr bwMode="auto">
          <a:xfrm>
            <a:off x="4000500" y="4929188"/>
            <a:ext cx="1905000" cy="1928812"/>
          </a:xfrm>
          <a:prstGeom prst="rect">
            <a:avLst/>
          </a:prstGeom>
          <a:noFill/>
          <a:ln w="9525">
            <a:noFill/>
            <a:miter lim="800000"/>
            <a:headEnd/>
            <a:tailEnd/>
          </a:ln>
        </p:spPr>
      </p:pic>
      <p:pic>
        <p:nvPicPr>
          <p:cNvPr id="16394" name="Picture 6" descr="butterfly_0011"/>
          <p:cNvPicPr>
            <a:picLocks noChangeAspect="1" noChangeArrowheads="1" noCrop="1"/>
          </p:cNvPicPr>
          <p:nvPr/>
        </p:nvPicPr>
        <p:blipFill>
          <a:blip r:embed="rId8" cstate="screen"/>
          <a:srcRect/>
          <a:stretch>
            <a:fillRect/>
          </a:stretch>
        </p:blipFill>
        <p:spPr bwMode="auto">
          <a:xfrm rot="3729444">
            <a:off x="4384676" y="131762"/>
            <a:ext cx="831850" cy="885825"/>
          </a:xfrm>
          <a:prstGeom prst="rect">
            <a:avLst/>
          </a:prstGeom>
          <a:noFill/>
          <a:ln w="9525">
            <a:noFill/>
            <a:miter lim="800000"/>
            <a:headEnd/>
            <a:tailEnd/>
          </a:ln>
        </p:spPr>
      </p:pic>
      <p:pic>
        <p:nvPicPr>
          <p:cNvPr id="16395" name="Picture 7" descr="butterfly_008"/>
          <p:cNvPicPr>
            <a:picLocks noChangeAspect="1" noChangeArrowheads="1" noCrop="1"/>
          </p:cNvPicPr>
          <p:nvPr/>
        </p:nvPicPr>
        <p:blipFill>
          <a:blip r:embed="rId9" cstate="screen"/>
          <a:srcRect/>
          <a:stretch>
            <a:fillRect/>
          </a:stretch>
        </p:blipFill>
        <p:spPr bwMode="auto">
          <a:xfrm>
            <a:off x="1571625" y="214313"/>
            <a:ext cx="954088" cy="571500"/>
          </a:xfrm>
          <a:prstGeom prst="rect">
            <a:avLst/>
          </a:prstGeom>
          <a:noFill/>
          <a:ln w="9525">
            <a:noFill/>
            <a:miter lim="800000"/>
            <a:headEnd/>
            <a:tailEnd/>
          </a:ln>
        </p:spPr>
      </p:pic>
      <p:pic>
        <p:nvPicPr>
          <p:cNvPr id="16396" name="Picture 26" descr="0016"/>
          <p:cNvPicPr>
            <a:picLocks noChangeAspect="1" noChangeArrowheads="1" noCrop="1"/>
          </p:cNvPicPr>
          <p:nvPr/>
        </p:nvPicPr>
        <p:blipFill>
          <a:blip r:embed="rId10" cstate="screen"/>
          <a:srcRect/>
          <a:stretch>
            <a:fillRect/>
          </a:stretch>
        </p:blipFill>
        <p:spPr bwMode="auto">
          <a:xfrm>
            <a:off x="2786063" y="214313"/>
            <a:ext cx="1233487" cy="936625"/>
          </a:xfrm>
          <a:prstGeom prst="rect">
            <a:avLst/>
          </a:prstGeom>
          <a:noFill/>
          <a:ln w="9525">
            <a:noFill/>
            <a:miter lim="800000"/>
            <a:headEnd/>
            <a:tailEnd/>
          </a:ln>
        </p:spPr>
      </p:pic>
      <p:pic>
        <p:nvPicPr>
          <p:cNvPr id="16397" name="Picture 26" descr="0016"/>
          <p:cNvPicPr>
            <a:picLocks noChangeAspect="1" noChangeArrowheads="1" noCrop="1"/>
          </p:cNvPicPr>
          <p:nvPr/>
        </p:nvPicPr>
        <p:blipFill>
          <a:blip r:embed="rId10" cstate="screen"/>
          <a:srcRect/>
          <a:stretch>
            <a:fillRect/>
          </a:stretch>
        </p:blipFill>
        <p:spPr bwMode="auto">
          <a:xfrm>
            <a:off x="5857875" y="0"/>
            <a:ext cx="1233488" cy="936625"/>
          </a:xfrm>
          <a:prstGeom prst="rect">
            <a:avLst/>
          </a:prstGeom>
          <a:noFill/>
          <a:ln w="9525">
            <a:noFill/>
            <a:miter lim="800000"/>
            <a:headEnd/>
            <a:tailEnd/>
          </a:ln>
        </p:spPr>
      </p:pic>
      <p:pic>
        <p:nvPicPr>
          <p:cNvPr id="16398" name="Picture 26" descr="0016"/>
          <p:cNvPicPr>
            <a:picLocks noChangeAspect="1" noChangeArrowheads="1" noCrop="1"/>
          </p:cNvPicPr>
          <p:nvPr/>
        </p:nvPicPr>
        <p:blipFill>
          <a:blip r:embed="rId10" cstate="screen"/>
          <a:srcRect/>
          <a:stretch>
            <a:fillRect/>
          </a:stretch>
        </p:blipFill>
        <p:spPr bwMode="auto">
          <a:xfrm>
            <a:off x="0" y="285750"/>
            <a:ext cx="1233488" cy="936625"/>
          </a:xfrm>
          <a:prstGeom prst="rect">
            <a:avLst/>
          </a:prstGeom>
          <a:noFill/>
          <a:ln w="9525">
            <a:noFill/>
            <a:miter lim="800000"/>
            <a:headEnd/>
            <a:tailEnd/>
          </a:ln>
        </p:spPr>
      </p:pic>
      <p:pic>
        <p:nvPicPr>
          <p:cNvPr id="15" name="Рисунок 14"/>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42844" y="357166"/>
            <a:ext cx="2786082" cy="1714512"/>
          </a:xfrm>
          <a:prstGeom prst="rect">
            <a:avLst/>
          </a:prstGeom>
          <a:noFill/>
          <a:ln w="9525">
            <a:noFill/>
            <a:miter lim="800000"/>
            <a:headEnd/>
            <a:tailEnd/>
          </a:ln>
        </p:spPr>
      </p:pic>
      <p:pic>
        <p:nvPicPr>
          <p:cNvPr id="16" name="Рисунок 15"/>
          <p:cNvPicPr/>
          <p:nvPr/>
        </p:nvPicPr>
        <p:blipFill>
          <a:blip r:embed="rId12"/>
          <a:srcRect/>
          <a:stretch>
            <a:fillRect/>
          </a:stretch>
        </p:blipFill>
        <p:spPr bwMode="auto">
          <a:xfrm>
            <a:off x="214282" y="2571744"/>
            <a:ext cx="2368959" cy="1859533"/>
          </a:xfrm>
          <a:prstGeom prst="rect">
            <a:avLst/>
          </a:prstGeom>
          <a:noFill/>
          <a:ln w="9525">
            <a:noFill/>
            <a:miter lim="800000"/>
            <a:headEnd/>
            <a:tailEnd/>
          </a:ln>
        </p:spPr>
      </p:pic>
      <p:sp>
        <p:nvSpPr>
          <p:cNvPr id="17" name="TextBox 16"/>
          <p:cNvSpPr txBox="1"/>
          <p:nvPr/>
        </p:nvSpPr>
        <p:spPr>
          <a:xfrm>
            <a:off x="2786050" y="3000372"/>
            <a:ext cx="4643470" cy="2031325"/>
          </a:xfrm>
          <a:prstGeom prst="rect">
            <a:avLst/>
          </a:prstGeom>
          <a:noFill/>
        </p:spPr>
        <p:txBody>
          <a:bodyPr wrap="square" rtlCol="0">
            <a:spAutoFit/>
          </a:bodyPr>
          <a:lstStyle/>
          <a:p>
            <a:r>
              <a:rPr lang="kk-KZ" dirty="0" smtClean="0"/>
              <a:t>5. электрқозғалтқыш не үшін пайдаланылады? </a:t>
            </a:r>
          </a:p>
          <a:p>
            <a:endParaRPr lang="kk-KZ" dirty="0"/>
          </a:p>
          <a:p>
            <a:r>
              <a:rPr lang="kk-KZ" dirty="0" smtClean="0"/>
              <a:t>6. Электрөлшеуіш аспаптардың қандай түрлерін білесің?</a:t>
            </a:r>
          </a:p>
          <a:p>
            <a:endParaRPr lang="kk-KZ" dirty="0"/>
          </a:p>
          <a:p>
            <a:endParaRPr lang="kk-K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3" descr="0037"/>
          <p:cNvPicPr>
            <a:picLocks noChangeAspect="1" noChangeArrowheads="1"/>
          </p:cNvPicPr>
          <p:nvPr/>
        </p:nvPicPr>
        <p:blipFill>
          <a:blip r:embed="rId2" cstate="screen"/>
          <a:srcRect/>
          <a:stretch>
            <a:fillRect/>
          </a:stretch>
        </p:blipFill>
        <p:spPr bwMode="auto">
          <a:xfrm>
            <a:off x="4000496" y="3068638"/>
            <a:ext cx="2913062" cy="3789362"/>
          </a:xfrm>
          <a:prstGeom prst="rect">
            <a:avLst/>
          </a:prstGeom>
          <a:noFill/>
          <a:ln w="9525">
            <a:noFill/>
            <a:miter lim="800000"/>
            <a:headEnd/>
            <a:tailEnd/>
          </a:ln>
        </p:spPr>
      </p:pic>
      <p:pic>
        <p:nvPicPr>
          <p:cNvPr id="18435" name="Picture 4" descr="пират"/>
          <p:cNvPicPr>
            <a:picLocks noChangeAspect="1" noChangeArrowheads="1"/>
          </p:cNvPicPr>
          <p:nvPr/>
        </p:nvPicPr>
        <p:blipFill>
          <a:blip r:embed="rId3" cstate="screen"/>
          <a:srcRect/>
          <a:stretch>
            <a:fillRect/>
          </a:stretch>
        </p:blipFill>
        <p:spPr bwMode="auto">
          <a:xfrm>
            <a:off x="250825" y="3160713"/>
            <a:ext cx="3024188" cy="3697287"/>
          </a:xfrm>
          <a:prstGeom prst="rect">
            <a:avLst/>
          </a:prstGeom>
          <a:noFill/>
          <a:ln w="9525">
            <a:noFill/>
            <a:miter lim="800000"/>
            <a:headEnd/>
            <a:tailEnd/>
          </a:ln>
        </p:spPr>
      </p:pic>
      <p:pic>
        <p:nvPicPr>
          <p:cNvPr id="18436" name="Picture 5" descr="0009"/>
          <p:cNvPicPr>
            <a:picLocks noChangeAspect="1" noChangeArrowheads="1" noCrop="1"/>
          </p:cNvPicPr>
          <p:nvPr/>
        </p:nvPicPr>
        <p:blipFill>
          <a:blip r:embed="rId4" cstate="screen"/>
          <a:srcRect/>
          <a:stretch>
            <a:fillRect/>
          </a:stretch>
        </p:blipFill>
        <p:spPr bwMode="auto">
          <a:xfrm>
            <a:off x="7885113" y="0"/>
            <a:ext cx="865187" cy="647700"/>
          </a:xfrm>
          <a:prstGeom prst="rect">
            <a:avLst/>
          </a:prstGeom>
          <a:noFill/>
          <a:ln w="9525">
            <a:noFill/>
            <a:miter lim="800000"/>
            <a:headEnd/>
            <a:tailEnd/>
          </a:ln>
        </p:spPr>
      </p:pic>
      <p:pic>
        <p:nvPicPr>
          <p:cNvPr id="18437" name="Picture 6" descr="0009"/>
          <p:cNvPicPr>
            <a:picLocks noChangeAspect="1" noChangeArrowheads="1" noCrop="1"/>
          </p:cNvPicPr>
          <p:nvPr/>
        </p:nvPicPr>
        <p:blipFill>
          <a:blip r:embed="rId4" cstate="screen"/>
          <a:srcRect/>
          <a:stretch>
            <a:fillRect/>
          </a:stretch>
        </p:blipFill>
        <p:spPr bwMode="auto">
          <a:xfrm flipH="1">
            <a:off x="1219200" y="1752600"/>
            <a:ext cx="865188" cy="576263"/>
          </a:xfrm>
          <a:prstGeom prst="rect">
            <a:avLst/>
          </a:prstGeom>
          <a:noFill/>
          <a:ln w="9525">
            <a:noFill/>
            <a:miter lim="800000"/>
            <a:headEnd/>
            <a:tailEnd/>
          </a:ln>
        </p:spPr>
      </p:pic>
      <p:pic>
        <p:nvPicPr>
          <p:cNvPr id="18438" name="Picture 9" descr="звезды"/>
          <p:cNvPicPr>
            <a:picLocks noChangeAspect="1" noChangeArrowheads="1" noCrop="1"/>
          </p:cNvPicPr>
          <p:nvPr/>
        </p:nvPicPr>
        <p:blipFill>
          <a:blip r:embed="rId5" cstate="screen"/>
          <a:srcRect/>
          <a:stretch>
            <a:fillRect/>
          </a:stretch>
        </p:blipFill>
        <p:spPr bwMode="auto">
          <a:xfrm>
            <a:off x="395288" y="260350"/>
            <a:ext cx="792162" cy="720725"/>
          </a:xfrm>
          <a:prstGeom prst="rect">
            <a:avLst/>
          </a:prstGeom>
          <a:noFill/>
          <a:ln w="9525">
            <a:noFill/>
            <a:miter lim="800000"/>
            <a:headEnd/>
            <a:tailEnd/>
          </a:ln>
        </p:spPr>
      </p:pic>
      <p:pic>
        <p:nvPicPr>
          <p:cNvPr id="18439" name="Picture 10" descr="звезды"/>
          <p:cNvPicPr>
            <a:picLocks noChangeAspect="1" noChangeArrowheads="1" noCrop="1"/>
          </p:cNvPicPr>
          <p:nvPr/>
        </p:nvPicPr>
        <p:blipFill>
          <a:blip r:embed="rId5" cstate="screen"/>
          <a:srcRect/>
          <a:stretch>
            <a:fillRect/>
          </a:stretch>
        </p:blipFill>
        <p:spPr bwMode="auto">
          <a:xfrm>
            <a:off x="3203575" y="1125538"/>
            <a:ext cx="792163" cy="720725"/>
          </a:xfrm>
          <a:prstGeom prst="rect">
            <a:avLst/>
          </a:prstGeom>
          <a:noFill/>
          <a:ln w="9525">
            <a:noFill/>
            <a:miter lim="800000"/>
            <a:headEnd/>
            <a:tailEnd/>
          </a:ln>
        </p:spPr>
      </p:pic>
      <p:pic>
        <p:nvPicPr>
          <p:cNvPr id="18440" name="Picture 11" descr="звезды"/>
          <p:cNvPicPr>
            <a:picLocks noChangeAspect="1" noChangeArrowheads="1" noCrop="1"/>
          </p:cNvPicPr>
          <p:nvPr/>
        </p:nvPicPr>
        <p:blipFill>
          <a:blip r:embed="rId5" cstate="screen"/>
          <a:srcRect/>
          <a:stretch>
            <a:fillRect/>
          </a:stretch>
        </p:blipFill>
        <p:spPr bwMode="auto">
          <a:xfrm>
            <a:off x="7086600" y="304800"/>
            <a:ext cx="792163" cy="720725"/>
          </a:xfrm>
          <a:prstGeom prst="rect">
            <a:avLst/>
          </a:prstGeom>
          <a:noFill/>
          <a:ln w="9525">
            <a:noFill/>
            <a:miter lim="800000"/>
            <a:headEnd/>
            <a:tailEnd/>
          </a:ln>
        </p:spPr>
      </p:pic>
      <p:pic>
        <p:nvPicPr>
          <p:cNvPr id="18441" name="Picture 12" descr="звезды"/>
          <p:cNvPicPr>
            <a:picLocks noChangeAspect="1" noChangeArrowheads="1" noCrop="1"/>
          </p:cNvPicPr>
          <p:nvPr/>
        </p:nvPicPr>
        <p:blipFill>
          <a:blip r:embed="rId5" cstate="screen"/>
          <a:srcRect/>
          <a:stretch>
            <a:fillRect/>
          </a:stretch>
        </p:blipFill>
        <p:spPr bwMode="auto">
          <a:xfrm>
            <a:off x="8101013" y="1052513"/>
            <a:ext cx="792162" cy="720725"/>
          </a:xfrm>
          <a:prstGeom prst="rect">
            <a:avLst/>
          </a:prstGeom>
          <a:noFill/>
          <a:ln w="9525">
            <a:noFill/>
            <a:miter lim="800000"/>
            <a:headEnd/>
            <a:tailEnd/>
          </a:ln>
        </p:spPr>
      </p:pic>
      <p:pic>
        <p:nvPicPr>
          <p:cNvPr id="18442" name="Picture 13" descr="звезды"/>
          <p:cNvPicPr>
            <a:picLocks noChangeAspect="1" noChangeArrowheads="1" noCrop="1"/>
          </p:cNvPicPr>
          <p:nvPr/>
        </p:nvPicPr>
        <p:blipFill>
          <a:blip r:embed="rId5" cstate="screen"/>
          <a:srcRect/>
          <a:stretch>
            <a:fillRect/>
          </a:stretch>
        </p:blipFill>
        <p:spPr bwMode="auto">
          <a:xfrm>
            <a:off x="2555875" y="0"/>
            <a:ext cx="792163" cy="720725"/>
          </a:xfrm>
          <a:prstGeom prst="rect">
            <a:avLst/>
          </a:prstGeom>
          <a:noFill/>
          <a:ln w="9525">
            <a:noFill/>
            <a:miter lim="800000"/>
            <a:headEnd/>
            <a:tailEnd/>
          </a:ln>
        </p:spPr>
      </p:pic>
      <p:pic>
        <p:nvPicPr>
          <p:cNvPr id="18443" name="Picture 14" descr="звезды"/>
          <p:cNvPicPr>
            <a:picLocks noChangeAspect="1" noChangeArrowheads="1" noCrop="1"/>
          </p:cNvPicPr>
          <p:nvPr/>
        </p:nvPicPr>
        <p:blipFill>
          <a:blip r:embed="rId5" cstate="screen"/>
          <a:srcRect/>
          <a:stretch>
            <a:fillRect/>
          </a:stretch>
        </p:blipFill>
        <p:spPr bwMode="auto">
          <a:xfrm>
            <a:off x="179388" y="1052513"/>
            <a:ext cx="792162" cy="720725"/>
          </a:xfrm>
          <a:prstGeom prst="rect">
            <a:avLst/>
          </a:prstGeom>
          <a:noFill/>
          <a:ln w="9525">
            <a:noFill/>
            <a:miter lim="800000"/>
            <a:headEnd/>
            <a:tailEnd/>
          </a:ln>
        </p:spPr>
      </p:pic>
      <p:sp>
        <p:nvSpPr>
          <p:cNvPr id="35857" name="AutoShape 17"/>
          <p:cNvSpPr>
            <a:spLocks noChangeArrowheads="1"/>
          </p:cNvSpPr>
          <p:nvPr/>
        </p:nvSpPr>
        <p:spPr bwMode="auto">
          <a:xfrm flipH="1">
            <a:off x="2214546" y="1500174"/>
            <a:ext cx="5143536" cy="1787536"/>
          </a:xfrm>
          <a:prstGeom prst="cloudCallout">
            <a:avLst>
              <a:gd name="adj1" fmla="val 54231"/>
              <a:gd name="adj2" fmla="val 91699"/>
            </a:avLst>
          </a:prstGeom>
          <a:solidFill>
            <a:schemeClr val="accent6">
              <a:lumMod val="60000"/>
              <a:lumOff val="40000"/>
            </a:schemeClr>
          </a:solidFill>
          <a:ln w="9525">
            <a:solidFill>
              <a:schemeClr val="tx1"/>
            </a:solidFill>
            <a:round/>
            <a:headEnd/>
            <a:tailEnd/>
          </a:ln>
          <a:effectLst/>
        </p:spPr>
        <p:txBody>
          <a:bodyPr/>
          <a:lstStyle/>
          <a:p>
            <a:pPr algn="ctr">
              <a:defRPr/>
            </a:pPr>
            <a:r>
              <a:rPr lang="ru-RU" sz="2000" i="1" dirty="0" err="1"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Заттың магниттік</a:t>
            </a:r>
            <a:r>
              <a:rPr lang="ru-RU" sz="2000" i="1" dirty="0"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 </a:t>
            </a:r>
            <a:r>
              <a:rPr lang="ru-RU" sz="2000" i="1" dirty="0" err="1"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қасиеттері </a:t>
            </a:r>
            <a:r>
              <a:rPr lang="ru-RU" sz="2000" i="1" dirty="0"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 </a:t>
            </a:r>
            <a:r>
              <a:rPr lang="ru-RU" sz="2000" i="1" dirty="0" err="1"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Ақпараттық магниттік</a:t>
            </a:r>
            <a:r>
              <a:rPr lang="ru-RU" sz="2000" i="1" dirty="0"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 </a:t>
            </a:r>
            <a:r>
              <a:rPr lang="ru-RU" sz="2000" i="1" dirty="0" err="1"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жазылуы</a:t>
            </a:r>
            <a:r>
              <a:rPr lang="ru-RU" sz="2000" i="1" dirty="0"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 </a:t>
            </a:r>
            <a:endParaRPr lang="ru-RU" sz="2000" i="1" dirty="0">
              <a:ln>
                <a:solidFill>
                  <a:schemeClr val="accent2">
                    <a:lumMod val="75000"/>
                  </a:schemeClr>
                </a:solidFill>
              </a:ln>
              <a:solidFill>
                <a:srgbClr val="FFFF00"/>
              </a:solidFill>
              <a:effectLst>
                <a:outerShdw blurRad="38100" dist="38100" dir="2700000" algn="tl">
                  <a:srgbClr val="000000"/>
                </a:outerShdw>
              </a:effectLst>
              <a:latin typeface="KZ Taurus" pitchFamily="2" charset="0"/>
            </a:endParaRPr>
          </a:p>
        </p:txBody>
      </p:sp>
      <p:pic>
        <p:nvPicPr>
          <p:cNvPr id="18445" name="Picture 18" descr="0009"/>
          <p:cNvPicPr>
            <a:picLocks noChangeAspect="1" noChangeArrowheads="1" noCrop="1"/>
          </p:cNvPicPr>
          <p:nvPr/>
        </p:nvPicPr>
        <p:blipFill>
          <a:blip r:embed="rId4" cstate="screen"/>
          <a:srcRect/>
          <a:stretch>
            <a:fillRect/>
          </a:stretch>
        </p:blipFill>
        <p:spPr bwMode="auto">
          <a:xfrm>
            <a:off x="1214438" y="285750"/>
            <a:ext cx="865187" cy="647700"/>
          </a:xfrm>
          <a:prstGeom prst="rect">
            <a:avLst/>
          </a:prstGeom>
          <a:noFill/>
          <a:ln w="9525">
            <a:noFill/>
            <a:miter lim="800000"/>
            <a:headEnd/>
            <a:tailEnd/>
          </a:ln>
        </p:spPr>
      </p:pic>
      <p:pic>
        <p:nvPicPr>
          <p:cNvPr id="18446" name="Picture 19" descr="звезды"/>
          <p:cNvPicPr>
            <a:picLocks noChangeAspect="1" noChangeArrowheads="1" noCrop="1"/>
          </p:cNvPicPr>
          <p:nvPr/>
        </p:nvPicPr>
        <p:blipFill>
          <a:blip r:embed="rId5" cstate="screen"/>
          <a:srcRect/>
          <a:stretch>
            <a:fillRect/>
          </a:stretch>
        </p:blipFill>
        <p:spPr bwMode="auto">
          <a:xfrm>
            <a:off x="4356100" y="836613"/>
            <a:ext cx="792163" cy="720725"/>
          </a:xfrm>
          <a:prstGeom prst="rect">
            <a:avLst/>
          </a:prstGeom>
          <a:noFill/>
          <a:ln w="9525">
            <a:noFill/>
            <a:miter lim="800000"/>
            <a:headEnd/>
            <a:tailEnd/>
          </a:ln>
        </p:spPr>
      </p:pic>
      <p:pic>
        <p:nvPicPr>
          <p:cNvPr id="18447" name="Picture 20" descr="звезды"/>
          <p:cNvPicPr>
            <a:picLocks noChangeAspect="1" noChangeArrowheads="1" noCrop="1"/>
          </p:cNvPicPr>
          <p:nvPr/>
        </p:nvPicPr>
        <p:blipFill>
          <a:blip r:embed="rId5" cstate="screen"/>
          <a:srcRect/>
          <a:stretch>
            <a:fillRect/>
          </a:stretch>
        </p:blipFill>
        <p:spPr bwMode="auto">
          <a:xfrm>
            <a:off x="2571736" y="1928802"/>
            <a:ext cx="792162" cy="720725"/>
          </a:xfrm>
          <a:prstGeom prst="rect">
            <a:avLst/>
          </a:prstGeom>
          <a:noFill/>
          <a:ln w="9525">
            <a:noFill/>
            <a:miter lim="800000"/>
            <a:headEnd/>
            <a:tailEnd/>
          </a:ln>
        </p:spPr>
      </p:pic>
      <p:pic>
        <p:nvPicPr>
          <p:cNvPr id="18448" name="Picture 21" descr="звезды"/>
          <p:cNvPicPr>
            <a:picLocks noChangeAspect="1" noChangeArrowheads="1" noCrop="1"/>
          </p:cNvPicPr>
          <p:nvPr/>
        </p:nvPicPr>
        <p:blipFill>
          <a:blip r:embed="rId5" cstate="screen"/>
          <a:srcRect/>
          <a:stretch>
            <a:fillRect/>
          </a:stretch>
        </p:blipFill>
        <p:spPr bwMode="auto">
          <a:xfrm>
            <a:off x="6286512" y="2143116"/>
            <a:ext cx="792163" cy="720725"/>
          </a:xfrm>
          <a:prstGeom prst="rect">
            <a:avLst/>
          </a:prstGeom>
          <a:noFill/>
          <a:ln w="9525">
            <a:noFill/>
            <a:miter lim="800000"/>
            <a:headEnd/>
            <a:tailEnd/>
          </a:ln>
        </p:spPr>
      </p:pic>
      <p:sp>
        <p:nvSpPr>
          <p:cNvPr id="18449" name="WordArt 24"/>
          <p:cNvSpPr>
            <a:spLocks noChangeArrowheads="1" noChangeShapeType="1" noTextEdit="1"/>
          </p:cNvSpPr>
          <p:nvPr/>
        </p:nvSpPr>
        <p:spPr bwMode="auto">
          <a:xfrm>
            <a:off x="1785938" y="188913"/>
            <a:ext cx="5500687" cy="1239823"/>
          </a:xfrm>
          <a:prstGeom prst="rect">
            <a:avLst/>
          </a:prstGeom>
        </p:spPr>
        <p:txBody>
          <a:bodyPr wrap="none" fromWordArt="1">
            <a:prstTxWarp prst="textDeflate">
              <a:avLst>
                <a:gd name="adj" fmla="val 26227"/>
              </a:avLst>
            </a:prstTxWarp>
          </a:bodyPr>
          <a:lstStyle/>
          <a:p>
            <a:pPr algn="ctr"/>
            <a:r>
              <a:rPr lang="ru-RU" sz="3600" kern="10" dirty="0" err="1">
                <a:ln w="9525">
                  <a:solidFill>
                    <a:srgbClr val="000000"/>
                  </a:solidFill>
                  <a:round/>
                  <a:headEnd/>
                  <a:tailEnd/>
                </a:ln>
                <a:solidFill>
                  <a:srgbClr val="FF0000"/>
                </a:solidFill>
                <a:latin typeface="KZ Times New Roman"/>
              </a:rPr>
              <a:t>«Жаңа сабақ»</a:t>
            </a:r>
            <a:r>
              <a:rPr lang="ru-RU" sz="3600" kern="10" dirty="0">
                <a:ln w="9525">
                  <a:solidFill>
                    <a:srgbClr val="000000"/>
                  </a:solidFill>
                  <a:round/>
                  <a:headEnd/>
                  <a:tailEnd/>
                </a:ln>
                <a:solidFill>
                  <a:srgbClr val="FF0000"/>
                </a:solidFill>
                <a:latin typeface="KZ Times New Roman"/>
              </a:rPr>
              <a:t> </a:t>
            </a:r>
          </a:p>
        </p:txBody>
      </p:sp>
      <p:pic>
        <p:nvPicPr>
          <p:cNvPr id="18450" name="Picture 8" descr=" Гостевая "/>
          <p:cNvPicPr>
            <a:picLocks noChangeAspect="1" noChangeArrowheads="1"/>
          </p:cNvPicPr>
          <p:nvPr/>
        </p:nvPicPr>
        <p:blipFill>
          <a:blip r:embed="rId6" cstate="screen"/>
          <a:srcRect/>
          <a:stretch>
            <a:fillRect/>
          </a:stretch>
        </p:blipFill>
        <p:spPr bwMode="auto">
          <a:xfrm>
            <a:off x="6572250" y="2786058"/>
            <a:ext cx="2571750" cy="16430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571480"/>
            <a:ext cx="4114800" cy="2143140"/>
          </a:xfrm>
        </p:spPr>
        <p:txBody>
          <a:bodyPr>
            <a:normAutofit fontScale="92500" lnSpcReduction="20000"/>
          </a:bodyPr>
          <a:lstStyle/>
          <a:p>
            <a:r>
              <a:rPr lang="kk-KZ" sz="2000" dirty="0" smtClean="0"/>
              <a:t>1820 жылы Ампердің ұсынған болжамына сәйкес, заттың магниттік қасиеттері, осы заттарды құрайтын бөлшектердің магниттік қасиеттерімен анықталады. Әр атомның ядросының айналасында не айналады?</a:t>
            </a:r>
            <a:endParaRPr lang="kk-KZ" sz="2000" dirty="0"/>
          </a:p>
        </p:txBody>
      </p:sp>
      <p:pic>
        <p:nvPicPr>
          <p:cNvPr id="4" name="Рисунок 2" descr="C:\Program Files\Просвещение-Казахстан\ЭМОП\HTML\Courses\5\Chapters\images\Ph9_P03_011.png"/>
          <p:cNvPicPr>
            <a:picLocks noChangeAspect="1" noChangeArrowheads="1"/>
          </p:cNvPicPr>
          <p:nvPr/>
        </p:nvPicPr>
        <p:blipFill>
          <a:blip r:embed="rId2" r:link="rId3" cstate="screen"/>
          <a:srcRect/>
          <a:stretch>
            <a:fillRect/>
          </a:stretch>
        </p:blipFill>
        <p:spPr bwMode="auto">
          <a:xfrm>
            <a:off x="500034" y="500042"/>
            <a:ext cx="3643313" cy="1714500"/>
          </a:xfrm>
          <a:prstGeom prst="rect">
            <a:avLst/>
          </a:prstGeom>
          <a:noFill/>
          <a:ln w="57150">
            <a:solidFill>
              <a:srgbClr val="7030A0"/>
            </a:solidFill>
            <a:miter lim="800000"/>
            <a:headEnd/>
            <a:tailEnd/>
          </a:ln>
          <a:effectLst>
            <a:innerShdw blurRad="63500" dist="50800" dir="2700000">
              <a:prstClr val="black">
                <a:alpha val="50000"/>
              </a:prstClr>
            </a:innerShdw>
          </a:effectLst>
        </p:spPr>
      </p:pic>
      <p:sp>
        <p:nvSpPr>
          <p:cNvPr id="5" name="TextBox 4"/>
          <p:cNvSpPr txBox="1"/>
          <p:nvPr/>
        </p:nvSpPr>
        <p:spPr>
          <a:xfrm>
            <a:off x="642910" y="2643182"/>
            <a:ext cx="7000923" cy="2308324"/>
          </a:xfrm>
          <a:prstGeom prst="rect">
            <a:avLst/>
          </a:prstGeom>
          <a:noFill/>
        </p:spPr>
        <p:txBody>
          <a:bodyPr wrap="square" rtlCol="0">
            <a:spAutoFit/>
          </a:bodyPr>
          <a:lstStyle/>
          <a:p>
            <a:r>
              <a:rPr lang="kk-KZ" dirty="0" smtClean="0"/>
              <a:t>Заттардың көбінде жеке электрондардың магнит өрістері және жеке атомдар мен молекулалардың магнит өрістері бір-бірін теңгереді. Сондықтан да мұндай заттардың магниттік қасиеттері байқалмайды. Бірақ магниттік қасиеттері аса күшті бірқатар заттар бар, мысалы, темір, кобальт, болат  т.б. Магнит өрісі әрекетінен магниттелетін заттар магнетиктер деп аталады. </a:t>
            </a:r>
          </a:p>
          <a:p>
            <a:r>
              <a:rPr lang="kk-KZ" dirty="0" smtClean="0"/>
              <a:t>Кейбір заттар өзі сыртқы өріс арқылы магниттелген кезде оны күшейтеді, ал басқалары әлсіретеді. </a:t>
            </a:r>
          </a:p>
        </p:txBody>
      </p:sp>
      <p:pic>
        <p:nvPicPr>
          <p:cNvPr id="6" name="Picture 8" descr="10m2"/>
          <p:cNvPicPr>
            <a:picLocks noChangeAspect="1" noChangeArrowheads="1"/>
          </p:cNvPicPr>
          <p:nvPr/>
        </p:nvPicPr>
        <p:blipFill>
          <a:blip r:embed="rId4" cstate="screen"/>
          <a:srcRect/>
          <a:stretch>
            <a:fillRect/>
          </a:stretch>
        </p:blipFill>
        <p:spPr bwMode="auto">
          <a:xfrm flipH="1">
            <a:off x="7358082" y="2786058"/>
            <a:ext cx="1285875" cy="3643312"/>
          </a:xfrm>
          <a:prstGeom prst="rect">
            <a:avLst/>
          </a:prstGeom>
          <a:noFill/>
          <a:ln w="9525">
            <a:noFill/>
            <a:miter lim="800000"/>
            <a:headEnd/>
            <a:tailEnd/>
          </a:ln>
        </p:spPr>
      </p:pic>
      <p:pic>
        <p:nvPicPr>
          <p:cNvPr id="7" name="Picture 6" descr="GUESTAN"/>
          <p:cNvPicPr>
            <a:picLocks noChangeAspect="1" noChangeArrowheads="1" noCrop="1"/>
          </p:cNvPicPr>
          <p:nvPr/>
        </p:nvPicPr>
        <p:blipFill>
          <a:blip r:embed="rId5" cstate="screen"/>
          <a:srcRect/>
          <a:stretch>
            <a:fillRect/>
          </a:stretch>
        </p:blipFill>
        <p:spPr bwMode="auto">
          <a:xfrm>
            <a:off x="2357422" y="4700588"/>
            <a:ext cx="4071938" cy="2157412"/>
          </a:xfrm>
          <a:prstGeom prst="rect">
            <a:avLst/>
          </a:prstGeom>
          <a:noFill/>
          <a:ln w="9525">
            <a:noFill/>
            <a:miter lim="800000"/>
            <a:headEnd/>
            <a:tailEnd/>
          </a:ln>
        </p:spPr>
      </p:pic>
      <p:pic>
        <p:nvPicPr>
          <p:cNvPr id="8" name="Picture 6" descr="0015"/>
          <p:cNvPicPr>
            <a:picLocks noChangeAspect="1" noChangeArrowheads="1"/>
          </p:cNvPicPr>
          <p:nvPr/>
        </p:nvPicPr>
        <p:blipFill>
          <a:blip r:embed="rId6" cstate="screen"/>
          <a:srcRect/>
          <a:stretch>
            <a:fillRect/>
          </a:stretch>
        </p:blipFill>
        <p:spPr bwMode="auto">
          <a:xfrm>
            <a:off x="357158" y="4857760"/>
            <a:ext cx="1603375" cy="1749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704088"/>
            <a:ext cx="4143404"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kk-KZ" dirty="0" smtClean="0"/>
              <a:t>           </a:t>
            </a:r>
            <a:br>
              <a:rPr lang="kk-KZ" dirty="0" smtClean="0"/>
            </a:br>
            <a:r>
              <a:rPr lang="kk-KZ" dirty="0" smtClean="0"/>
              <a:t>  Магнетиктер</a:t>
            </a:r>
            <a:endParaRPr lang="kk-KZ" dirty="0"/>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teacher"/>
          <p:cNvPicPr>
            <a:picLocks noChangeAspect="1" noChangeArrowheads="1"/>
          </p:cNvPicPr>
          <p:nvPr/>
        </p:nvPicPr>
        <p:blipFill>
          <a:blip r:embed="rId7" cstate="screen"/>
          <a:srcRect/>
          <a:stretch>
            <a:fillRect/>
          </a:stretch>
        </p:blipFill>
        <p:spPr bwMode="auto">
          <a:xfrm>
            <a:off x="285720" y="214290"/>
            <a:ext cx="1714512" cy="1928826"/>
          </a:xfrm>
          <a:prstGeom prst="rect">
            <a:avLst/>
          </a:prstGeom>
          <a:noFill/>
          <a:ln w="9525">
            <a:noFill/>
            <a:miter lim="800000"/>
            <a:headEnd/>
            <a:tailEnd/>
          </a:ln>
        </p:spPr>
      </p:pic>
      <p:pic>
        <p:nvPicPr>
          <p:cNvPr id="6" name="Picture 12" descr="bestgif_narod_ru_523"/>
          <p:cNvPicPr>
            <a:picLocks noChangeAspect="1" noChangeArrowheads="1" noCrop="1"/>
          </p:cNvPicPr>
          <p:nvPr/>
        </p:nvPicPr>
        <p:blipFill>
          <a:blip r:embed="rId8" cstate="screen"/>
          <a:srcRect/>
          <a:stretch>
            <a:fillRect/>
          </a:stretch>
        </p:blipFill>
        <p:spPr bwMode="auto">
          <a:xfrm>
            <a:off x="6357950" y="428604"/>
            <a:ext cx="2428875"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ттың магниттік қасиеттері">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заттың магниттік қасиеттері</Template>
  <TotalTime>10</TotalTime>
  <Words>545</Words>
  <Application>Microsoft Office PowerPoint</Application>
  <PresentationFormat>Экран (4:3)</PresentationFormat>
  <Paragraphs>77</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заттың магниттік қасиеттері</vt:lpstr>
      <vt:lpstr>Формула</vt:lpstr>
      <vt:lpstr>   Физика 8- класс</vt:lpstr>
      <vt:lpstr>           Сабақтың мақсаты: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Магнетиктер</vt:lpstr>
      <vt:lpstr>Презентация PowerPoint</vt:lpstr>
      <vt:lpstr>Ақпараттың магниттік жазылуы</vt:lpstr>
      <vt:lpstr>Презентация PowerPoint</vt:lpstr>
      <vt:lpstr>Презентация PowerPoint</vt:lpstr>
      <vt:lpstr>Компьютердің магниттік жады. </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Физика 8- класс</dc:title>
  <dc:creator>Султанбек</dc:creator>
  <cp:lastModifiedBy>Nurken</cp:lastModifiedBy>
  <cp:revision>3</cp:revision>
  <dcterms:created xsi:type="dcterms:W3CDTF">2012-03-05T16:50:35Z</dcterms:created>
  <dcterms:modified xsi:type="dcterms:W3CDTF">2012-10-01T12:55:31Z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1114883</vt:lpwstr>
  </property>
  <property fmtid="{D5CDD505-2E9C-101B-9397-08002B2CF9AE}" name="NXPowerLiteSettings" pid="3">
    <vt:lpwstr>F7000400038000</vt:lpwstr>
  </property>
  <property fmtid="{D5CDD505-2E9C-101B-9397-08002B2CF9AE}" name="NXPowerLiteVersion" pid="4">
    <vt:lpwstr>D5.0.5</vt:lpwstr>
  </property>
</Properties>
</file>