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image/x-wmf" Extension="wmf"/>
  <Default ContentType="application/vnd.openxmlformats-package.relationships+xml" Extension="rels"/>
  <Default ContentType="application/xml" Extension="xml"/>
  <Default ContentType="audio/wav" Extension="wav"/>
  <Default ContentType="image/gif" Extension="gi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7" r:id="rId2"/>
    <p:sldId id="290" r:id="rId3"/>
    <p:sldId id="278" r:id="rId4"/>
    <p:sldId id="279" r:id="rId5"/>
    <p:sldId id="282" r:id="rId6"/>
    <p:sldId id="280" r:id="rId7"/>
    <p:sldId id="281" r:id="rId8"/>
    <p:sldId id="283" r:id="rId9"/>
    <p:sldId id="267" r:id="rId10"/>
    <p:sldId id="269" r:id="rId11"/>
    <p:sldId id="270" r:id="rId12"/>
    <p:sldId id="273" r:id="rId13"/>
    <p:sldId id="274" r:id="rId14"/>
    <p:sldId id="271" r:id="rId15"/>
    <p:sldId id="256" r:id="rId16"/>
    <p:sldId id="257" r:id="rId17"/>
    <p:sldId id="259" r:id="rId18"/>
    <p:sldId id="260" r:id="rId19"/>
    <p:sldId id="272" r:id="rId20"/>
    <p:sldId id="264" r:id="rId21"/>
    <p:sldId id="265" r:id="rId22"/>
    <p:sldId id="284" r:id="rId23"/>
    <p:sldId id="285" r:id="rId24"/>
    <p:sldId id="286" r:id="rId25"/>
    <p:sldId id="287" r:id="rId26"/>
    <p:sldId id="288" r:id="rId27"/>
    <p:sldId id="289" r:id="rId28"/>
    <p:sldId id="266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CC"/>
    <a:srgbClr val="CCFF99"/>
    <a:srgbClr val="CCFFFF"/>
    <a:srgbClr val="FFFF66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5C7B5B0-1013-4F29-9E62-1219B66A5C34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27B8019-137E-4E4A-A014-AFFEFB951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012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8AABE-8F1F-4EDA-A54B-505D4E39E047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8B88-C245-4702-A6EB-FE8D421B4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668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2397-BDFC-4912-9094-1224F00DB306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C5285-9B37-4B27-8896-7E1B4323F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268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E7180-E23C-4967-8214-F7D159831DB1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173AC-7FC0-4192-A618-73B40C18C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949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98D44-6091-4A53-9AC9-8CA240D03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704070"/>
      </p:ext>
    </p:extLst>
  </p:cSld>
  <p:clrMapOvr>
    <a:masterClrMapping/>
  </p:clrMapOvr>
  <p:transition>
    <p:pull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C51A4-AB9E-40A0-A168-0832424F5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554712"/>
      </p:ext>
    </p:extLst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49D16-4827-4E14-A4BF-8B383D52F993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8BF24-A10F-49E8-82CF-4D72EC3D7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76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0D22A-901E-4E18-83FC-F4B2AFC64D72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83F2C-9E05-4061-8CDC-91ABCFA25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6BCD6-B310-4BC2-87E6-8EFCC381C7C6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6BB43-0753-4437-A4DF-AB381EF4E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84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97D38-B5D5-4BE0-AF73-FC578562BB93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88D6B-D6EC-4ADB-8510-55B26DE58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170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9A067-16C8-4CE9-AFF3-5BB887D085F2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72E5C-D711-4C00-8451-C18548C23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734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F64CD-8693-478A-9D46-B10D3CB84E36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D3F4D-E78D-4CF1-B36B-0A52F606B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8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3341A-2435-4D1B-AB6A-404D52F78256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0D51C-3652-47E8-9EFB-D9C297E2F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55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2AFB0-AEA7-4845-BF50-E2D7685673F2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209DE-8AD8-4B4C-905E-B43292D3A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9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053394-8F70-489B-A12F-0FD911E4A637}" type="datetimeFigureOut">
              <a:rPr lang="ru-RU"/>
              <a:pPr>
                <a:defRPr/>
              </a:pPr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30C05F-1933-4F74-B19C-233092FD8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media/image17.jpeg" Type="http://schemas.openxmlformats.org/officeDocument/2006/relationships/image"/><Relationship Id="rId1" Target="../slideLayouts/slideLayout12.xml" Type="http://schemas.openxmlformats.org/officeDocument/2006/relationships/slideLayout"/><Relationship Id="rId4" Target="../media/image2.gif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audio1.wav" Type="http://schemas.openxmlformats.org/officeDocument/2006/relationships/audio"/><Relationship Id="rId1" Target="../slideLayouts/slideLayout2.xml" Type="http://schemas.openxmlformats.org/officeDocument/2006/relationships/slideLayout"/><Relationship Id="rId4" Target="../media/image2.gif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2.gif" Type="http://schemas.openxmlformats.org/officeDocument/2006/relationships/image"/><Relationship Id="rId2" Target="../media/image20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.gif" Type="http://schemas.openxmlformats.org/officeDocument/2006/relationships/image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6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.gif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media/image2.gif" Type="http://schemas.openxmlformats.org/officeDocument/2006/relationships/image"/><Relationship Id="rId2" Target="../media/image27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8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3" Target="../media/image2.gif" Type="http://schemas.openxmlformats.org/officeDocument/2006/relationships/image"/><Relationship Id="rId2" Target="../media/image2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3" Target="../media/image2.gif" Type="http://schemas.openxmlformats.org/officeDocument/2006/relationships/image"/><Relationship Id="rId2" Target="../media/image3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1.xml.rels><?xml version="1.0" encoding="UTF-8" standalone="yes" ?><Relationships xmlns="http://schemas.openxmlformats.org/package/2006/relationships"><Relationship Id="rId8" Target="../media/image38.jpeg" Type="http://schemas.openxmlformats.org/officeDocument/2006/relationships/image"/><Relationship Id="rId3" Target="../media/image33.jpeg" Type="http://schemas.openxmlformats.org/officeDocument/2006/relationships/image"/><Relationship Id="rId7" Target="../media/image37.jpeg" Type="http://schemas.openxmlformats.org/officeDocument/2006/relationships/image"/><Relationship Id="rId2" Target="../media/image2.gif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36.jpeg" Type="http://schemas.openxmlformats.org/officeDocument/2006/relationships/image"/><Relationship Id="rId5" Target="../media/image35.jpeg" Type="http://schemas.openxmlformats.org/officeDocument/2006/relationships/image"/><Relationship Id="rId4" Target="../media/image34.jpeg" Type="http://schemas.openxmlformats.org/officeDocument/2006/relationships/image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 ?><Relationships xmlns="http://schemas.openxmlformats.org/package/2006/relationships"><Relationship Id="rId8" Target="../media/image9.gif" Type="http://schemas.openxmlformats.org/officeDocument/2006/relationships/image"/><Relationship Id="rId3" Target="../media/image4.jpeg" Type="http://schemas.openxmlformats.org/officeDocument/2006/relationships/image"/><Relationship Id="rId7" Target="../media/image8.jpeg" Type="http://schemas.openxmlformats.org/officeDocument/2006/relationships/image"/><Relationship Id="rId2" Target="../media/image2.gif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7.jpeg" Type="http://schemas.openxmlformats.org/officeDocument/2006/relationships/image"/><Relationship Id="rId5" Target="../media/image6.jpeg" Type="http://schemas.openxmlformats.org/officeDocument/2006/relationships/image"/><Relationship Id="rId10" Target="../media/image11.gif" Type="http://schemas.openxmlformats.org/officeDocument/2006/relationships/image"/><Relationship Id="rId4" Target="../media/image5.jpeg" Type="http://schemas.openxmlformats.org/officeDocument/2006/relationships/image"/><Relationship Id="rId9" Target="../media/image10.gif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8888" y="1700213"/>
            <a:ext cx="6769100" cy="381635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k-KZ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І. Ұйымдастыру (амандасу,түгендеу)</a:t>
            </a:r>
          </a:p>
          <a:p>
            <a:pPr>
              <a:defRPr/>
            </a:pPr>
            <a:endParaRPr lang="kk-KZ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kk-KZ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Топқа бөлу</a:t>
            </a:r>
          </a:p>
          <a:p>
            <a:pPr>
              <a:defRPr/>
            </a:pPr>
            <a:r>
              <a:rPr lang="kk-KZ" sz="20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І топ “ҚҰЛАГЕР”  (сары түсті) </a:t>
            </a:r>
          </a:p>
          <a:p>
            <a:pPr>
              <a:defRPr/>
            </a:pPr>
            <a:r>
              <a:rPr lang="kk-KZ" sz="2000" b="1" u="sng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ІІ топ “ТҰЛПАР” (ашық жасыл) </a:t>
            </a:r>
          </a:p>
          <a:p>
            <a:pPr>
              <a:defRPr/>
            </a:pPr>
            <a:r>
              <a:rPr lang="kk-KZ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ІІІ топ “АРҒЫМАҚТАР” (қызыл)</a:t>
            </a:r>
          </a:p>
          <a:p>
            <a:pPr>
              <a:defRPr/>
            </a:pPr>
            <a:r>
              <a:rPr lang="kk-KZ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en-US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kk-KZ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топ “СӘЙГҮЛІК” (жасыл)</a:t>
            </a:r>
          </a:p>
          <a:p>
            <a:pPr>
              <a:defRPr/>
            </a:pP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kk-KZ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топ “ДҮЛДҮЛ” (көк)</a:t>
            </a:r>
          </a:p>
          <a:p>
            <a:pPr>
              <a:defRPr/>
            </a:pPr>
            <a:endParaRPr lang="kk-KZ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kk-KZ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ІІ.Үй тапсырмасын тексеру,бекіту,бағалау (ассоциация,кластер)</a:t>
            </a:r>
          </a:p>
          <a:p>
            <a:pPr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4" descr="034 (1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2858" cy="685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27"/>
          <p:cNvGrpSpPr>
            <a:grpSpLocks noChangeAspect="1"/>
          </p:cNvGrpSpPr>
          <p:nvPr/>
        </p:nvGrpSpPr>
        <p:grpSpPr bwMode="auto">
          <a:xfrm>
            <a:off x="-396875" y="-315913"/>
            <a:ext cx="10298113" cy="7173913"/>
            <a:chOff x="266" y="290"/>
            <a:chExt cx="5184" cy="3687"/>
          </a:xfrm>
        </p:grpSpPr>
        <p:sp>
          <p:nvSpPr>
            <p:cNvPr id="3" name="Picture 107"/>
            <p:cNvSpPr>
              <a:spLocks noChangeAspect="1" noChangeArrowheads="1"/>
            </p:cNvSpPr>
            <p:nvPr/>
          </p:nvSpPr>
          <p:spPr bwMode="auto">
            <a:xfrm>
              <a:off x="3674" y="452"/>
              <a:ext cx="1395" cy="1134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Picture 108"/>
            <p:cNvSpPr>
              <a:spLocks noChangeAspect="1" noChangeArrowheads="1"/>
            </p:cNvSpPr>
            <p:nvPr/>
          </p:nvSpPr>
          <p:spPr bwMode="auto">
            <a:xfrm>
              <a:off x="3781" y="2769"/>
              <a:ext cx="1288" cy="1208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Picture 109"/>
            <p:cNvSpPr>
              <a:spLocks noChangeAspect="1" noChangeArrowheads="1"/>
            </p:cNvSpPr>
            <p:nvPr/>
          </p:nvSpPr>
          <p:spPr bwMode="auto">
            <a:xfrm>
              <a:off x="466" y="2769"/>
              <a:ext cx="1286" cy="1208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031" name="Picture 8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71775" cy="22764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Line 112"/>
          <p:cNvSpPr>
            <a:spLocks noChangeShapeType="1"/>
          </p:cNvSpPr>
          <p:nvPr/>
        </p:nvSpPr>
        <p:spPr bwMode="auto">
          <a:xfrm flipH="1">
            <a:off x="2700338" y="3789363"/>
            <a:ext cx="1871662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3" name="Line 113"/>
          <p:cNvSpPr>
            <a:spLocks noChangeShapeType="1"/>
          </p:cNvSpPr>
          <p:nvPr/>
        </p:nvSpPr>
        <p:spPr bwMode="auto">
          <a:xfrm flipV="1">
            <a:off x="5724525" y="2852738"/>
            <a:ext cx="2447925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4" name="Line 114"/>
          <p:cNvSpPr>
            <a:spLocks noChangeShapeType="1"/>
          </p:cNvSpPr>
          <p:nvPr/>
        </p:nvSpPr>
        <p:spPr bwMode="auto">
          <a:xfrm flipH="1" flipV="1">
            <a:off x="1258888" y="2924175"/>
            <a:ext cx="2305050" cy="720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5" name="Line 115"/>
          <p:cNvSpPr>
            <a:spLocks noChangeShapeType="1"/>
          </p:cNvSpPr>
          <p:nvPr/>
        </p:nvSpPr>
        <p:spPr bwMode="auto">
          <a:xfrm flipV="1">
            <a:off x="4787900" y="2781300"/>
            <a:ext cx="0" cy="7191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6" name="Rectangle 117"/>
          <p:cNvSpPr>
            <a:spLocks noChangeArrowheads="1"/>
          </p:cNvSpPr>
          <p:nvPr/>
        </p:nvSpPr>
        <p:spPr bwMode="auto">
          <a:xfrm>
            <a:off x="0" y="4076700"/>
            <a:ext cx="255587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000" b="1">
                <a:solidFill>
                  <a:srgbClr val="FF0000"/>
                </a:solidFill>
              </a:rPr>
              <a:t>құлан</a:t>
            </a:r>
            <a:endParaRPr lang="ru-RU" sz="2000" b="1">
              <a:solidFill>
                <a:srgbClr val="FF0000"/>
              </a:solidFill>
            </a:endParaRPr>
          </a:p>
        </p:txBody>
      </p:sp>
      <p:sp>
        <p:nvSpPr>
          <p:cNvPr id="1037" name="Rectangle 118"/>
          <p:cNvSpPr>
            <a:spLocks noChangeArrowheads="1"/>
          </p:cNvSpPr>
          <p:nvPr/>
        </p:nvSpPr>
        <p:spPr bwMode="auto">
          <a:xfrm>
            <a:off x="0" y="2349500"/>
            <a:ext cx="277177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000">
                <a:solidFill>
                  <a:srgbClr val="FF0000"/>
                </a:solidFill>
              </a:rPr>
              <a:t>Тұзат</a:t>
            </a:r>
            <a:endParaRPr lang="ru-RU" sz="2000">
              <a:solidFill>
                <a:srgbClr val="FF0000"/>
              </a:solidFill>
            </a:endParaRPr>
          </a:p>
        </p:txBody>
      </p:sp>
      <p:sp>
        <p:nvSpPr>
          <p:cNvPr id="1038" name="Rectangle 119"/>
          <p:cNvSpPr>
            <a:spLocks noChangeArrowheads="1"/>
          </p:cNvSpPr>
          <p:nvPr/>
        </p:nvSpPr>
        <p:spPr bwMode="auto">
          <a:xfrm>
            <a:off x="6588125" y="4005263"/>
            <a:ext cx="255587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>
                <a:solidFill>
                  <a:srgbClr val="FF0000"/>
                </a:solidFill>
              </a:rPr>
              <a:t>Домбай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1039" name="Rectangle 120"/>
          <p:cNvSpPr>
            <a:spLocks noChangeArrowheads="1"/>
          </p:cNvSpPr>
          <p:nvPr/>
        </p:nvSpPr>
        <p:spPr bwMode="auto">
          <a:xfrm>
            <a:off x="6372225" y="2276475"/>
            <a:ext cx="277177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000">
                <a:solidFill>
                  <a:srgbClr val="FF0000"/>
                </a:solidFill>
              </a:rPr>
              <a:t>Жолат</a:t>
            </a:r>
            <a:endParaRPr lang="ru-RU" sz="2000">
              <a:solidFill>
                <a:srgbClr val="FF0000"/>
              </a:solidFill>
            </a:endParaRPr>
          </a:p>
        </p:txBody>
      </p:sp>
      <p:pic>
        <p:nvPicPr>
          <p:cNvPr id="1040" name="Picture 1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0"/>
            <a:ext cx="3097213" cy="22764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Rectangle 123"/>
          <p:cNvSpPr>
            <a:spLocks noChangeArrowheads="1"/>
          </p:cNvSpPr>
          <p:nvPr/>
        </p:nvSpPr>
        <p:spPr bwMode="auto">
          <a:xfrm>
            <a:off x="2987675" y="2349500"/>
            <a:ext cx="3097213" cy="4302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FF0000"/>
                </a:solidFill>
              </a:rPr>
              <a:t>Тарпан</a:t>
            </a:r>
          </a:p>
        </p:txBody>
      </p:sp>
      <p:sp>
        <p:nvSpPr>
          <p:cNvPr id="1042" name="Line 124"/>
          <p:cNvSpPr>
            <a:spLocks noChangeShapeType="1"/>
          </p:cNvSpPr>
          <p:nvPr/>
        </p:nvSpPr>
        <p:spPr bwMode="auto">
          <a:xfrm>
            <a:off x="4643438" y="3789363"/>
            <a:ext cx="1873250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3" name="Text Box 125"/>
          <p:cNvSpPr txBox="1">
            <a:spLocks noChangeArrowheads="1"/>
          </p:cNvSpPr>
          <p:nvPr/>
        </p:nvSpPr>
        <p:spPr bwMode="auto">
          <a:xfrm>
            <a:off x="3492500" y="3500438"/>
            <a:ext cx="2632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000">
                <a:solidFill>
                  <a:srgbClr val="FF0000"/>
                </a:solidFill>
              </a:rPr>
              <a:t>Жылқы тұқымдасы</a:t>
            </a:r>
            <a:endParaRPr lang="ru-RU" sz="2000">
              <a:solidFill>
                <a:srgbClr val="FF0000"/>
              </a:solidFill>
            </a:endParaRPr>
          </a:p>
        </p:txBody>
      </p:sp>
      <p:grpSp>
        <p:nvGrpSpPr>
          <p:cNvPr id="1044" name="Group 13"/>
          <p:cNvGrpSpPr>
            <a:grpSpLocks/>
          </p:cNvGrpSpPr>
          <p:nvPr/>
        </p:nvGrpSpPr>
        <p:grpSpPr bwMode="auto">
          <a:xfrm>
            <a:off x="0" y="0"/>
            <a:ext cx="9144000" cy="6884988"/>
            <a:chOff x="0" y="-17"/>
            <a:chExt cx="5783" cy="4342"/>
          </a:xfrm>
        </p:grpSpPr>
        <p:grpSp>
          <p:nvGrpSpPr>
            <p:cNvPr id="1045" name="Group 14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1047" name="Picture 15" descr="пгшлпгш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8" name="Picture 16" descr="пгшлпгш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9" name="Picture 17" descr="пгшлпгш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46" name="Picture 18" descr="пгшлпгш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3"/>
          <p:cNvSpPr>
            <a:spLocks noGrp="1" noChangeArrowheads="1"/>
          </p:cNvSpPr>
          <p:nvPr>
            <p:ph type="body" sz="half" idx="1"/>
          </p:nvPr>
        </p:nvSpPr>
        <p:spPr>
          <a:xfrm flipV="1">
            <a:off x="457200" y="1125538"/>
            <a:ext cx="4038600" cy="4746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kk-KZ" sz="2800" smtClean="0"/>
          </a:p>
          <a:p>
            <a:pPr eaLnBrk="1" hangingPunct="1"/>
            <a:endParaRPr lang="ru-RU" sz="2800" smtClean="0"/>
          </a:p>
        </p:txBody>
      </p:sp>
      <p:sp>
        <p:nvSpPr>
          <p:cNvPr id="2062" name="Line 8"/>
          <p:cNvSpPr>
            <a:spLocks noChangeShapeType="1"/>
          </p:cNvSpPr>
          <p:nvPr/>
        </p:nvSpPr>
        <p:spPr bwMode="auto">
          <a:xfrm>
            <a:off x="6156325" y="2565400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" name="Organization Chart 11"/>
          <p:cNvGrpSpPr>
            <a:grpSpLocks/>
          </p:cNvGrpSpPr>
          <p:nvPr/>
        </p:nvGrpSpPr>
        <p:grpSpPr bwMode="auto">
          <a:xfrm>
            <a:off x="323850" y="476250"/>
            <a:ext cx="8650288" cy="5832475"/>
            <a:chOff x="1134" y="1270"/>
            <a:chExt cx="1872" cy="1152"/>
          </a:xfrm>
        </p:grpSpPr>
        <p:cxnSp>
          <p:nvCxnSpPr>
            <p:cNvPr id="2052" name="_s2052"/>
            <p:cNvCxnSpPr>
              <a:cxnSpLocks noChangeShapeType="1"/>
              <a:stCxn id="7" idx="0"/>
              <a:endCxn id="4" idx="2"/>
            </p:cNvCxnSpPr>
            <p:nvPr/>
          </p:nvCxnSpPr>
          <p:spPr bwMode="auto">
            <a:xfrm rot="16200000">
              <a:off x="1495" y="2061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" name="_s2053"/>
            <p:cNvCxnSpPr>
              <a:cxnSpLocks noChangeShapeType="1"/>
              <a:stCxn id="6" idx="0"/>
              <a:endCxn id="5" idx="2"/>
            </p:cNvCxnSpPr>
            <p:nvPr/>
          </p:nvCxnSpPr>
          <p:spPr bwMode="auto">
            <a:xfrm rot="5400000" flipH="1">
              <a:off x="2503" y="2061"/>
              <a:ext cx="144" cy="1"/>
            </a:xfrm>
            <a:prstGeom prst="bentConnector3">
              <a:avLst>
                <a:gd name="adj1" fmla="val 15653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" name="_s2054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2250" y="1378"/>
              <a:ext cx="144" cy="504"/>
            </a:xfrm>
            <a:prstGeom prst="bentConnector3">
              <a:avLst>
                <a:gd name="adj1" fmla="val 1568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" name="_s2055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746" y="1378"/>
              <a:ext cx="144" cy="504"/>
            </a:xfrm>
            <a:prstGeom prst="bentConnector3">
              <a:avLst>
                <a:gd name="adj1" fmla="val 1568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2056"/>
            <p:cNvSpPr>
              <a:spLocks noChangeArrowheads="1"/>
            </p:cNvSpPr>
            <p:nvPr/>
          </p:nvSpPr>
          <p:spPr bwMode="auto">
            <a:xfrm>
              <a:off x="1638" y="127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4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Жылқы</a:t>
              </a:r>
              <a:endParaRPr kumimoji="0" lang="ru-RU" sz="4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" name="_s2057"/>
            <p:cNvSpPr>
              <a:spLocks noChangeArrowheads="1"/>
            </p:cNvSpPr>
            <p:nvPr/>
          </p:nvSpPr>
          <p:spPr bwMode="auto">
            <a:xfrm>
              <a:off x="1134" y="170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4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Арғымақтар</a:t>
              </a:r>
              <a:endParaRPr kumimoji="0" lang="ru-RU" sz="4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_s2058"/>
            <p:cNvSpPr>
              <a:spLocks noChangeArrowheads="1"/>
            </p:cNvSpPr>
            <p:nvPr/>
          </p:nvSpPr>
          <p:spPr bwMode="auto">
            <a:xfrm>
              <a:off x="2142" y="170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4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Жабылар</a:t>
              </a:r>
              <a:endParaRPr kumimoji="0" lang="ru-RU" sz="4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_s2059"/>
            <p:cNvSpPr>
              <a:spLocks noChangeArrowheads="1"/>
            </p:cNvSpPr>
            <p:nvPr/>
          </p:nvSpPr>
          <p:spPr bwMode="auto">
            <a:xfrm>
              <a:off x="2143" y="2134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3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Қазақы жылқы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3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адай ,қостанай жылқысы</a:t>
              </a:r>
              <a:endParaRPr kumimoji="0" lang="ru-RU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_s2060"/>
            <p:cNvSpPr>
              <a:spLocks noChangeArrowheads="1"/>
            </p:cNvSpPr>
            <p:nvPr/>
          </p:nvSpPr>
          <p:spPr bwMode="auto">
            <a:xfrm>
              <a:off x="1134" y="213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3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Тұлпар, сәйгүлік,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3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пырақ ,дүлдүл</a:t>
              </a:r>
              <a:endParaRPr kumimoji="0" lang="ru-RU" sz="3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063" name="Group 13"/>
          <p:cNvGrpSpPr>
            <a:grpSpLocks/>
          </p:cNvGrpSpPr>
          <p:nvPr/>
        </p:nvGrpSpPr>
        <p:grpSpPr bwMode="auto">
          <a:xfrm>
            <a:off x="0" y="0"/>
            <a:ext cx="9144000" cy="6884988"/>
            <a:chOff x="0" y="-17"/>
            <a:chExt cx="5783" cy="4342"/>
          </a:xfrm>
        </p:grpSpPr>
        <p:grpSp>
          <p:nvGrpSpPr>
            <p:cNvPr id="2064" name="Group 14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2066" name="Picture 15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7" name="Picture 16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8" name="Picture 17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65" name="Picture 18" descr="пгшлпгш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k-KZ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ТӨРТ  ТҮЛІКТІҢ  ИЕЛЕРІ</a:t>
            </a:r>
            <a:endParaRPr lang="ru-RU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1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1484313"/>
            <a:ext cx="7848600" cy="5113337"/>
          </a:xfrm>
        </p:spPr>
      </p:pic>
      <p:grpSp>
        <p:nvGrpSpPr>
          <p:cNvPr id="15364" name="Group 13"/>
          <p:cNvGrpSpPr>
            <a:grpSpLocks/>
          </p:cNvGrpSpPr>
          <p:nvPr/>
        </p:nvGrpSpPr>
        <p:grpSpPr bwMode="auto">
          <a:xfrm>
            <a:off x="0" y="0"/>
            <a:ext cx="9144000" cy="6884988"/>
            <a:chOff x="0" y="-17"/>
            <a:chExt cx="5783" cy="4342"/>
          </a:xfrm>
        </p:grpSpPr>
        <p:grpSp>
          <p:nvGrpSpPr>
            <p:cNvPr id="15365" name="Group 14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15367" name="Picture 15" descr="пгшлпгш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68" name="Picture 16" descr="пгшлпгш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69" name="Picture 17" descr="пгшлпгш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366" name="Picture 18" descr="пгшлпгш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Tm="40000">
    <p:comb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k-KZ" smtClean="0">
                <a:latin typeface="Arial" charset="0"/>
                <a:cs typeface="Arial" charset="0"/>
              </a:rPr>
              <a:t>ЕР  ҚАНАТЫ  </a:t>
            </a:r>
            <a:r>
              <a:rPr lang="en-US" smtClean="0">
                <a:latin typeface="Arial" charset="0"/>
                <a:cs typeface="Arial" charset="0"/>
              </a:rPr>
              <a:t>- </a:t>
            </a:r>
            <a:r>
              <a:rPr lang="kk-KZ" smtClean="0">
                <a:latin typeface="Arial" charset="0"/>
                <a:cs typeface="Arial" charset="0"/>
              </a:rPr>
              <a:t>ЖЫЛҚЫ</a:t>
            </a:r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mtClean="0"/>
              <a:t>Көшпенділердің өмір серігі, қазақтың көне заманнан бергі ең көп өсірген малы және т</a:t>
            </a:r>
            <a:r>
              <a:rPr lang="kk-KZ" smtClean="0"/>
              <a:t>ө</a:t>
            </a:r>
            <a:r>
              <a:rPr lang="ru-RU" smtClean="0"/>
              <a:t>рт түлік малдың ішіндегі қастерлеп, пір тұтқаны-</a:t>
            </a:r>
            <a:r>
              <a:rPr lang="ru-RU" b="1" smtClean="0"/>
              <a:t>жылқы. </a:t>
            </a:r>
            <a:r>
              <a:rPr lang="ru-RU" smtClean="0"/>
              <a:t>Қазақтар жылқыны ердің қанаты деп бағалаған.</a:t>
            </a:r>
          </a:p>
        </p:txBody>
      </p:sp>
      <p:pic>
        <p:nvPicPr>
          <p:cNvPr id="16388" name="Picture 7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1628775"/>
            <a:ext cx="4464050" cy="4464050"/>
          </a:xfrm>
        </p:spPr>
      </p:pic>
      <p:grpSp>
        <p:nvGrpSpPr>
          <p:cNvPr id="16389" name="Group 13"/>
          <p:cNvGrpSpPr>
            <a:grpSpLocks/>
          </p:cNvGrpSpPr>
          <p:nvPr/>
        </p:nvGrpSpPr>
        <p:grpSpPr bwMode="auto">
          <a:xfrm>
            <a:off x="0" y="0"/>
            <a:ext cx="9144000" cy="6884988"/>
            <a:chOff x="0" y="-17"/>
            <a:chExt cx="5783" cy="4342"/>
          </a:xfrm>
        </p:grpSpPr>
        <p:grpSp>
          <p:nvGrpSpPr>
            <p:cNvPr id="16390" name="Group 14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16392" name="Picture 15" descr="пгшлпгш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3" name="Picture 16" descr="пгшлпгш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4" name="Picture 17" descr="пгшлпгш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391" name="Picture 18" descr="пгшлпгш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2133600"/>
            <a:ext cx="475297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79388" y="354013"/>
            <a:ext cx="33782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450850" eaLnBrk="0" hangingPunct="0"/>
            <a:r>
              <a:rPr lang="kk-KZ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Қазақстан </a:t>
            </a:r>
          </a:p>
          <a:p>
            <a:pPr indent="450850" eaLnBrk="0" hangingPunct="0"/>
            <a:r>
              <a:rPr lang="kk-KZ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елтаңбасындағы</a:t>
            </a:r>
          </a:p>
          <a:p>
            <a:pPr indent="450850" eaLnBrk="0" hangingPunct="0"/>
            <a:r>
              <a:rPr lang="kk-KZ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жылқы бейнесі.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indent="450850"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741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060575"/>
            <a:ext cx="381635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4932363" y="476250"/>
            <a:ext cx="3376612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0850" eaLnBrk="0" hangingPunct="0"/>
            <a:r>
              <a:rPr lang="kk-KZ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Жылқы-жеті қазынаның біреу</a:t>
            </a:r>
            <a:r>
              <a:rPr lang="kk-KZ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indent="450850"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17414" name="Group 13"/>
          <p:cNvGrpSpPr>
            <a:grpSpLocks/>
          </p:cNvGrpSpPr>
          <p:nvPr/>
        </p:nvGrpSpPr>
        <p:grpSpPr bwMode="auto">
          <a:xfrm>
            <a:off x="0" y="0"/>
            <a:ext cx="9144000" cy="6884988"/>
            <a:chOff x="0" y="-17"/>
            <a:chExt cx="5783" cy="4342"/>
          </a:xfrm>
        </p:grpSpPr>
        <p:grpSp>
          <p:nvGrpSpPr>
            <p:cNvPr id="17415" name="Group 14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17417" name="Picture 15" descr="пгшлпгш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18" name="Picture 16" descr="пгшлпгш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19" name="Picture 17" descr="пгшлпгш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416" name="Picture 18" descr="пгшлпгш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C:\Documents and Settings\Пользователь\Мои документы\Мои рисунки\НАШИ ЖИВОТНЫЕ\мульти фото\рисунки\лошадь для теста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4465637" cy="501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9" descr="АКАЛТЕК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700213"/>
            <a:ext cx="4356100" cy="494188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04664"/>
            <a:ext cx="8309967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Жылқы </a:t>
            </a:r>
            <a:r>
              <a:rPr lang="kk-KZ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Calibri" pitchFamily="34" charset="0"/>
                <a:cs typeface="Times New Roman" pitchFamily="18" charset="0"/>
              </a:rPr>
              <a:t>–</a:t>
            </a:r>
            <a:r>
              <a:rPr lang="kk-KZ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малдың патшасы.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8437" name="Group 13"/>
          <p:cNvGrpSpPr>
            <a:grpSpLocks/>
          </p:cNvGrpSpPr>
          <p:nvPr/>
        </p:nvGrpSpPr>
        <p:grpSpPr bwMode="auto">
          <a:xfrm>
            <a:off x="0" y="0"/>
            <a:ext cx="9144000" cy="6884988"/>
            <a:chOff x="0" y="-17"/>
            <a:chExt cx="5783" cy="4342"/>
          </a:xfrm>
        </p:grpSpPr>
        <p:grpSp>
          <p:nvGrpSpPr>
            <p:cNvPr id="18438" name="Group 14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18440" name="Picture 15" descr="пгшлпгш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41" name="Picture 16" descr="пгшлпгш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42" name="Picture 17" descr="пгшлпгш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8439" name="Picture 18" descr="пгшлпгш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844675"/>
            <a:ext cx="414020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1844675"/>
            <a:ext cx="381635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0" name="Group 13"/>
          <p:cNvGrpSpPr>
            <a:grpSpLocks/>
          </p:cNvGrpSpPr>
          <p:nvPr/>
        </p:nvGrpSpPr>
        <p:grpSpPr bwMode="auto">
          <a:xfrm>
            <a:off x="0" y="0"/>
            <a:ext cx="9144000" cy="6884988"/>
            <a:chOff x="0" y="-17"/>
            <a:chExt cx="5783" cy="4342"/>
          </a:xfrm>
        </p:grpSpPr>
        <p:grpSp>
          <p:nvGrpSpPr>
            <p:cNvPr id="19462" name="Group 14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19464" name="Picture 15" descr="пгшлпгш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65" name="Picture 16" descr="пгшлпгш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66" name="Picture 17" descr="пгшлпгш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463" name="Picture 18" descr="пгшлпгш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Прямоугольник 10"/>
          <p:cNvSpPr/>
          <p:nvPr/>
        </p:nvSpPr>
        <p:spPr>
          <a:xfrm>
            <a:off x="1043608" y="0"/>
            <a:ext cx="603274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5400" b="1" dirty="0">
                <a:ln/>
                <a:solidFill>
                  <a:schemeClr val="accent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Жүзден  -  жүйрік, </a:t>
            </a:r>
          </a:p>
          <a:p>
            <a:pPr algn="ctr">
              <a:defRPr/>
            </a:pPr>
            <a:r>
              <a:rPr lang="kk-KZ" sz="5400" b="1" dirty="0">
                <a:ln/>
                <a:solidFill>
                  <a:schemeClr val="accent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мыңнан </a:t>
            </a:r>
            <a:r>
              <a:rPr lang="kk-KZ" sz="5400" b="1" dirty="0">
                <a:ln/>
                <a:solidFill>
                  <a:schemeClr val="accent3"/>
                </a:solidFill>
                <a:latin typeface="Arial"/>
                <a:ea typeface="Calibri" pitchFamily="34" charset="0"/>
                <a:cs typeface="Times New Roman" pitchFamily="18" charset="0"/>
              </a:rPr>
              <a:t>–</a:t>
            </a:r>
            <a:r>
              <a:rPr lang="kk-KZ" sz="5400" b="1" dirty="0">
                <a:ln/>
                <a:solidFill>
                  <a:schemeClr val="accent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тұлпар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700213"/>
            <a:ext cx="45370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Group 13"/>
          <p:cNvGrpSpPr>
            <a:grpSpLocks/>
          </p:cNvGrpSpPr>
          <p:nvPr/>
        </p:nvGrpSpPr>
        <p:grpSpPr bwMode="auto">
          <a:xfrm>
            <a:off x="0" y="0"/>
            <a:ext cx="9144000" cy="6884988"/>
            <a:chOff x="0" y="-17"/>
            <a:chExt cx="5783" cy="4342"/>
          </a:xfrm>
        </p:grpSpPr>
        <p:grpSp>
          <p:nvGrpSpPr>
            <p:cNvPr id="20486" name="Group 14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20488" name="Picture 15" descr="пгшлпгш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89" name="Picture 16" descr="пгшлпгш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0" name="Picture 17" descr="пгшлпгш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487" name="Picture 18" descr="пгшлпгш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700213"/>
            <a:ext cx="43211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051720" y="260648"/>
            <a:ext cx="4807149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k-KZ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Жүзден  -  жүйрік,</a:t>
            </a:r>
          </a:p>
          <a:p>
            <a:pPr algn="ctr">
              <a:defRPr/>
            </a:pPr>
            <a:r>
              <a:rPr lang="kk-KZ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мыңнан </a:t>
            </a:r>
            <a:r>
              <a:rPr lang="kk-KZ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  <a:ea typeface="Calibri" pitchFamily="34" charset="0"/>
                <a:cs typeface="Times New Roman" pitchFamily="18" charset="0"/>
              </a:rPr>
              <a:t>–</a:t>
            </a:r>
            <a:r>
              <a:rPr lang="kk-KZ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тұлпар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2060575"/>
            <a:ext cx="446405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7" name="Group 13"/>
          <p:cNvGrpSpPr>
            <a:grpSpLocks/>
          </p:cNvGrpSpPr>
          <p:nvPr/>
        </p:nvGrpSpPr>
        <p:grpSpPr bwMode="auto">
          <a:xfrm>
            <a:off x="0" y="0"/>
            <a:ext cx="9144000" cy="6884988"/>
            <a:chOff x="0" y="-17"/>
            <a:chExt cx="5783" cy="4342"/>
          </a:xfrm>
        </p:grpSpPr>
        <p:grpSp>
          <p:nvGrpSpPr>
            <p:cNvPr id="21509" name="Group 14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21511" name="Picture 15" descr="пгшлпгш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2" name="Picture 16" descr="пгшлпгш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3" name="Picture 17" descr="пгшлпгш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10" name="Picture 18" descr="пгшлпгш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Прямоугольник 10"/>
          <p:cNvSpPr/>
          <p:nvPr/>
        </p:nvSpPr>
        <p:spPr>
          <a:xfrm>
            <a:off x="179512" y="548680"/>
            <a:ext cx="860043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k-KZ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Жылқы құлыннан көбейер, </a:t>
            </a:r>
          </a:p>
          <a:p>
            <a:pPr algn="ctr">
              <a:defRPr/>
            </a:pPr>
            <a:r>
              <a:rPr lang="kk-KZ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ақша тиыннан көбейер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1125538"/>
            <a:ext cx="3240087" cy="54451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531" name="Group 13"/>
          <p:cNvGrpSpPr>
            <a:grpSpLocks/>
          </p:cNvGrpSpPr>
          <p:nvPr/>
        </p:nvGrpSpPr>
        <p:grpSpPr bwMode="auto">
          <a:xfrm>
            <a:off x="0" y="0"/>
            <a:ext cx="9144000" cy="6884988"/>
            <a:chOff x="0" y="-17"/>
            <a:chExt cx="5783" cy="4342"/>
          </a:xfrm>
        </p:grpSpPr>
        <p:grpSp>
          <p:nvGrpSpPr>
            <p:cNvPr id="22533" name="Group 14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22535" name="Picture 15" descr="пгшлпгш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6" name="Picture 16" descr="пгшлпгш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7" name="Picture 17" descr="пгшлпгш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34" name="Picture 18" descr="пгшлпгш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1403648" y="260648"/>
            <a:ext cx="604627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k-KZ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 </a:t>
            </a:r>
            <a:r>
              <a:rPr lang="kk-KZ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/>
                <a:ea typeface="Calibri" pitchFamily="34" charset="0"/>
                <a:cs typeface="Times New Roman" pitchFamily="18" charset="0"/>
              </a:rPr>
              <a:t>–</a:t>
            </a:r>
            <a:r>
              <a:rPr lang="kk-KZ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ердің қанаты.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3"/>
          <p:cNvGrpSpPr>
            <a:grpSpLocks/>
          </p:cNvGrpSpPr>
          <p:nvPr/>
        </p:nvGrpSpPr>
        <p:grpSpPr bwMode="auto">
          <a:xfrm>
            <a:off x="0" y="0"/>
            <a:ext cx="9144000" cy="6884988"/>
            <a:chOff x="0" y="-17"/>
            <a:chExt cx="5783" cy="4342"/>
          </a:xfrm>
        </p:grpSpPr>
        <p:grpSp>
          <p:nvGrpSpPr>
            <p:cNvPr id="7217" name="Group 14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7219" name="Picture 15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20" name="Picture 16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21" name="Picture 17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218" name="Picture 18" descr="пгшлпгш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Прямоугольник 9"/>
          <p:cNvSpPr/>
          <p:nvPr/>
        </p:nvSpPr>
        <p:spPr>
          <a:xfrm>
            <a:off x="826076" y="260648"/>
            <a:ext cx="7326173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6000" b="1" cap="all" dirty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Бағалау парағы</a:t>
            </a:r>
            <a:endParaRPr lang="ru-RU" sz="6000" b="1" cap="all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39750" y="2276475"/>
          <a:ext cx="8137526" cy="3108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980"/>
                <a:gridCol w="3406564"/>
                <a:gridCol w="745972"/>
                <a:gridCol w="1814739"/>
                <a:gridCol w="1440271"/>
              </a:tblGrid>
              <a:tr h="822792"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Р/с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1" marB="45711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Оқушының аты-жөні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1" marB="45711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Өзі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1" marB="45711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Топ басшысы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1" marB="45711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Мұғалім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1" marB="45711">
                    <a:solidFill>
                      <a:srgbClr val="CCFF99"/>
                    </a:solidFill>
                  </a:tcPr>
                </a:tc>
              </a:tr>
              <a:tr h="457107"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1" marB="45711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1" marB="45711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1" marB="45711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1" marB="45711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1" marB="45711">
                    <a:solidFill>
                      <a:srgbClr val="CCFF99"/>
                    </a:solidFill>
                  </a:tcPr>
                </a:tc>
              </a:tr>
              <a:tr h="457107">
                <a:tc>
                  <a:txBody>
                    <a:bodyPr/>
                    <a:lstStyle/>
                    <a:p>
                      <a:r>
                        <a:rPr lang="kk-KZ" sz="2400" dirty="0" smtClean="0"/>
                        <a:t>2</a:t>
                      </a:r>
                      <a:endParaRPr lang="ru-RU" sz="2400" dirty="0"/>
                    </a:p>
                  </a:txBody>
                  <a:tcPr marL="91447" marR="91447" marT="45711" marB="45711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91447" marR="91447" marT="45711" marB="45711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91447" marR="91447" marT="45711" marB="45711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L="91447" marR="91447" marT="45711" marB="45711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L="91447" marR="91447" marT="45711" marB="45711">
                    <a:solidFill>
                      <a:srgbClr val="CCFF99"/>
                    </a:solidFill>
                  </a:tcPr>
                </a:tc>
              </a:tr>
              <a:tr h="457107">
                <a:tc>
                  <a:txBody>
                    <a:bodyPr/>
                    <a:lstStyle/>
                    <a:p>
                      <a:r>
                        <a:rPr lang="kk-KZ" sz="2400" dirty="0" smtClean="0"/>
                        <a:t>3</a:t>
                      </a:r>
                      <a:endParaRPr lang="ru-RU" sz="2400" dirty="0"/>
                    </a:p>
                  </a:txBody>
                  <a:tcPr marL="91447" marR="91447" marT="45711" marB="45711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L="91447" marR="91447" marT="45711" marB="45711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91447" marR="91447" marT="45711" marB="45711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91447" marR="91447" marT="45711" marB="45711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L="91447" marR="91447" marT="45711" marB="45711">
                    <a:solidFill>
                      <a:srgbClr val="CCFF99"/>
                    </a:solidFill>
                  </a:tcPr>
                </a:tc>
              </a:tr>
              <a:tr h="457107">
                <a:tc>
                  <a:txBody>
                    <a:bodyPr/>
                    <a:lstStyle/>
                    <a:p>
                      <a:r>
                        <a:rPr lang="kk-KZ" sz="2400" dirty="0" smtClean="0"/>
                        <a:t>4</a:t>
                      </a:r>
                      <a:endParaRPr lang="ru-RU" sz="2400" dirty="0"/>
                    </a:p>
                  </a:txBody>
                  <a:tcPr marL="91447" marR="91447" marT="45711" marB="45711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L="91447" marR="91447" marT="45711" marB="45711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L="91447" marR="91447" marT="45711" marB="45711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91447" marR="91447" marT="45711" marB="45711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L="91447" marR="91447" marT="45711" marB="45711">
                    <a:solidFill>
                      <a:srgbClr val="CCFF99"/>
                    </a:solidFill>
                  </a:tcPr>
                </a:tc>
              </a:tr>
              <a:tr h="457107">
                <a:tc>
                  <a:txBody>
                    <a:bodyPr/>
                    <a:lstStyle/>
                    <a:p>
                      <a:r>
                        <a:rPr lang="kk-KZ" sz="2400" dirty="0" smtClean="0"/>
                        <a:t>5</a:t>
                      </a:r>
                      <a:endParaRPr lang="ru-RU" sz="2400" dirty="0"/>
                    </a:p>
                  </a:txBody>
                  <a:tcPr marL="91447" marR="91447" marT="45711" marB="45711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91447" marR="91447" marT="45711" marB="45711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91447" marR="91447" marT="45711" marB="45711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91447" marR="91447" marT="45711" marB="45711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91447" marR="91447" marT="45711" marB="45711"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7216" name="TextBox 20"/>
          <p:cNvSpPr txBox="1">
            <a:spLocks noChangeArrowheads="1"/>
          </p:cNvSpPr>
          <p:nvPr/>
        </p:nvSpPr>
        <p:spPr bwMode="auto">
          <a:xfrm>
            <a:off x="250825" y="1268413"/>
            <a:ext cx="8569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400" b="1" dirty="0"/>
              <a:t>Топтың аты:----------------------------------------------------</a:t>
            </a:r>
          </a:p>
          <a:p>
            <a:pPr eaLnBrk="1" hangingPunct="1"/>
            <a:r>
              <a:rPr lang="kk-KZ" sz="2400" b="1" dirty="0"/>
              <a:t>Топ басшысы:-------------------------------------------------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2349500"/>
            <a:ext cx="5084763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3995738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835696" y="476672"/>
            <a:ext cx="5240409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k-KZ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Байтал шауып </a:t>
            </a:r>
          </a:p>
          <a:p>
            <a:pPr algn="ctr">
              <a:defRPr/>
            </a:pPr>
            <a:r>
              <a:rPr lang="kk-KZ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бәйге алмас.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3557" name="Group 13"/>
          <p:cNvGrpSpPr>
            <a:grpSpLocks/>
          </p:cNvGrpSpPr>
          <p:nvPr/>
        </p:nvGrpSpPr>
        <p:grpSpPr bwMode="auto">
          <a:xfrm>
            <a:off x="0" y="0"/>
            <a:ext cx="9144000" cy="6884988"/>
            <a:chOff x="0" y="-17"/>
            <a:chExt cx="5783" cy="4342"/>
          </a:xfrm>
        </p:grpSpPr>
        <p:grpSp>
          <p:nvGrpSpPr>
            <p:cNvPr id="23558" name="Group 14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23560" name="Picture 15" descr="пгшлпгш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61" name="Picture 16" descr="пгшлпгш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62" name="Picture 17" descr="пгшлпгш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3559" name="Picture 18" descr="пгшлпгш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3"/>
          <p:cNvGrpSpPr>
            <a:grpSpLocks/>
          </p:cNvGrpSpPr>
          <p:nvPr/>
        </p:nvGrpSpPr>
        <p:grpSpPr bwMode="auto">
          <a:xfrm>
            <a:off x="0" y="0"/>
            <a:ext cx="9144000" cy="6884988"/>
            <a:chOff x="0" y="-17"/>
            <a:chExt cx="5783" cy="4342"/>
          </a:xfrm>
        </p:grpSpPr>
        <p:grpSp>
          <p:nvGrpSpPr>
            <p:cNvPr id="24586" name="Group 14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24588" name="Picture 15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89" name="Picture 16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90" name="Picture 17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4587" name="Picture 18" descr="пгшлпгш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Прямоугольник 13"/>
          <p:cNvSpPr/>
          <p:nvPr/>
        </p:nvSpPr>
        <p:spPr>
          <a:xfrm>
            <a:off x="179512" y="404664"/>
            <a:ext cx="857927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k-KZ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Жылқының сүті – шекер, еті бал.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24574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2205038"/>
            <a:ext cx="2740025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1557338"/>
            <a:ext cx="2519362" cy="237648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4437063"/>
            <a:ext cx="2233612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005263"/>
            <a:ext cx="2159000" cy="25193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5" name="Picture 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4221163"/>
            <a:ext cx="2519362" cy="23034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13"/>
          <p:cNvGrpSpPr>
            <a:grpSpLocks/>
          </p:cNvGrpSpPr>
          <p:nvPr/>
        </p:nvGrpSpPr>
        <p:grpSpPr bwMode="auto">
          <a:xfrm>
            <a:off x="0" y="0"/>
            <a:ext cx="9144000" cy="6884988"/>
            <a:chOff x="0" y="-17"/>
            <a:chExt cx="5783" cy="4342"/>
          </a:xfrm>
        </p:grpSpPr>
        <p:grpSp>
          <p:nvGrpSpPr>
            <p:cNvPr id="25608" name="Group 14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25610" name="Picture 15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1" name="Picture 16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2" name="Picture 17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5609" name="Picture 18" descr="пгшлпгш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Овал 9"/>
          <p:cNvSpPr/>
          <p:nvPr/>
        </p:nvSpPr>
        <p:spPr>
          <a:xfrm>
            <a:off x="5580063" y="4076700"/>
            <a:ext cx="2808287" cy="1655763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 </a:t>
            </a:r>
            <a:r>
              <a:rPr lang="kk-KZ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топ</a:t>
            </a:r>
          </a:p>
          <a:p>
            <a:pPr algn="ctr">
              <a:defRPr/>
            </a:pPr>
            <a:r>
              <a:rPr lang="kk-KZ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Жылқыға арнап өлең жазып шығару</a:t>
            </a:r>
            <a:endParaRPr lang="ru-RU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23850" y="4076700"/>
            <a:ext cx="2808288" cy="1655763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en-US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kk-KZ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топ</a:t>
            </a:r>
          </a:p>
          <a:p>
            <a:pPr algn="ctr">
              <a:defRPr/>
            </a:pPr>
            <a:r>
              <a:rPr lang="kk-KZ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Жылқы туралы даналық сөздер мен мақал-мәтелдерді жаз</a:t>
            </a:r>
            <a:endParaRPr lang="ru-RU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95963" y="836613"/>
            <a:ext cx="2808287" cy="1655762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ІІ топ </a:t>
            </a:r>
          </a:p>
          <a:p>
            <a:pPr algn="ctr">
              <a:defRPr/>
            </a:pPr>
            <a:r>
              <a:rPr lang="kk-KZ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Жылқыны күту (баптау),ұлттық ойындар </a:t>
            </a:r>
            <a:endParaRPr lang="ru-RU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95288" y="765175"/>
            <a:ext cx="2808287" cy="165576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І топ</a:t>
            </a:r>
          </a:p>
          <a:p>
            <a:pPr algn="ctr">
              <a:defRPr/>
            </a:pPr>
            <a:r>
              <a:rPr lang="kk-KZ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Жылқының пайдасы</a:t>
            </a:r>
          </a:p>
          <a:p>
            <a:pPr algn="ctr">
              <a:defRPr/>
            </a:pPr>
            <a:endParaRPr lang="ru-RU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987675" y="2276475"/>
            <a:ext cx="2808288" cy="1657350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ІІІ топ</a:t>
            </a:r>
          </a:p>
          <a:p>
            <a:pPr algn="ctr">
              <a:defRPr/>
            </a:pPr>
            <a:r>
              <a:rPr lang="kk-KZ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Жылқының суретін салып,қорғау</a:t>
            </a:r>
            <a:endParaRPr lang="ru-RU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13"/>
          <p:cNvGrpSpPr>
            <a:grpSpLocks/>
          </p:cNvGrpSpPr>
          <p:nvPr/>
        </p:nvGrpSpPr>
        <p:grpSpPr bwMode="auto">
          <a:xfrm>
            <a:off x="0" y="0"/>
            <a:ext cx="9144000" cy="6884988"/>
            <a:chOff x="0" y="-17"/>
            <a:chExt cx="5783" cy="4342"/>
          </a:xfrm>
        </p:grpSpPr>
        <p:grpSp>
          <p:nvGrpSpPr>
            <p:cNvPr id="26630" name="Group 14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26632" name="Picture 15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33" name="Picture 16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34" name="Picture 17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6631" name="Picture 18" descr="пгшлпгш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Прямоугольник 15"/>
          <p:cNvSpPr/>
          <p:nvPr/>
        </p:nvSpPr>
        <p:spPr>
          <a:xfrm>
            <a:off x="611560" y="836712"/>
            <a:ext cx="779559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k-KZ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Бүгінгі сабақтан өзіне қандай </a:t>
            </a:r>
          </a:p>
          <a:p>
            <a:pPr algn="ctr">
              <a:defRPr/>
            </a:pPr>
            <a:r>
              <a:rPr lang="kk-KZ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өмірлік азық алдың?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661248"/>
            <a:ext cx="88395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Әрбір</a:t>
            </a:r>
            <a:r>
              <a:rPr lang="ru-RU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топтың</a:t>
            </a:r>
            <a:r>
              <a:rPr lang="ru-RU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құнды</a:t>
            </a:r>
            <a:r>
              <a:rPr lang="ru-RU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пікірі</a:t>
            </a:r>
            <a:r>
              <a:rPr lang="ru-RU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26629" name="Picture 9" descr="pervcl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2349500"/>
            <a:ext cx="273685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61613" y="404664"/>
            <a:ext cx="290239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ББҮ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кестесі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7651" name="Group 13"/>
          <p:cNvGrpSpPr>
            <a:grpSpLocks/>
          </p:cNvGrpSpPr>
          <p:nvPr/>
        </p:nvGrpSpPr>
        <p:grpSpPr bwMode="auto">
          <a:xfrm>
            <a:off x="0" y="0"/>
            <a:ext cx="9144000" cy="6884988"/>
            <a:chOff x="0" y="-17"/>
            <a:chExt cx="5783" cy="4342"/>
          </a:xfrm>
        </p:grpSpPr>
        <p:grpSp>
          <p:nvGrpSpPr>
            <p:cNvPr id="27667" name="Group 14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27669" name="Picture 15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70" name="Picture 16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71" name="Picture 17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7668" name="Picture 18" descr="пгшлпгш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68313" y="1397000"/>
          <a:ext cx="8353425" cy="3078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475"/>
                <a:gridCol w="2784475"/>
                <a:gridCol w="2784475"/>
              </a:tblGrid>
              <a:tr h="1066690"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Білемін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15" marB="4571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Білгім келеді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15" marB="4571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Үйрендім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15" marB="45715">
                    <a:solidFill>
                      <a:srgbClr val="CCFFFF"/>
                    </a:solidFill>
                  </a:tcPr>
                </a:tc>
              </a:tr>
              <a:tr h="2011473">
                <a:tc>
                  <a:txBody>
                    <a:bodyPr/>
                    <a:lstStyle/>
                    <a:p>
                      <a:endParaRPr lang="kk-KZ" sz="1800" dirty="0" smtClean="0"/>
                    </a:p>
                    <a:p>
                      <a:endParaRPr lang="kk-KZ" sz="1800" dirty="0" smtClean="0"/>
                    </a:p>
                    <a:p>
                      <a:endParaRPr lang="kk-KZ" sz="1800" dirty="0" smtClean="0"/>
                    </a:p>
                    <a:p>
                      <a:endParaRPr lang="kk-KZ" sz="1800" dirty="0" smtClean="0"/>
                    </a:p>
                    <a:p>
                      <a:endParaRPr lang="kk-KZ" sz="1800" dirty="0" smtClean="0"/>
                    </a:p>
                    <a:p>
                      <a:endParaRPr lang="kk-KZ" sz="1800" dirty="0" smtClean="0"/>
                    </a:p>
                    <a:p>
                      <a:endParaRPr lang="ru-RU" sz="1800" dirty="0"/>
                    </a:p>
                  </a:txBody>
                  <a:tcPr marL="91445" marR="91445" marT="45715" marB="4571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5" marR="91445" marT="45715" marB="4571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5" marR="91445" marT="45715" marB="45715"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272881" y="4869160"/>
            <a:ext cx="6307304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k-KZ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Үйрендім бағанасын толтырамыз,</a:t>
            </a:r>
          </a:p>
          <a:p>
            <a:pPr algn="ctr">
              <a:defRPr/>
            </a:pPr>
            <a:r>
              <a:rPr lang="kk-KZ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топта,ұжымда оқимыз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7259" y="404664"/>
            <a:ext cx="7811113" cy="39703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Үйге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тапсырма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ctr">
              <a:defRPr/>
            </a:pPr>
            <a:r>
              <a:rPr lang="kk-KZ" sz="3600" b="1" dirty="0"/>
              <a:t>Самар ауылымызда жылқының</a:t>
            </a:r>
          </a:p>
          <a:p>
            <a:pPr algn="ctr">
              <a:defRPr/>
            </a:pPr>
            <a:r>
              <a:rPr lang="kk-KZ" sz="3600" b="1" dirty="0"/>
              <a:t> қолтұқымдары</a:t>
            </a:r>
          </a:p>
          <a:p>
            <a:pPr algn="ctr">
              <a:defRPr/>
            </a:pPr>
            <a:r>
              <a:rPr lang="kk-KZ" sz="3600" b="1" dirty="0"/>
              <a:t> жайлы хабарлама жазып келу,</a:t>
            </a:r>
          </a:p>
          <a:p>
            <a:pPr algn="ctr">
              <a:defRPr/>
            </a:pPr>
            <a:r>
              <a:rPr lang="kk-KZ" sz="3600" b="1" dirty="0"/>
              <a:t>Ақан серінің-Құлагерін оқып,</a:t>
            </a:r>
          </a:p>
          <a:p>
            <a:pPr algn="ctr">
              <a:defRPr/>
            </a:pPr>
            <a:r>
              <a:rPr lang="kk-KZ" sz="3600" b="1" dirty="0"/>
              <a:t>жылқы бейнесін суреттеу.</a:t>
            </a:r>
            <a:endParaRPr lang="ru-RU" sz="3600" b="1" dirty="0"/>
          </a:p>
          <a:p>
            <a:pPr algn="ctr"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8675" name="Group 13"/>
          <p:cNvGrpSpPr>
            <a:grpSpLocks/>
          </p:cNvGrpSpPr>
          <p:nvPr/>
        </p:nvGrpSpPr>
        <p:grpSpPr bwMode="auto">
          <a:xfrm>
            <a:off x="0" y="0"/>
            <a:ext cx="9144000" cy="6884988"/>
            <a:chOff x="0" y="-17"/>
            <a:chExt cx="5783" cy="4342"/>
          </a:xfrm>
        </p:grpSpPr>
        <p:grpSp>
          <p:nvGrpSpPr>
            <p:cNvPr id="28920" name="Group 14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28922" name="Picture 15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923" name="Picture 16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924" name="Picture 17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8921" name="Picture 18" descr="пгшлпгш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76" name="Group 5"/>
          <p:cNvGrpSpPr>
            <a:grpSpLocks/>
          </p:cNvGrpSpPr>
          <p:nvPr/>
        </p:nvGrpSpPr>
        <p:grpSpPr bwMode="auto">
          <a:xfrm>
            <a:off x="755650" y="3789363"/>
            <a:ext cx="2592388" cy="2592387"/>
            <a:chOff x="2937" y="2865"/>
            <a:chExt cx="1050" cy="1074"/>
          </a:xfrm>
        </p:grpSpPr>
        <p:sp>
          <p:nvSpPr>
            <p:cNvPr id="28799" name="Freeform 6"/>
            <p:cNvSpPr>
              <a:spLocks/>
            </p:cNvSpPr>
            <p:nvPr/>
          </p:nvSpPr>
          <p:spPr bwMode="auto">
            <a:xfrm>
              <a:off x="2943" y="3155"/>
              <a:ext cx="833" cy="779"/>
            </a:xfrm>
            <a:custGeom>
              <a:avLst/>
              <a:gdLst>
                <a:gd name="T0" fmla="*/ 173 w 833"/>
                <a:gd name="T1" fmla="*/ 491 h 779"/>
                <a:gd name="T2" fmla="*/ 180 w 833"/>
                <a:gd name="T3" fmla="*/ 488 h 779"/>
                <a:gd name="T4" fmla="*/ 190 w 833"/>
                <a:gd name="T5" fmla="*/ 485 h 779"/>
                <a:gd name="T6" fmla="*/ 185 w 833"/>
                <a:gd name="T7" fmla="*/ 482 h 779"/>
                <a:gd name="T8" fmla="*/ 182 w 833"/>
                <a:gd name="T9" fmla="*/ 478 h 779"/>
                <a:gd name="T10" fmla="*/ 180 w 833"/>
                <a:gd name="T11" fmla="*/ 468 h 779"/>
                <a:gd name="T12" fmla="*/ 187 w 833"/>
                <a:gd name="T13" fmla="*/ 462 h 779"/>
                <a:gd name="T14" fmla="*/ 197 w 833"/>
                <a:gd name="T15" fmla="*/ 462 h 779"/>
                <a:gd name="T16" fmla="*/ 205 w 833"/>
                <a:gd name="T17" fmla="*/ 470 h 779"/>
                <a:gd name="T18" fmla="*/ 206 w 833"/>
                <a:gd name="T19" fmla="*/ 479 h 779"/>
                <a:gd name="T20" fmla="*/ 199 w 833"/>
                <a:gd name="T21" fmla="*/ 485 h 779"/>
                <a:gd name="T22" fmla="*/ 195 w 833"/>
                <a:gd name="T23" fmla="*/ 486 h 779"/>
                <a:gd name="T24" fmla="*/ 190 w 833"/>
                <a:gd name="T25" fmla="*/ 485 h 779"/>
                <a:gd name="T26" fmla="*/ 292 w 833"/>
                <a:gd name="T27" fmla="*/ 698 h 779"/>
                <a:gd name="T28" fmla="*/ 321 w 833"/>
                <a:gd name="T29" fmla="*/ 688 h 779"/>
                <a:gd name="T30" fmla="*/ 330 w 833"/>
                <a:gd name="T31" fmla="*/ 692 h 779"/>
                <a:gd name="T32" fmla="*/ 335 w 833"/>
                <a:gd name="T33" fmla="*/ 701 h 779"/>
                <a:gd name="T34" fmla="*/ 333 w 833"/>
                <a:gd name="T35" fmla="*/ 709 h 779"/>
                <a:gd name="T36" fmla="*/ 323 w 833"/>
                <a:gd name="T37" fmla="*/ 712 h 779"/>
                <a:gd name="T38" fmla="*/ 314 w 833"/>
                <a:gd name="T39" fmla="*/ 709 h 779"/>
                <a:gd name="T40" fmla="*/ 309 w 833"/>
                <a:gd name="T41" fmla="*/ 701 h 779"/>
                <a:gd name="T42" fmla="*/ 312 w 833"/>
                <a:gd name="T43" fmla="*/ 691 h 779"/>
                <a:gd name="T44" fmla="*/ 311 w 833"/>
                <a:gd name="T45" fmla="*/ 691 h 779"/>
                <a:gd name="T46" fmla="*/ 295 w 833"/>
                <a:gd name="T47" fmla="*/ 697 h 779"/>
                <a:gd name="T48" fmla="*/ 338 w 833"/>
                <a:gd name="T49" fmla="*/ 779 h 779"/>
                <a:gd name="T50" fmla="*/ 497 w 833"/>
                <a:gd name="T51" fmla="*/ 0 h 779"/>
                <a:gd name="T52" fmla="*/ 39 w 833"/>
                <a:gd name="T53" fmla="*/ 253 h 779"/>
                <a:gd name="T54" fmla="*/ 44 w 833"/>
                <a:gd name="T55" fmla="*/ 250 h 779"/>
                <a:gd name="T56" fmla="*/ 52 w 833"/>
                <a:gd name="T57" fmla="*/ 248 h 779"/>
                <a:gd name="T58" fmla="*/ 52 w 833"/>
                <a:gd name="T59" fmla="*/ 240 h 779"/>
                <a:gd name="T60" fmla="*/ 57 w 833"/>
                <a:gd name="T61" fmla="*/ 234 h 779"/>
                <a:gd name="T62" fmla="*/ 68 w 833"/>
                <a:gd name="T63" fmla="*/ 234 h 779"/>
                <a:gd name="T64" fmla="*/ 75 w 833"/>
                <a:gd name="T65" fmla="*/ 241 h 779"/>
                <a:gd name="T66" fmla="*/ 76 w 833"/>
                <a:gd name="T67" fmla="*/ 250 h 779"/>
                <a:gd name="T68" fmla="*/ 70 w 833"/>
                <a:gd name="T69" fmla="*/ 256 h 779"/>
                <a:gd name="T70" fmla="*/ 60 w 833"/>
                <a:gd name="T71" fmla="*/ 255 h 779"/>
                <a:gd name="T72" fmla="*/ 52 w 833"/>
                <a:gd name="T73" fmla="*/ 248 h 779"/>
                <a:gd name="T74" fmla="*/ 46 w 833"/>
                <a:gd name="T75" fmla="*/ 250 h 779"/>
                <a:gd name="T76" fmla="*/ 39 w 833"/>
                <a:gd name="T77" fmla="*/ 253 h 77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33"/>
                <a:gd name="T118" fmla="*/ 0 h 779"/>
                <a:gd name="T119" fmla="*/ 833 w 833"/>
                <a:gd name="T120" fmla="*/ 779 h 77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33" h="779">
                  <a:moveTo>
                    <a:pt x="39" y="253"/>
                  </a:moveTo>
                  <a:lnTo>
                    <a:pt x="173" y="491"/>
                  </a:lnTo>
                  <a:lnTo>
                    <a:pt x="176" y="489"/>
                  </a:lnTo>
                  <a:lnTo>
                    <a:pt x="180" y="488"/>
                  </a:lnTo>
                  <a:lnTo>
                    <a:pt x="186" y="486"/>
                  </a:lnTo>
                  <a:lnTo>
                    <a:pt x="190" y="485"/>
                  </a:lnTo>
                  <a:lnTo>
                    <a:pt x="187" y="484"/>
                  </a:lnTo>
                  <a:lnTo>
                    <a:pt x="185" y="482"/>
                  </a:lnTo>
                  <a:lnTo>
                    <a:pt x="184" y="480"/>
                  </a:lnTo>
                  <a:lnTo>
                    <a:pt x="182" y="478"/>
                  </a:lnTo>
                  <a:lnTo>
                    <a:pt x="180" y="473"/>
                  </a:lnTo>
                  <a:lnTo>
                    <a:pt x="180" y="468"/>
                  </a:lnTo>
                  <a:lnTo>
                    <a:pt x="183" y="465"/>
                  </a:lnTo>
                  <a:lnTo>
                    <a:pt x="187" y="462"/>
                  </a:lnTo>
                  <a:lnTo>
                    <a:pt x="192" y="461"/>
                  </a:lnTo>
                  <a:lnTo>
                    <a:pt x="197" y="462"/>
                  </a:lnTo>
                  <a:lnTo>
                    <a:pt x="202" y="465"/>
                  </a:lnTo>
                  <a:lnTo>
                    <a:pt x="205" y="470"/>
                  </a:lnTo>
                  <a:lnTo>
                    <a:pt x="206" y="474"/>
                  </a:lnTo>
                  <a:lnTo>
                    <a:pt x="206" y="479"/>
                  </a:lnTo>
                  <a:lnTo>
                    <a:pt x="204" y="482"/>
                  </a:lnTo>
                  <a:lnTo>
                    <a:pt x="199" y="485"/>
                  </a:lnTo>
                  <a:lnTo>
                    <a:pt x="197" y="486"/>
                  </a:lnTo>
                  <a:lnTo>
                    <a:pt x="195" y="486"/>
                  </a:lnTo>
                  <a:lnTo>
                    <a:pt x="192" y="486"/>
                  </a:lnTo>
                  <a:lnTo>
                    <a:pt x="190" y="485"/>
                  </a:lnTo>
                  <a:lnTo>
                    <a:pt x="173" y="491"/>
                  </a:lnTo>
                  <a:lnTo>
                    <a:pt x="292" y="698"/>
                  </a:lnTo>
                  <a:lnTo>
                    <a:pt x="316" y="689"/>
                  </a:lnTo>
                  <a:lnTo>
                    <a:pt x="321" y="688"/>
                  </a:lnTo>
                  <a:lnTo>
                    <a:pt x="326" y="689"/>
                  </a:lnTo>
                  <a:lnTo>
                    <a:pt x="330" y="692"/>
                  </a:lnTo>
                  <a:lnTo>
                    <a:pt x="334" y="696"/>
                  </a:lnTo>
                  <a:lnTo>
                    <a:pt x="335" y="701"/>
                  </a:lnTo>
                  <a:lnTo>
                    <a:pt x="335" y="705"/>
                  </a:lnTo>
                  <a:lnTo>
                    <a:pt x="333" y="709"/>
                  </a:lnTo>
                  <a:lnTo>
                    <a:pt x="328" y="711"/>
                  </a:lnTo>
                  <a:lnTo>
                    <a:pt x="323" y="712"/>
                  </a:lnTo>
                  <a:lnTo>
                    <a:pt x="319" y="711"/>
                  </a:lnTo>
                  <a:lnTo>
                    <a:pt x="314" y="709"/>
                  </a:lnTo>
                  <a:lnTo>
                    <a:pt x="311" y="705"/>
                  </a:lnTo>
                  <a:lnTo>
                    <a:pt x="309" y="701"/>
                  </a:lnTo>
                  <a:lnTo>
                    <a:pt x="309" y="695"/>
                  </a:lnTo>
                  <a:lnTo>
                    <a:pt x="312" y="691"/>
                  </a:lnTo>
                  <a:lnTo>
                    <a:pt x="316" y="689"/>
                  </a:lnTo>
                  <a:lnTo>
                    <a:pt x="311" y="691"/>
                  </a:lnTo>
                  <a:lnTo>
                    <a:pt x="302" y="695"/>
                  </a:lnTo>
                  <a:lnTo>
                    <a:pt x="295" y="697"/>
                  </a:lnTo>
                  <a:lnTo>
                    <a:pt x="292" y="698"/>
                  </a:lnTo>
                  <a:lnTo>
                    <a:pt x="338" y="779"/>
                  </a:lnTo>
                  <a:lnTo>
                    <a:pt x="833" y="593"/>
                  </a:lnTo>
                  <a:lnTo>
                    <a:pt x="497" y="0"/>
                  </a:lnTo>
                  <a:lnTo>
                    <a:pt x="0" y="186"/>
                  </a:lnTo>
                  <a:lnTo>
                    <a:pt x="39" y="253"/>
                  </a:lnTo>
                  <a:lnTo>
                    <a:pt x="41" y="253"/>
                  </a:lnTo>
                  <a:lnTo>
                    <a:pt x="44" y="250"/>
                  </a:lnTo>
                  <a:lnTo>
                    <a:pt x="49" y="249"/>
                  </a:lnTo>
                  <a:lnTo>
                    <a:pt x="52" y="248"/>
                  </a:lnTo>
                  <a:lnTo>
                    <a:pt x="50" y="243"/>
                  </a:lnTo>
                  <a:lnTo>
                    <a:pt x="52" y="240"/>
                  </a:lnTo>
                  <a:lnTo>
                    <a:pt x="54" y="236"/>
                  </a:lnTo>
                  <a:lnTo>
                    <a:pt x="57" y="234"/>
                  </a:lnTo>
                  <a:lnTo>
                    <a:pt x="62" y="233"/>
                  </a:lnTo>
                  <a:lnTo>
                    <a:pt x="68" y="234"/>
                  </a:lnTo>
                  <a:lnTo>
                    <a:pt x="71" y="237"/>
                  </a:lnTo>
                  <a:lnTo>
                    <a:pt x="75" y="241"/>
                  </a:lnTo>
                  <a:lnTo>
                    <a:pt x="76" y="246"/>
                  </a:lnTo>
                  <a:lnTo>
                    <a:pt x="76" y="250"/>
                  </a:lnTo>
                  <a:lnTo>
                    <a:pt x="74" y="254"/>
                  </a:lnTo>
                  <a:lnTo>
                    <a:pt x="70" y="256"/>
                  </a:lnTo>
                  <a:lnTo>
                    <a:pt x="64" y="256"/>
                  </a:lnTo>
                  <a:lnTo>
                    <a:pt x="60" y="255"/>
                  </a:lnTo>
                  <a:lnTo>
                    <a:pt x="55" y="251"/>
                  </a:lnTo>
                  <a:lnTo>
                    <a:pt x="52" y="248"/>
                  </a:lnTo>
                  <a:lnTo>
                    <a:pt x="49" y="249"/>
                  </a:lnTo>
                  <a:lnTo>
                    <a:pt x="46" y="250"/>
                  </a:lnTo>
                  <a:lnTo>
                    <a:pt x="41" y="253"/>
                  </a:lnTo>
                  <a:lnTo>
                    <a:pt x="39" y="2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00" name="Freeform 7"/>
            <p:cNvSpPr>
              <a:spLocks/>
            </p:cNvSpPr>
            <p:nvPr/>
          </p:nvSpPr>
          <p:spPr bwMode="auto">
            <a:xfrm>
              <a:off x="2978" y="3406"/>
              <a:ext cx="142" cy="244"/>
            </a:xfrm>
            <a:custGeom>
              <a:avLst/>
              <a:gdLst>
                <a:gd name="T0" fmla="*/ 137 w 142"/>
                <a:gd name="T1" fmla="*/ 236 h 244"/>
                <a:gd name="T2" fmla="*/ 142 w 142"/>
                <a:gd name="T3" fmla="*/ 238 h 244"/>
                <a:gd name="T4" fmla="*/ 7 w 142"/>
                <a:gd name="T5" fmla="*/ 0 h 244"/>
                <a:gd name="T6" fmla="*/ 0 w 142"/>
                <a:gd name="T7" fmla="*/ 3 h 244"/>
                <a:gd name="T8" fmla="*/ 135 w 142"/>
                <a:gd name="T9" fmla="*/ 241 h 244"/>
                <a:gd name="T10" fmla="*/ 140 w 142"/>
                <a:gd name="T11" fmla="*/ 243 h 244"/>
                <a:gd name="T12" fmla="*/ 135 w 142"/>
                <a:gd name="T13" fmla="*/ 241 h 244"/>
                <a:gd name="T14" fmla="*/ 137 w 142"/>
                <a:gd name="T15" fmla="*/ 244 h 244"/>
                <a:gd name="T16" fmla="*/ 140 w 142"/>
                <a:gd name="T17" fmla="*/ 243 h 244"/>
                <a:gd name="T18" fmla="*/ 137 w 142"/>
                <a:gd name="T19" fmla="*/ 236 h 2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2"/>
                <a:gd name="T31" fmla="*/ 0 h 244"/>
                <a:gd name="T32" fmla="*/ 142 w 142"/>
                <a:gd name="T33" fmla="*/ 244 h 2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2" h="244">
                  <a:moveTo>
                    <a:pt x="137" y="236"/>
                  </a:moveTo>
                  <a:lnTo>
                    <a:pt x="142" y="238"/>
                  </a:lnTo>
                  <a:lnTo>
                    <a:pt x="7" y="0"/>
                  </a:lnTo>
                  <a:lnTo>
                    <a:pt x="0" y="3"/>
                  </a:lnTo>
                  <a:lnTo>
                    <a:pt x="135" y="241"/>
                  </a:lnTo>
                  <a:lnTo>
                    <a:pt x="140" y="243"/>
                  </a:lnTo>
                  <a:lnTo>
                    <a:pt x="135" y="241"/>
                  </a:lnTo>
                  <a:lnTo>
                    <a:pt x="137" y="244"/>
                  </a:lnTo>
                  <a:lnTo>
                    <a:pt x="140" y="243"/>
                  </a:lnTo>
                  <a:lnTo>
                    <a:pt x="137" y="2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01" name="Freeform 8"/>
            <p:cNvSpPr>
              <a:spLocks/>
            </p:cNvSpPr>
            <p:nvPr/>
          </p:nvSpPr>
          <p:spPr bwMode="auto">
            <a:xfrm>
              <a:off x="3115" y="3636"/>
              <a:ext cx="31" cy="13"/>
            </a:xfrm>
            <a:custGeom>
              <a:avLst/>
              <a:gdLst>
                <a:gd name="T0" fmla="*/ 17 w 31"/>
                <a:gd name="T1" fmla="*/ 7 h 13"/>
                <a:gd name="T2" fmla="*/ 17 w 31"/>
                <a:gd name="T3" fmla="*/ 0 h 13"/>
                <a:gd name="T4" fmla="*/ 13 w 31"/>
                <a:gd name="T5" fmla="*/ 1 h 13"/>
                <a:gd name="T6" fmla="*/ 7 w 31"/>
                <a:gd name="T7" fmla="*/ 4 h 13"/>
                <a:gd name="T8" fmla="*/ 3 w 31"/>
                <a:gd name="T9" fmla="*/ 5 h 13"/>
                <a:gd name="T10" fmla="*/ 0 w 31"/>
                <a:gd name="T11" fmla="*/ 6 h 13"/>
                <a:gd name="T12" fmla="*/ 3 w 31"/>
                <a:gd name="T13" fmla="*/ 13 h 13"/>
                <a:gd name="T14" fmla="*/ 5 w 31"/>
                <a:gd name="T15" fmla="*/ 12 h 13"/>
                <a:gd name="T16" fmla="*/ 10 w 31"/>
                <a:gd name="T17" fmla="*/ 11 h 13"/>
                <a:gd name="T18" fmla="*/ 15 w 31"/>
                <a:gd name="T19" fmla="*/ 8 h 13"/>
                <a:gd name="T20" fmla="*/ 19 w 31"/>
                <a:gd name="T21" fmla="*/ 7 h 13"/>
                <a:gd name="T22" fmla="*/ 19 w 31"/>
                <a:gd name="T23" fmla="*/ 0 h 13"/>
                <a:gd name="T24" fmla="*/ 19 w 31"/>
                <a:gd name="T25" fmla="*/ 7 h 13"/>
                <a:gd name="T26" fmla="*/ 31 w 31"/>
                <a:gd name="T27" fmla="*/ 4 h 13"/>
                <a:gd name="T28" fmla="*/ 19 w 31"/>
                <a:gd name="T29" fmla="*/ 0 h 13"/>
                <a:gd name="T30" fmla="*/ 17 w 31"/>
                <a:gd name="T31" fmla="*/ 7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"/>
                <a:gd name="T49" fmla="*/ 0 h 13"/>
                <a:gd name="T50" fmla="*/ 31 w 31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" h="13">
                  <a:moveTo>
                    <a:pt x="17" y="7"/>
                  </a:moveTo>
                  <a:lnTo>
                    <a:pt x="17" y="0"/>
                  </a:lnTo>
                  <a:lnTo>
                    <a:pt x="13" y="1"/>
                  </a:lnTo>
                  <a:lnTo>
                    <a:pt x="7" y="4"/>
                  </a:lnTo>
                  <a:lnTo>
                    <a:pt x="3" y="5"/>
                  </a:lnTo>
                  <a:lnTo>
                    <a:pt x="0" y="6"/>
                  </a:lnTo>
                  <a:lnTo>
                    <a:pt x="3" y="13"/>
                  </a:lnTo>
                  <a:lnTo>
                    <a:pt x="5" y="12"/>
                  </a:lnTo>
                  <a:lnTo>
                    <a:pt x="10" y="11"/>
                  </a:lnTo>
                  <a:lnTo>
                    <a:pt x="15" y="8"/>
                  </a:lnTo>
                  <a:lnTo>
                    <a:pt x="19" y="7"/>
                  </a:lnTo>
                  <a:lnTo>
                    <a:pt x="19" y="0"/>
                  </a:lnTo>
                  <a:lnTo>
                    <a:pt x="19" y="7"/>
                  </a:lnTo>
                  <a:lnTo>
                    <a:pt x="31" y="4"/>
                  </a:lnTo>
                  <a:lnTo>
                    <a:pt x="19" y="0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02" name="Freeform 9"/>
            <p:cNvSpPr>
              <a:spLocks/>
            </p:cNvSpPr>
            <p:nvPr/>
          </p:nvSpPr>
          <p:spPr bwMode="auto">
            <a:xfrm>
              <a:off x="3121" y="3630"/>
              <a:ext cx="13" cy="13"/>
            </a:xfrm>
            <a:custGeom>
              <a:avLst/>
              <a:gdLst>
                <a:gd name="T0" fmla="*/ 0 w 13"/>
                <a:gd name="T1" fmla="*/ 5 h 13"/>
                <a:gd name="T2" fmla="*/ 0 w 13"/>
                <a:gd name="T3" fmla="*/ 5 h 13"/>
                <a:gd name="T4" fmla="*/ 2 w 13"/>
                <a:gd name="T5" fmla="*/ 7 h 13"/>
                <a:gd name="T6" fmla="*/ 5 w 13"/>
                <a:gd name="T7" fmla="*/ 10 h 13"/>
                <a:gd name="T8" fmla="*/ 8 w 13"/>
                <a:gd name="T9" fmla="*/ 12 h 13"/>
                <a:gd name="T10" fmla="*/ 11 w 13"/>
                <a:gd name="T11" fmla="*/ 13 h 13"/>
                <a:gd name="T12" fmla="*/ 13 w 13"/>
                <a:gd name="T13" fmla="*/ 6 h 13"/>
                <a:gd name="T14" fmla="*/ 11 w 13"/>
                <a:gd name="T15" fmla="*/ 5 h 13"/>
                <a:gd name="T16" fmla="*/ 9 w 13"/>
                <a:gd name="T17" fmla="*/ 5 h 13"/>
                <a:gd name="T18" fmla="*/ 9 w 13"/>
                <a:gd name="T19" fmla="*/ 3 h 13"/>
                <a:gd name="T20" fmla="*/ 7 w 13"/>
                <a:gd name="T21" fmla="*/ 0 h 13"/>
                <a:gd name="T22" fmla="*/ 7 w 13"/>
                <a:gd name="T23" fmla="*/ 0 h 13"/>
                <a:gd name="T24" fmla="*/ 0 w 13"/>
                <a:gd name="T25" fmla="*/ 5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"/>
                <a:gd name="T40" fmla="*/ 0 h 13"/>
                <a:gd name="T41" fmla="*/ 13 w 13"/>
                <a:gd name="T42" fmla="*/ 13 h 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" h="13">
                  <a:moveTo>
                    <a:pt x="0" y="5"/>
                  </a:moveTo>
                  <a:lnTo>
                    <a:pt x="0" y="5"/>
                  </a:lnTo>
                  <a:lnTo>
                    <a:pt x="2" y="7"/>
                  </a:lnTo>
                  <a:lnTo>
                    <a:pt x="5" y="10"/>
                  </a:lnTo>
                  <a:lnTo>
                    <a:pt x="8" y="12"/>
                  </a:lnTo>
                  <a:lnTo>
                    <a:pt x="11" y="13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03" name="Freeform 10"/>
            <p:cNvSpPr>
              <a:spLocks/>
            </p:cNvSpPr>
            <p:nvPr/>
          </p:nvSpPr>
          <p:spPr bwMode="auto">
            <a:xfrm>
              <a:off x="3120" y="3614"/>
              <a:ext cx="12" cy="21"/>
            </a:xfrm>
            <a:custGeom>
              <a:avLst/>
              <a:gdLst>
                <a:gd name="T0" fmla="*/ 9 w 12"/>
                <a:gd name="T1" fmla="*/ 0 h 21"/>
                <a:gd name="T2" fmla="*/ 9 w 12"/>
                <a:gd name="T3" fmla="*/ 0 h 21"/>
                <a:gd name="T4" fmla="*/ 3 w 12"/>
                <a:gd name="T5" fmla="*/ 2 h 21"/>
                <a:gd name="T6" fmla="*/ 0 w 12"/>
                <a:gd name="T7" fmla="*/ 8 h 21"/>
                <a:gd name="T8" fmla="*/ 0 w 12"/>
                <a:gd name="T9" fmla="*/ 14 h 21"/>
                <a:gd name="T10" fmla="*/ 1 w 12"/>
                <a:gd name="T11" fmla="*/ 21 h 21"/>
                <a:gd name="T12" fmla="*/ 8 w 12"/>
                <a:gd name="T13" fmla="*/ 16 h 21"/>
                <a:gd name="T14" fmla="*/ 7 w 12"/>
                <a:gd name="T15" fmla="*/ 14 h 21"/>
                <a:gd name="T16" fmla="*/ 7 w 12"/>
                <a:gd name="T17" fmla="*/ 11 h 21"/>
                <a:gd name="T18" fmla="*/ 8 w 12"/>
                <a:gd name="T19" fmla="*/ 9 h 21"/>
                <a:gd name="T20" fmla="*/ 12 w 12"/>
                <a:gd name="T21" fmla="*/ 7 h 21"/>
                <a:gd name="T22" fmla="*/ 12 w 12"/>
                <a:gd name="T23" fmla="*/ 7 h 21"/>
                <a:gd name="T24" fmla="*/ 9 w 12"/>
                <a:gd name="T25" fmla="*/ 0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21"/>
                <a:gd name="T41" fmla="*/ 12 w 12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21">
                  <a:moveTo>
                    <a:pt x="9" y="0"/>
                  </a:moveTo>
                  <a:lnTo>
                    <a:pt x="9" y="0"/>
                  </a:lnTo>
                  <a:lnTo>
                    <a:pt x="3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1" y="21"/>
                  </a:lnTo>
                  <a:lnTo>
                    <a:pt x="8" y="16"/>
                  </a:lnTo>
                  <a:lnTo>
                    <a:pt x="7" y="14"/>
                  </a:lnTo>
                  <a:lnTo>
                    <a:pt x="7" y="11"/>
                  </a:lnTo>
                  <a:lnTo>
                    <a:pt x="8" y="9"/>
                  </a:lnTo>
                  <a:lnTo>
                    <a:pt x="12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04" name="Freeform 11"/>
            <p:cNvSpPr>
              <a:spLocks/>
            </p:cNvSpPr>
            <p:nvPr/>
          </p:nvSpPr>
          <p:spPr bwMode="auto">
            <a:xfrm>
              <a:off x="3129" y="3612"/>
              <a:ext cx="23" cy="15"/>
            </a:xfrm>
            <a:custGeom>
              <a:avLst/>
              <a:gdLst>
                <a:gd name="T0" fmla="*/ 23 w 23"/>
                <a:gd name="T1" fmla="*/ 10 h 15"/>
                <a:gd name="T2" fmla="*/ 23 w 23"/>
                <a:gd name="T3" fmla="*/ 11 h 15"/>
                <a:gd name="T4" fmla="*/ 18 w 23"/>
                <a:gd name="T5" fmla="*/ 4 h 15"/>
                <a:gd name="T6" fmla="*/ 12 w 23"/>
                <a:gd name="T7" fmla="*/ 2 h 15"/>
                <a:gd name="T8" fmla="*/ 6 w 23"/>
                <a:gd name="T9" fmla="*/ 0 h 15"/>
                <a:gd name="T10" fmla="*/ 0 w 23"/>
                <a:gd name="T11" fmla="*/ 2 h 15"/>
                <a:gd name="T12" fmla="*/ 3 w 23"/>
                <a:gd name="T13" fmla="*/ 9 h 15"/>
                <a:gd name="T14" fmla="*/ 6 w 23"/>
                <a:gd name="T15" fmla="*/ 9 h 15"/>
                <a:gd name="T16" fmla="*/ 10 w 23"/>
                <a:gd name="T17" fmla="*/ 9 h 15"/>
                <a:gd name="T18" fmla="*/ 13 w 23"/>
                <a:gd name="T19" fmla="*/ 11 h 15"/>
                <a:gd name="T20" fmla="*/ 16 w 23"/>
                <a:gd name="T21" fmla="*/ 14 h 15"/>
                <a:gd name="T22" fmla="*/ 16 w 23"/>
                <a:gd name="T23" fmla="*/ 15 h 15"/>
                <a:gd name="T24" fmla="*/ 23 w 23"/>
                <a:gd name="T25" fmla="*/ 1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15"/>
                <a:gd name="T41" fmla="*/ 23 w 23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15">
                  <a:moveTo>
                    <a:pt x="23" y="10"/>
                  </a:moveTo>
                  <a:lnTo>
                    <a:pt x="23" y="11"/>
                  </a:lnTo>
                  <a:lnTo>
                    <a:pt x="18" y="4"/>
                  </a:lnTo>
                  <a:lnTo>
                    <a:pt x="12" y="2"/>
                  </a:lnTo>
                  <a:lnTo>
                    <a:pt x="6" y="0"/>
                  </a:lnTo>
                  <a:lnTo>
                    <a:pt x="0" y="2"/>
                  </a:lnTo>
                  <a:lnTo>
                    <a:pt x="3" y="9"/>
                  </a:lnTo>
                  <a:lnTo>
                    <a:pt x="6" y="9"/>
                  </a:lnTo>
                  <a:lnTo>
                    <a:pt x="10" y="9"/>
                  </a:lnTo>
                  <a:lnTo>
                    <a:pt x="13" y="11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05" name="Freeform 12"/>
            <p:cNvSpPr>
              <a:spLocks/>
            </p:cNvSpPr>
            <p:nvPr/>
          </p:nvSpPr>
          <p:spPr bwMode="auto">
            <a:xfrm>
              <a:off x="3141" y="3622"/>
              <a:ext cx="12" cy="21"/>
            </a:xfrm>
            <a:custGeom>
              <a:avLst/>
              <a:gdLst>
                <a:gd name="T0" fmla="*/ 2 w 12"/>
                <a:gd name="T1" fmla="*/ 21 h 21"/>
                <a:gd name="T2" fmla="*/ 2 w 12"/>
                <a:gd name="T3" fmla="*/ 21 h 21"/>
                <a:gd name="T4" fmla="*/ 8 w 12"/>
                <a:gd name="T5" fmla="*/ 19 h 21"/>
                <a:gd name="T6" fmla="*/ 12 w 12"/>
                <a:gd name="T7" fmla="*/ 13 h 21"/>
                <a:gd name="T8" fmla="*/ 12 w 12"/>
                <a:gd name="T9" fmla="*/ 7 h 21"/>
                <a:gd name="T10" fmla="*/ 11 w 12"/>
                <a:gd name="T11" fmla="*/ 0 h 21"/>
                <a:gd name="T12" fmla="*/ 4 w 12"/>
                <a:gd name="T13" fmla="*/ 5 h 21"/>
                <a:gd name="T14" fmla="*/ 5 w 12"/>
                <a:gd name="T15" fmla="*/ 7 h 21"/>
                <a:gd name="T16" fmla="*/ 5 w 12"/>
                <a:gd name="T17" fmla="*/ 11 h 21"/>
                <a:gd name="T18" fmla="*/ 4 w 12"/>
                <a:gd name="T19" fmla="*/ 12 h 21"/>
                <a:gd name="T20" fmla="*/ 0 w 12"/>
                <a:gd name="T21" fmla="*/ 14 h 21"/>
                <a:gd name="T22" fmla="*/ 0 w 12"/>
                <a:gd name="T23" fmla="*/ 14 h 21"/>
                <a:gd name="T24" fmla="*/ 2 w 12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21"/>
                <a:gd name="T41" fmla="*/ 12 w 12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21">
                  <a:moveTo>
                    <a:pt x="2" y="21"/>
                  </a:moveTo>
                  <a:lnTo>
                    <a:pt x="2" y="21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2" y="7"/>
                  </a:lnTo>
                  <a:lnTo>
                    <a:pt x="11" y="0"/>
                  </a:lnTo>
                  <a:lnTo>
                    <a:pt x="4" y="5"/>
                  </a:lnTo>
                  <a:lnTo>
                    <a:pt x="5" y="7"/>
                  </a:lnTo>
                  <a:lnTo>
                    <a:pt x="5" y="11"/>
                  </a:lnTo>
                  <a:lnTo>
                    <a:pt x="4" y="12"/>
                  </a:lnTo>
                  <a:lnTo>
                    <a:pt x="0" y="14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06" name="Freeform 13"/>
            <p:cNvSpPr>
              <a:spLocks/>
            </p:cNvSpPr>
            <p:nvPr/>
          </p:nvSpPr>
          <p:spPr bwMode="auto">
            <a:xfrm>
              <a:off x="3132" y="3635"/>
              <a:ext cx="11" cy="11"/>
            </a:xfrm>
            <a:custGeom>
              <a:avLst/>
              <a:gdLst>
                <a:gd name="T0" fmla="*/ 2 w 11"/>
                <a:gd name="T1" fmla="*/ 8 h 11"/>
                <a:gd name="T2" fmla="*/ 0 w 11"/>
                <a:gd name="T3" fmla="*/ 8 h 11"/>
                <a:gd name="T4" fmla="*/ 3 w 11"/>
                <a:gd name="T5" fmla="*/ 9 h 11"/>
                <a:gd name="T6" fmla="*/ 6 w 11"/>
                <a:gd name="T7" fmla="*/ 11 h 11"/>
                <a:gd name="T8" fmla="*/ 8 w 11"/>
                <a:gd name="T9" fmla="*/ 9 h 11"/>
                <a:gd name="T10" fmla="*/ 11 w 11"/>
                <a:gd name="T11" fmla="*/ 8 h 11"/>
                <a:gd name="T12" fmla="*/ 9 w 11"/>
                <a:gd name="T13" fmla="*/ 1 h 11"/>
                <a:gd name="T14" fmla="*/ 8 w 11"/>
                <a:gd name="T15" fmla="*/ 2 h 11"/>
                <a:gd name="T16" fmla="*/ 6 w 11"/>
                <a:gd name="T17" fmla="*/ 1 h 11"/>
                <a:gd name="T18" fmla="*/ 3 w 11"/>
                <a:gd name="T19" fmla="*/ 2 h 11"/>
                <a:gd name="T20" fmla="*/ 2 w 11"/>
                <a:gd name="T21" fmla="*/ 1 h 11"/>
                <a:gd name="T22" fmla="*/ 0 w 11"/>
                <a:gd name="T23" fmla="*/ 1 h 11"/>
                <a:gd name="T24" fmla="*/ 2 w 11"/>
                <a:gd name="T25" fmla="*/ 1 h 11"/>
                <a:gd name="T26" fmla="*/ 1 w 11"/>
                <a:gd name="T27" fmla="*/ 0 h 11"/>
                <a:gd name="T28" fmla="*/ 0 w 11"/>
                <a:gd name="T29" fmla="*/ 1 h 11"/>
                <a:gd name="T30" fmla="*/ 2 w 11"/>
                <a:gd name="T31" fmla="*/ 8 h 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1"/>
                <a:gd name="T50" fmla="*/ 11 w 11"/>
                <a:gd name="T51" fmla="*/ 11 h 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1">
                  <a:moveTo>
                    <a:pt x="2" y="8"/>
                  </a:moveTo>
                  <a:lnTo>
                    <a:pt x="0" y="8"/>
                  </a:lnTo>
                  <a:lnTo>
                    <a:pt x="3" y="9"/>
                  </a:lnTo>
                  <a:lnTo>
                    <a:pt x="6" y="11"/>
                  </a:lnTo>
                  <a:lnTo>
                    <a:pt x="8" y="9"/>
                  </a:lnTo>
                  <a:lnTo>
                    <a:pt x="11" y="8"/>
                  </a:lnTo>
                  <a:lnTo>
                    <a:pt x="9" y="1"/>
                  </a:lnTo>
                  <a:lnTo>
                    <a:pt x="8" y="2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07" name="Freeform 14"/>
            <p:cNvSpPr>
              <a:spLocks/>
            </p:cNvSpPr>
            <p:nvPr/>
          </p:nvSpPr>
          <p:spPr bwMode="auto">
            <a:xfrm>
              <a:off x="3111" y="3636"/>
              <a:ext cx="23" cy="13"/>
            </a:xfrm>
            <a:custGeom>
              <a:avLst/>
              <a:gdLst>
                <a:gd name="T0" fmla="*/ 9 w 23"/>
                <a:gd name="T1" fmla="*/ 8 h 13"/>
                <a:gd name="T2" fmla="*/ 7 w 23"/>
                <a:gd name="T3" fmla="*/ 13 h 13"/>
                <a:gd name="T4" fmla="*/ 23 w 23"/>
                <a:gd name="T5" fmla="*/ 7 h 13"/>
                <a:gd name="T6" fmla="*/ 21 w 23"/>
                <a:gd name="T7" fmla="*/ 0 h 13"/>
                <a:gd name="T8" fmla="*/ 4 w 23"/>
                <a:gd name="T9" fmla="*/ 6 h 13"/>
                <a:gd name="T10" fmla="*/ 2 w 23"/>
                <a:gd name="T11" fmla="*/ 11 h 13"/>
                <a:gd name="T12" fmla="*/ 4 w 23"/>
                <a:gd name="T13" fmla="*/ 6 h 13"/>
                <a:gd name="T14" fmla="*/ 0 w 23"/>
                <a:gd name="T15" fmla="*/ 7 h 13"/>
                <a:gd name="T16" fmla="*/ 2 w 23"/>
                <a:gd name="T17" fmla="*/ 11 h 13"/>
                <a:gd name="T18" fmla="*/ 9 w 23"/>
                <a:gd name="T19" fmla="*/ 8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13"/>
                <a:gd name="T32" fmla="*/ 23 w 23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13">
                  <a:moveTo>
                    <a:pt x="9" y="8"/>
                  </a:moveTo>
                  <a:lnTo>
                    <a:pt x="7" y="13"/>
                  </a:lnTo>
                  <a:lnTo>
                    <a:pt x="23" y="7"/>
                  </a:lnTo>
                  <a:lnTo>
                    <a:pt x="21" y="0"/>
                  </a:lnTo>
                  <a:lnTo>
                    <a:pt x="4" y="6"/>
                  </a:lnTo>
                  <a:lnTo>
                    <a:pt x="2" y="11"/>
                  </a:lnTo>
                  <a:lnTo>
                    <a:pt x="4" y="6"/>
                  </a:lnTo>
                  <a:lnTo>
                    <a:pt x="0" y="7"/>
                  </a:lnTo>
                  <a:lnTo>
                    <a:pt x="2" y="1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08" name="Freeform 15"/>
            <p:cNvSpPr>
              <a:spLocks/>
            </p:cNvSpPr>
            <p:nvPr/>
          </p:nvSpPr>
          <p:spPr bwMode="auto">
            <a:xfrm>
              <a:off x="3113" y="3644"/>
              <a:ext cx="125" cy="214"/>
            </a:xfrm>
            <a:custGeom>
              <a:avLst/>
              <a:gdLst>
                <a:gd name="T0" fmla="*/ 121 w 125"/>
                <a:gd name="T1" fmla="*/ 206 h 214"/>
                <a:gd name="T2" fmla="*/ 125 w 125"/>
                <a:gd name="T3" fmla="*/ 208 h 214"/>
                <a:gd name="T4" fmla="*/ 7 w 125"/>
                <a:gd name="T5" fmla="*/ 0 h 214"/>
                <a:gd name="T6" fmla="*/ 0 w 125"/>
                <a:gd name="T7" fmla="*/ 3 h 214"/>
                <a:gd name="T8" fmla="*/ 118 w 125"/>
                <a:gd name="T9" fmla="*/ 210 h 214"/>
                <a:gd name="T10" fmla="*/ 123 w 125"/>
                <a:gd name="T11" fmla="*/ 213 h 214"/>
                <a:gd name="T12" fmla="*/ 118 w 125"/>
                <a:gd name="T13" fmla="*/ 210 h 214"/>
                <a:gd name="T14" fmla="*/ 121 w 125"/>
                <a:gd name="T15" fmla="*/ 214 h 214"/>
                <a:gd name="T16" fmla="*/ 123 w 125"/>
                <a:gd name="T17" fmla="*/ 213 h 214"/>
                <a:gd name="T18" fmla="*/ 121 w 125"/>
                <a:gd name="T19" fmla="*/ 206 h 2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5"/>
                <a:gd name="T31" fmla="*/ 0 h 214"/>
                <a:gd name="T32" fmla="*/ 125 w 125"/>
                <a:gd name="T33" fmla="*/ 214 h 2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5" h="214">
                  <a:moveTo>
                    <a:pt x="121" y="206"/>
                  </a:moveTo>
                  <a:lnTo>
                    <a:pt x="125" y="208"/>
                  </a:lnTo>
                  <a:lnTo>
                    <a:pt x="7" y="0"/>
                  </a:lnTo>
                  <a:lnTo>
                    <a:pt x="0" y="3"/>
                  </a:lnTo>
                  <a:lnTo>
                    <a:pt x="118" y="210"/>
                  </a:lnTo>
                  <a:lnTo>
                    <a:pt x="123" y="213"/>
                  </a:lnTo>
                  <a:lnTo>
                    <a:pt x="118" y="210"/>
                  </a:lnTo>
                  <a:lnTo>
                    <a:pt x="121" y="214"/>
                  </a:lnTo>
                  <a:lnTo>
                    <a:pt x="123" y="213"/>
                  </a:lnTo>
                  <a:lnTo>
                    <a:pt x="121" y="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09" name="Freeform 16"/>
            <p:cNvSpPr>
              <a:spLocks/>
            </p:cNvSpPr>
            <p:nvPr/>
          </p:nvSpPr>
          <p:spPr bwMode="auto">
            <a:xfrm>
              <a:off x="3234" y="3840"/>
              <a:ext cx="27" cy="17"/>
            </a:xfrm>
            <a:custGeom>
              <a:avLst/>
              <a:gdLst>
                <a:gd name="T0" fmla="*/ 24 w 27"/>
                <a:gd name="T1" fmla="*/ 0 h 17"/>
                <a:gd name="T2" fmla="*/ 24 w 27"/>
                <a:gd name="T3" fmla="*/ 0 h 17"/>
                <a:gd name="T4" fmla="*/ 0 w 27"/>
                <a:gd name="T5" fmla="*/ 10 h 17"/>
                <a:gd name="T6" fmla="*/ 2 w 27"/>
                <a:gd name="T7" fmla="*/ 17 h 17"/>
                <a:gd name="T8" fmla="*/ 27 w 27"/>
                <a:gd name="T9" fmla="*/ 7 h 17"/>
                <a:gd name="T10" fmla="*/ 27 w 27"/>
                <a:gd name="T11" fmla="*/ 7 h 17"/>
                <a:gd name="T12" fmla="*/ 24 w 2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17"/>
                <a:gd name="T23" fmla="*/ 27 w 2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17">
                  <a:moveTo>
                    <a:pt x="24" y="0"/>
                  </a:moveTo>
                  <a:lnTo>
                    <a:pt x="24" y="0"/>
                  </a:lnTo>
                  <a:lnTo>
                    <a:pt x="0" y="10"/>
                  </a:lnTo>
                  <a:lnTo>
                    <a:pt x="2" y="17"/>
                  </a:lnTo>
                  <a:lnTo>
                    <a:pt x="27" y="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10" name="Freeform 17"/>
            <p:cNvSpPr>
              <a:spLocks/>
            </p:cNvSpPr>
            <p:nvPr/>
          </p:nvSpPr>
          <p:spPr bwMode="auto">
            <a:xfrm>
              <a:off x="3258" y="3838"/>
              <a:ext cx="23" cy="15"/>
            </a:xfrm>
            <a:custGeom>
              <a:avLst/>
              <a:gdLst>
                <a:gd name="T0" fmla="*/ 23 w 23"/>
                <a:gd name="T1" fmla="*/ 11 h 15"/>
                <a:gd name="T2" fmla="*/ 23 w 23"/>
                <a:gd name="T3" fmla="*/ 11 h 15"/>
                <a:gd name="T4" fmla="*/ 18 w 23"/>
                <a:gd name="T5" fmla="*/ 6 h 15"/>
                <a:gd name="T6" fmla="*/ 12 w 23"/>
                <a:gd name="T7" fmla="*/ 2 h 15"/>
                <a:gd name="T8" fmla="*/ 6 w 23"/>
                <a:gd name="T9" fmla="*/ 0 h 15"/>
                <a:gd name="T10" fmla="*/ 0 w 23"/>
                <a:gd name="T11" fmla="*/ 2 h 15"/>
                <a:gd name="T12" fmla="*/ 3 w 23"/>
                <a:gd name="T13" fmla="*/ 9 h 15"/>
                <a:gd name="T14" fmla="*/ 6 w 23"/>
                <a:gd name="T15" fmla="*/ 9 h 15"/>
                <a:gd name="T16" fmla="*/ 10 w 23"/>
                <a:gd name="T17" fmla="*/ 9 h 15"/>
                <a:gd name="T18" fmla="*/ 13 w 23"/>
                <a:gd name="T19" fmla="*/ 13 h 15"/>
                <a:gd name="T20" fmla="*/ 15 w 23"/>
                <a:gd name="T21" fmla="*/ 15 h 15"/>
                <a:gd name="T22" fmla="*/ 15 w 23"/>
                <a:gd name="T23" fmla="*/ 15 h 15"/>
                <a:gd name="T24" fmla="*/ 23 w 23"/>
                <a:gd name="T25" fmla="*/ 11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15"/>
                <a:gd name="T41" fmla="*/ 23 w 23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15">
                  <a:moveTo>
                    <a:pt x="23" y="11"/>
                  </a:moveTo>
                  <a:lnTo>
                    <a:pt x="23" y="11"/>
                  </a:lnTo>
                  <a:lnTo>
                    <a:pt x="18" y="6"/>
                  </a:lnTo>
                  <a:lnTo>
                    <a:pt x="12" y="2"/>
                  </a:lnTo>
                  <a:lnTo>
                    <a:pt x="6" y="0"/>
                  </a:lnTo>
                  <a:lnTo>
                    <a:pt x="0" y="2"/>
                  </a:lnTo>
                  <a:lnTo>
                    <a:pt x="3" y="9"/>
                  </a:lnTo>
                  <a:lnTo>
                    <a:pt x="6" y="9"/>
                  </a:lnTo>
                  <a:lnTo>
                    <a:pt x="10" y="9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11" name="Freeform 18"/>
            <p:cNvSpPr>
              <a:spLocks/>
            </p:cNvSpPr>
            <p:nvPr/>
          </p:nvSpPr>
          <p:spPr bwMode="auto">
            <a:xfrm>
              <a:off x="3270" y="3849"/>
              <a:ext cx="12" cy="21"/>
            </a:xfrm>
            <a:custGeom>
              <a:avLst/>
              <a:gdLst>
                <a:gd name="T0" fmla="*/ 2 w 12"/>
                <a:gd name="T1" fmla="*/ 21 h 21"/>
                <a:gd name="T2" fmla="*/ 2 w 12"/>
                <a:gd name="T3" fmla="*/ 21 h 21"/>
                <a:gd name="T4" fmla="*/ 8 w 12"/>
                <a:gd name="T5" fmla="*/ 18 h 21"/>
                <a:gd name="T6" fmla="*/ 12 w 12"/>
                <a:gd name="T7" fmla="*/ 12 h 21"/>
                <a:gd name="T8" fmla="*/ 12 w 12"/>
                <a:gd name="T9" fmla="*/ 7 h 21"/>
                <a:gd name="T10" fmla="*/ 11 w 12"/>
                <a:gd name="T11" fmla="*/ 0 h 21"/>
                <a:gd name="T12" fmla="*/ 3 w 12"/>
                <a:gd name="T13" fmla="*/ 4 h 21"/>
                <a:gd name="T14" fmla="*/ 5 w 12"/>
                <a:gd name="T15" fmla="*/ 7 h 21"/>
                <a:gd name="T16" fmla="*/ 5 w 12"/>
                <a:gd name="T17" fmla="*/ 10 h 21"/>
                <a:gd name="T18" fmla="*/ 3 w 12"/>
                <a:gd name="T19" fmla="*/ 11 h 21"/>
                <a:gd name="T20" fmla="*/ 0 w 12"/>
                <a:gd name="T21" fmla="*/ 14 h 21"/>
                <a:gd name="T22" fmla="*/ 0 w 12"/>
                <a:gd name="T23" fmla="*/ 14 h 21"/>
                <a:gd name="T24" fmla="*/ 2 w 12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21"/>
                <a:gd name="T41" fmla="*/ 12 w 12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21">
                  <a:moveTo>
                    <a:pt x="2" y="21"/>
                  </a:moveTo>
                  <a:lnTo>
                    <a:pt x="2" y="21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2" y="7"/>
                  </a:lnTo>
                  <a:lnTo>
                    <a:pt x="11" y="0"/>
                  </a:lnTo>
                  <a:lnTo>
                    <a:pt x="3" y="4"/>
                  </a:lnTo>
                  <a:lnTo>
                    <a:pt x="5" y="7"/>
                  </a:lnTo>
                  <a:lnTo>
                    <a:pt x="5" y="10"/>
                  </a:lnTo>
                  <a:lnTo>
                    <a:pt x="3" y="11"/>
                  </a:lnTo>
                  <a:lnTo>
                    <a:pt x="0" y="14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12" name="Freeform 19"/>
            <p:cNvSpPr>
              <a:spLocks/>
            </p:cNvSpPr>
            <p:nvPr/>
          </p:nvSpPr>
          <p:spPr bwMode="auto">
            <a:xfrm>
              <a:off x="3250" y="3858"/>
              <a:ext cx="22" cy="14"/>
            </a:xfrm>
            <a:custGeom>
              <a:avLst/>
              <a:gdLst>
                <a:gd name="T0" fmla="*/ 0 w 22"/>
                <a:gd name="T1" fmla="*/ 3 h 14"/>
                <a:gd name="T2" fmla="*/ 0 w 22"/>
                <a:gd name="T3" fmla="*/ 5 h 14"/>
                <a:gd name="T4" fmla="*/ 5 w 22"/>
                <a:gd name="T5" fmla="*/ 9 h 14"/>
                <a:gd name="T6" fmla="*/ 11 w 22"/>
                <a:gd name="T7" fmla="*/ 12 h 14"/>
                <a:gd name="T8" fmla="*/ 16 w 22"/>
                <a:gd name="T9" fmla="*/ 14 h 14"/>
                <a:gd name="T10" fmla="*/ 22 w 22"/>
                <a:gd name="T11" fmla="*/ 12 h 14"/>
                <a:gd name="T12" fmla="*/ 20 w 22"/>
                <a:gd name="T13" fmla="*/ 5 h 14"/>
                <a:gd name="T14" fmla="*/ 16 w 22"/>
                <a:gd name="T15" fmla="*/ 5 h 14"/>
                <a:gd name="T16" fmla="*/ 13 w 22"/>
                <a:gd name="T17" fmla="*/ 5 h 14"/>
                <a:gd name="T18" fmla="*/ 9 w 22"/>
                <a:gd name="T19" fmla="*/ 2 h 14"/>
                <a:gd name="T20" fmla="*/ 7 w 22"/>
                <a:gd name="T21" fmla="*/ 0 h 14"/>
                <a:gd name="T22" fmla="*/ 7 w 22"/>
                <a:gd name="T23" fmla="*/ 1 h 14"/>
                <a:gd name="T24" fmla="*/ 0 w 22"/>
                <a:gd name="T25" fmla="*/ 3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14"/>
                <a:gd name="T41" fmla="*/ 22 w 22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14">
                  <a:moveTo>
                    <a:pt x="0" y="3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11" y="12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0" y="5"/>
                  </a:lnTo>
                  <a:lnTo>
                    <a:pt x="16" y="5"/>
                  </a:lnTo>
                  <a:lnTo>
                    <a:pt x="13" y="5"/>
                  </a:lnTo>
                  <a:lnTo>
                    <a:pt x="9" y="2"/>
                  </a:lnTo>
                  <a:lnTo>
                    <a:pt x="7" y="0"/>
                  </a:lnTo>
                  <a:lnTo>
                    <a:pt x="7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13" name="Freeform 20"/>
            <p:cNvSpPr>
              <a:spLocks/>
            </p:cNvSpPr>
            <p:nvPr/>
          </p:nvSpPr>
          <p:spPr bwMode="auto">
            <a:xfrm>
              <a:off x="3249" y="3831"/>
              <a:ext cx="35" cy="30"/>
            </a:xfrm>
            <a:custGeom>
              <a:avLst/>
              <a:gdLst>
                <a:gd name="T0" fmla="*/ 13 w 35"/>
                <a:gd name="T1" fmla="*/ 16 h 30"/>
                <a:gd name="T2" fmla="*/ 9 w 35"/>
                <a:gd name="T3" fmla="*/ 9 h 30"/>
                <a:gd name="T4" fmla="*/ 3 w 35"/>
                <a:gd name="T5" fmla="*/ 12 h 30"/>
                <a:gd name="T6" fmla="*/ 0 w 35"/>
                <a:gd name="T7" fmla="*/ 19 h 30"/>
                <a:gd name="T8" fmla="*/ 0 w 35"/>
                <a:gd name="T9" fmla="*/ 25 h 30"/>
                <a:gd name="T10" fmla="*/ 1 w 35"/>
                <a:gd name="T11" fmla="*/ 30 h 30"/>
                <a:gd name="T12" fmla="*/ 8 w 35"/>
                <a:gd name="T13" fmla="*/ 28 h 30"/>
                <a:gd name="T14" fmla="*/ 7 w 35"/>
                <a:gd name="T15" fmla="*/ 25 h 30"/>
                <a:gd name="T16" fmla="*/ 7 w 35"/>
                <a:gd name="T17" fmla="*/ 19 h 30"/>
                <a:gd name="T18" fmla="*/ 8 w 35"/>
                <a:gd name="T19" fmla="*/ 19 h 30"/>
                <a:gd name="T20" fmla="*/ 12 w 35"/>
                <a:gd name="T21" fmla="*/ 16 h 30"/>
                <a:gd name="T22" fmla="*/ 8 w 35"/>
                <a:gd name="T23" fmla="*/ 9 h 30"/>
                <a:gd name="T24" fmla="*/ 13 w 35"/>
                <a:gd name="T25" fmla="*/ 16 h 30"/>
                <a:gd name="T26" fmla="*/ 35 w 35"/>
                <a:gd name="T27" fmla="*/ 0 h 30"/>
                <a:gd name="T28" fmla="*/ 9 w 35"/>
                <a:gd name="T29" fmla="*/ 9 h 30"/>
                <a:gd name="T30" fmla="*/ 13 w 35"/>
                <a:gd name="T31" fmla="*/ 16 h 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"/>
                <a:gd name="T49" fmla="*/ 0 h 30"/>
                <a:gd name="T50" fmla="*/ 35 w 35"/>
                <a:gd name="T51" fmla="*/ 30 h 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" h="30">
                  <a:moveTo>
                    <a:pt x="13" y="16"/>
                  </a:moveTo>
                  <a:lnTo>
                    <a:pt x="9" y="9"/>
                  </a:lnTo>
                  <a:lnTo>
                    <a:pt x="3" y="12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1" y="30"/>
                  </a:lnTo>
                  <a:lnTo>
                    <a:pt x="8" y="28"/>
                  </a:lnTo>
                  <a:lnTo>
                    <a:pt x="7" y="25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12" y="16"/>
                  </a:lnTo>
                  <a:lnTo>
                    <a:pt x="8" y="9"/>
                  </a:lnTo>
                  <a:lnTo>
                    <a:pt x="13" y="16"/>
                  </a:lnTo>
                  <a:lnTo>
                    <a:pt x="35" y="0"/>
                  </a:lnTo>
                  <a:lnTo>
                    <a:pt x="9" y="9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14" name="Freeform 21"/>
            <p:cNvSpPr>
              <a:spLocks/>
            </p:cNvSpPr>
            <p:nvPr/>
          </p:nvSpPr>
          <p:spPr bwMode="auto">
            <a:xfrm>
              <a:off x="3229" y="3840"/>
              <a:ext cx="33" cy="17"/>
            </a:xfrm>
            <a:custGeom>
              <a:avLst/>
              <a:gdLst>
                <a:gd name="T0" fmla="*/ 9 w 33"/>
                <a:gd name="T1" fmla="*/ 12 h 17"/>
                <a:gd name="T2" fmla="*/ 7 w 33"/>
                <a:gd name="T3" fmla="*/ 17 h 17"/>
                <a:gd name="T4" fmla="*/ 10 w 33"/>
                <a:gd name="T5" fmla="*/ 16 h 17"/>
                <a:gd name="T6" fmla="*/ 18 w 33"/>
                <a:gd name="T7" fmla="*/ 13 h 17"/>
                <a:gd name="T8" fmla="*/ 26 w 33"/>
                <a:gd name="T9" fmla="*/ 10 h 17"/>
                <a:gd name="T10" fmla="*/ 33 w 33"/>
                <a:gd name="T11" fmla="*/ 7 h 17"/>
                <a:gd name="T12" fmla="*/ 28 w 33"/>
                <a:gd name="T13" fmla="*/ 0 h 17"/>
                <a:gd name="T14" fmla="*/ 23 w 33"/>
                <a:gd name="T15" fmla="*/ 3 h 17"/>
                <a:gd name="T16" fmla="*/ 15 w 33"/>
                <a:gd name="T17" fmla="*/ 6 h 17"/>
                <a:gd name="T18" fmla="*/ 8 w 33"/>
                <a:gd name="T19" fmla="*/ 9 h 17"/>
                <a:gd name="T20" fmla="*/ 5 w 33"/>
                <a:gd name="T21" fmla="*/ 10 h 17"/>
                <a:gd name="T22" fmla="*/ 2 w 33"/>
                <a:gd name="T23" fmla="*/ 14 h 17"/>
                <a:gd name="T24" fmla="*/ 5 w 33"/>
                <a:gd name="T25" fmla="*/ 10 h 17"/>
                <a:gd name="T26" fmla="*/ 0 w 33"/>
                <a:gd name="T27" fmla="*/ 11 h 17"/>
                <a:gd name="T28" fmla="*/ 2 w 33"/>
                <a:gd name="T29" fmla="*/ 14 h 17"/>
                <a:gd name="T30" fmla="*/ 9 w 33"/>
                <a:gd name="T31" fmla="*/ 12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"/>
                <a:gd name="T49" fmla="*/ 0 h 17"/>
                <a:gd name="T50" fmla="*/ 33 w 33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" h="17">
                  <a:moveTo>
                    <a:pt x="9" y="12"/>
                  </a:moveTo>
                  <a:lnTo>
                    <a:pt x="7" y="17"/>
                  </a:lnTo>
                  <a:lnTo>
                    <a:pt x="10" y="16"/>
                  </a:lnTo>
                  <a:lnTo>
                    <a:pt x="18" y="13"/>
                  </a:lnTo>
                  <a:lnTo>
                    <a:pt x="26" y="10"/>
                  </a:lnTo>
                  <a:lnTo>
                    <a:pt x="33" y="7"/>
                  </a:lnTo>
                  <a:lnTo>
                    <a:pt x="28" y="0"/>
                  </a:lnTo>
                  <a:lnTo>
                    <a:pt x="23" y="3"/>
                  </a:lnTo>
                  <a:lnTo>
                    <a:pt x="15" y="6"/>
                  </a:lnTo>
                  <a:lnTo>
                    <a:pt x="8" y="9"/>
                  </a:lnTo>
                  <a:lnTo>
                    <a:pt x="5" y="10"/>
                  </a:lnTo>
                  <a:lnTo>
                    <a:pt x="2" y="14"/>
                  </a:lnTo>
                  <a:lnTo>
                    <a:pt x="5" y="10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15" name="Freeform 22"/>
            <p:cNvSpPr>
              <a:spLocks/>
            </p:cNvSpPr>
            <p:nvPr/>
          </p:nvSpPr>
          <p:spPr bwMode="auto">
            <a:xfrm>
              <a:off x="3231" y="3852"/>
              <a:ext cx="53" cy="87"/>
            </a:xfrm>
            <a:custGeom>
              <a:avLst/>
              <a:gdLst>
                <a:gd name="T0" fmla="*/ 48 w 53"/>
                <a:gd name="T1" fmla="*/ 79 h 87"/>
                <a:gd name="T2" fmla="*/ 53 w 53"/>
                <a:gd name="T3" fmla="*/ 81 h 87"/>
                <a:gd name="T4" fmla="*/ 7 w 53"/>
                <a:gd name="T5" fmla="*/ 0 h 87"/>
                <a:gd name="T6" fmla="*/ 0 w 53"/>
                <a:gd name="T7" fmla="*/ 2 h 87"/>
                <a:gd name="T8" fmla="*/ 46 w 53"/>
                <a:gd name="T9" fmla="*/ 83 h 87"/>
                <a:gd name="T10" fmla="*/ 51 w 53"/>
                <a:gd name="T11" fmla="*/ 86 h 87"/>
                <a:gd name="T12" fmla="*/ 46 w 53"/>
                <a:gd name="T13" fmla="*/ 83 h 87"/>
                <a:gd name="T14" fmla="*/ 48 w 53"/>
                <a:gd name="T15" fmla="*/ 87 h 87"/>
                <a:gd name="T16" fmla="*/ 51 w 53"/>
                <a:gd name="T17" fmla="*/ 86 h 87"/>
                <a:gd name="T18" fmla="*/ 48 w 53"/>
                <a:gd name="T19" fmla="*/ 79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"/>
                <a:gd name="T31" fmla="*/ 0 h 87"/>
                <a:gd name="T32" fmla="*/ 53 w 53"/>
                <a:gd name="T33" fmla="*/ 87 h 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" h="87">
                  <a:moveTo>
                    <a:pt x="48" y="79"/>
                  </a:moveTo>
                  <a:lnTo>
                    <a:pt x="53" y="81"/>
                  </a:lnTo>
                  <a:lnTo>
                    <a:pt x="7" y="0"/>
                  </a:lnTo>
                  <a:lnTo>
                    <a:pt x="0" y="2"/>
                  </a:lnTo>
                  <a:lnTo>
                    <a:pt x="46" y="83"/>
                  </a:lnTo>
                  <a:lnTo>
                    <a:pt x="51" y="86"/>
                  </a:lnTo>
                  <a:lnTo>
                    <a:pt x="46" y="83"/>
                  </a:lnTo>
                  <a:lnTo>
                    <a:pt x="48" y="87"/>
                  </a:lnTo>
                  <a:lnTo>
                    <a:pt x="51" y="86"/>
                  </a:lnTo>
                  <a:lnTo>
                    <a:pt x="48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16" name="Freeform 23"/>
            <p:cNvSpPr>
              <a:spLocks/>
            </p:cNvSpPr>
            <p:nvPr/>
          </p:nvSpPr>
          <p:spPr bwMode="auto">
            <a:xfrm>
              <a:off x="3279" y="3744"/>
              <a:ext cx="503" cy="194"/>
            </a:xfrm>
            <a:custGeom>
              <a:avLst/>
              <a:gdLst>
                <a:gd name="T0" fmla="*/ 494 w 503"/>
                <a:gd name="T1" fmla="*/ 5 h 194"/>
                <a:gd name="T2" fmla="*/ 496 w 503"/>
                <a:gd name="T3" fmla="*/ 0 h 194"/>
                <a:gd name="T4" fmla="*/ 0 w 503"/>
                <a:gd name="T5" fmla="*/ 187 h 194"/>
                <a:gd name="T6" fmla="*/ 3 w 503"/>
                <a:gd name="T7" fmla="*/ 194 h 194"/>
                <a:gd name="T8" fmla="*/ 498 w 503"/>
                <a:gd name="T9" fmla="*/ 7 h 194"/>
                <a:gd name="T10" fmla="*/ 501 w 503"/>
                <a:gd name="T11" fmla="*/ 2 h 194"/>
                <a:gd name="T12" fmla="*/ 498 w 503"/>
                <a:gd name="T13" fmla="*/ 7 h 194"/>
                <a:gd name="T14" fmla="*/ 503 w 503"/>
                <a:gd name="T15" fmla="*/ 6 h 194"/>
                <a:gd name="T16" fmla="*/ 501 w 503"/>
                <a:gd name="T17" fmla="*/ 2 h 194"/>
                <a:gd name="T18" fmla="*/ 494 w 503"/>
                <a:gd name="T19" fmla="*/ 5 h 1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3"/>
                <a:gd name="T31" fmla="*/ 0 h 194"/>
                <a:gd name="T32" fmla="*/ 503 w 503"/>
                <a:gd name="T33" fmla="*/ 194 h 1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3" h="194">
                  <a:moveTo>
                    <a:pt x="494" y="5"/>
                  </a:moveTo>
                  <a:lnTo>
                    <a:pt x="496" y="0"/>
                  </a:lnTo>
                  <a:lnTo>
                    <a:pt x="0" y="187"/>
                  </a:lnTo>
                  <a:lnTo>
                    <a:pt x="3" y="194"/>
                  </a:lnTo>
                  <a:lnTo>
                    <a:pt x="498" y="7"/>
                  </a:lnTo>
                  <a:lnTo>
                    <a:pt x="501" y="2"/>
                  </a:lnTo>
                  <a:lnTo>
                    <a:pt x="498" y="7"/>
                  </a:lnTo>
                  <a:lnTo>
                    <a:pt x="503" y="6"/>
                  </a:lnTo>
                  <a:lnTo>
                    <a:pt x="501" y="2"/>
                  </a:lnTo>
                  <a:lnTo>
                    <a:pt x="49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17" name="Freeform 24"/>
            <p:cNvSpPr>
              <a:spLocks/>
            </p:cNvSpPr>
            <p:nvPr/>
          </p:nvSpPr>
          <p:spPr bwMode="auto">
            <a:xfrm>
              <a:off x="3436" y="3151"/>
              <a:ext cx="344" cy="598"/>
            </a:xfrm>
            <a:custGeom>
              <a:avLst/>
              <a:gdLst>
                <a:gd name="T0" fmla="*/ 5 w 344"/>
                <a:gd name="T1" fmla="*/ 8 h 598"/>
                <a:gd name="T2" fmla="*/ 0 w 344"/>
                <a:gd name="T3" fmla="*/ 6 h 598"/>
                <a:gd name="T4" fmla="*/ 337 w 344"/>
                <a:gd name="T5" fmla="*/ 598 h 598"/>
                <a:gd name="T6" fmla="*/ 344 w 344"/>
                <a:gd name="T7" fmla="*/ 595 h 598"/>
                <a:gd name="T8" fmla="*/ 7 w 344"/>
                <a:gd name="T9" fmla="*/ 3 h 598"/>
                <a:gd name="T10" fmla="*/ 3 w 344"/>
                <a:gd name="T11" fmla="*/ 1 h 598"/>
                <a:gd name="T12" fmla="*/ 7 w 344"/>
                <a:gd name="T13" fmla="*/ 3 h 598"/>
                <a:gd name="T14" fmla="*/ 5 w 344"/>
                <a:gd name="T15" fmla="*/ 0 h 598"/>
                <a:gd name="T16" fmla="*/ 3 w 344"/>
                <a:gd name="T17" fmla="*/ 1 h 598"/>
                <a:gd name="T18" fmla="*/ 5 w 344"/>
                <a:gd name="T19" fmla="*/ 8 h 5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4"/>
                <a:gd name="T31" fmla="*/ 0 h 598"/>
                <a:gd name="T32" fmla="*/ 344 w 344"/>
                <a:gd name="T33" fmla="*/ 598 h 5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4" h="598">
                  <a:moveTo>
                    <a:pt x="5" y="8"/>
                  </a:moveTo>
                  <a:lnTo>
                    <a:pt x="0" y="6"/>
                  </a:lnTo>
                  <a:lnTo>
                    <a:pt x="337" y="598"/>
                  </a:lnTo>
                  <a:lnTo>
                    <a:pt x="344" y="595"/>
                  </a:lnTo>
                  <a:lnTo>
                    <a:pt x="7" y="3"/>
                  </a:lnTo>
                  <a:lnTo>
                    <a:pt x="3" y="1"/>
                  </a:lnTo>
                  <a:lnTo>
                    <a:pt x="7" y="3"/>
                  </a:lnTo>
                  <a:lnTo>
                    <a:pt x="5" y="0"/>
                  </a:lnTo>
                  <a:lnTo>
                    <a:pt x="3" y="1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18" name="Freeform 25"/>
            <p:cNvSpPr>
              <a:spLocks/>
            </p:cNvSpPr>
            <p:nvPr/>
          </p:nvSpPr>
          <p:spPr bwMode="auto">
            <a:xfrm>
              <a:off x="2937" y="3152"/>
              <a:ext cx="504" cy="192"/>
            </a:xfrm>
            <a:custGeom>
              <a:avLst/>
              <a:gdLst>
                <a:gd name="T0" fmla="*/ 9 w 504"/>
                <a:gd name="T1" fmla="*/ 186 h 192"/>
                <a:gd name="T2" fmla="*/ 7 w 504"/>
                <a:gd name="T3" fmla="*/ 192 h 192"/>
                <a:gd name="T4" fmla="*/ 504 w 504"/>
                <a:gd name="T5" fmla="*/ 7 h 192"/>
                <a:gd name="T6" fmla="*/ 502 w 504"/>
                <a:gd name="T7" fmla="*/ 0 h 192"/>
                <a:gd name="T8" fmla="*/ 5 w 504"/>
                <a:gd name="T9" fmla="*/ 185 h 192"/>
                <a:gd name="T10" fmla="*/ 2 w 504"/>
                <a:gd name="T11" fmla="*/ 191 h 192"/>
                <a:gd name="T12" fmla="*/ 5 w 504"/>
                <a:gd name="T13" fmla="*/ 185 h 192"/>
                <a:gd name="T14" fmla="*/ 0 w 504"/>
                <a:gd name="T15" fmla="*/ 186 h 192"/>
                <a:gd name="T16" fmla="*/ 2 w 504"/>
                <a:gd name="T17" fmla="*/ 191 h 192"/>
                <a:gd name="T18" fmla="*/ 9 w 504"/>
                <a:gd name="T19" fmla="*/ 186 h 1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4"/>
                <a:gd name="T31" fmla="*/ 0 h 192"/>
                <a:gd name="T32" fmla="*/ 504 w 504"/>
                <a:gd name="T33" fmla="*/ 192 h 1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4" h="192">
                  <a:moveTo>
                    <a:pt x="9" y="186"/>
                  </a:moveTo>
                  <a:lnTo>
                    <a:pt x="7" y="192"/>
                  </a:lnTo>
                  <a:lnTo>
                    <a:pt x="504" y="7"/>
                  </a:lnTo>
                  <a:lnTo>
                    <a:pt x="502" y="0"/>
                  </a:lnTo>
                  <a:lnTo>
                    <a:pt x="5" y="185"/>
                  </a:lnTo>
                  <a:lnTo>
                    <a:pt x="2" y="191"/>
                  </a:lnTo>
                  <a:lnTo>
                    <a:pt x="5" y="185"/>
                  </a:lnTo>
                  <a:lnTo>
                    <a:pt x="0" y="186"/>
                  </a:lnTo>
                  <a:lnTo>
                    <a:pt x="2" y="191"/>
                  </a:lnTo>
                  <a:lnTo>
                    <a:pt x="9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19" name="Freeform 26"/>
            <p:cNvSpPr>
              <a:spLocks/>
            </p:cNvSpPr>
            <p:nvPr/>
          </p:nvSpPr>
          <p:spPr bwMode="auto">
            <a:xfrm>
              <a:off x="2939" y="3338"/>
              <a:ext cx="46" cy="74"/>
            </a:xfrm>
            <a:custGeom>
              <a:avLst/>
              <a:gdLst>
                <a:gd name="T0" fmla="*/ 41 w 46"/>
                <a:gd name="T1" fmla="*/ 66 h 74"/>
                <a:gd name="T2" fmla="*/ 46 w 46"/>
                <a:gd name="T3" fmla="*/ 67 h 74"/>
                <a:gd name="T4" fmla="*/ 7 w 46"/>
                <a:gd name="T5" fmla="*/ 0 h 74"/>
                <a:gd name="T6" fmla="*/ 0 w 46"/>
                <a:gd name="T7" fmla="*/ 5 h 74"/>
                <a:gd name="T8" fmla="*/ 39 w 46"/>
                <a:gd name="T9" fmla="*/ 72 h 74"/>
                <a:gd name="T10" fmla="*/ 44 w 46"/>
                <a:gd name="T11" fmla="*/ 73 h 74"/>
                <a:gd name="T12" fmla="*/ 39 w 46"/>
                <a:gd name="T13" fmla="*/ 72 h 74"/>
                <a:gd name="T14" fmla="*/ 41 w 46"/>
                <a:gd name="T15" fmla="*/ 74 h 74"/>
                <a:gd name="T16" fmla="*/ 44 w 46"/>
                <a:gd name="T17" fmla="*/ 73 h 74"/>
                <a:gd name="T18" fmla="*/ 41 w 46"/>
                <a:gd name="T19" fmla="*/ 66 h 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74"/>
                <a:gd name="T32" fmla="*/ 46 w 46"/>
                <a:gd name="T33" fmla="*/ 74 h 7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74">
                  <a:moveTo>
                    <a:pt x="41" y="66"/>
                  </a:moveTo>
                  <a:lnTo>
                    <a:pt x="46" y="67"/>
                  </a:lnTo>
                  <a:lnTo>
                    <a:pt x="7" y="0"/>
                  </a:lnTo>
                  <a:lnTo>
                    <a:pt x="0" y="5"/>
                  </a:lnTo>
                  <a:lnTo>
                    <a:pt x="39" y="72"/>
                  </a:lnTo>
                  <a:lnTo>
                    <a:pt x="44" y="73"/>
                  </a:lnTo>
                  <a:lnTo>
                    <a:pt x="39" y="72"/>
                  </a:lnTo>
                  <a:lnTo>
                    <a:pt x="41" y="74"/>
                  </a:lnTo>
                  <a:lnTo>
                    <a:pt x="44" y="73"/>
                  </a:lnTo>
                  <a:lnTo>
                    <a:pt x="41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20" name="Freeform 27"/>
            <p:cNvSpPr>
              <a:spLocks/>
            </p:cNvSpPr>
            <p:nvPr/>
          </p:nvSpPr>
          <p:spPr bwMode="auto">
            <a:xfrm>
              <a:off x="2980" y="3401"/>
              <a:ext cx="19" cy="10"/>
            </a:xfrm>
            <a:custGeom>
              <a:avLst/>
              <a:gdLst>
                <a:gd name="T0" fmla="*/ 11 w 19"/>
                <a:gd name="T1" fmla="*/ 3 h 10"/>
                <a:gd name="T2" fmla="*/ 12 w 19"/>
                <a:gd name="T3" fmla="*/ 0 h 10"/>
                <a:gd name="T4" fmla="*/ 11 w 19"/>
                <a:gd name="T5" fmla="*/ 0 h 10"/>
                <a:gd name="T6" fmla="*/ 6 w 19"/>
                <a:gd name="T7" fmla="*/ 1 h 10"/>
                <a:gd name="T8" fmla="*/ 3 w 19"/>
                <a:gd name="T9" fmla="*/ 3 h 10"/>
                <a:gd name="T10" fmla="*/ 0 w 19"/>
                <a:gd name="T11" fmla="*/ 3 h 10"/>
                <a:gd name="T12" fmla="*/ 3 w 19"/>
                <a:gd name="T13" fmla="*/ 10 h 10"/>
                <a:gd name="T14" fmla="*/ 5 w 19"/>
                <a:gd name="T15" fmla="*/ 10 h 10"/>
                <a:gd name="T16" fmla="*/ 9 w 19"/>
                <a:gd name="T17" fmla="*/ 8 h 10"/>
                <a:gd name="T18" fmla="*/ 13 w 19"/>
                <a:gd name="T19" fmla="*/ 7 h 10"/>
                <a:gd name="T20" fmla="*/ 17 w 19"/>
                <a:gd name="T21" fmla="*/ 4 h 10"/>
                <a:gd name="T22" fmla="*/ 18 w 19"/>
                <a:gd name="T23" fmla="*/ 1 h 10"/>
                <a:gd name="T24" fmla="*/ 17 w 19"/>
                <a:gd name="T25" fmla="*/ 4 h 10"/>
                <a:gd name="T26" fmla="*/ 19 w 19"/>
                <a:gd name="T27" fmla="*/ 2 h 10"/>
                <a:gd name="T28" fmla="*/ 18 w 19"/>
                <a:gd name="T29" fmla="*/ 1 h 10"/>
                <a:gd name="T30" fmla="*/ 11 w 19"/>
                <a:gd name="T31" fmla="*/ 3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10"/>
                <a:gd name="T50" fmla="*/ 19 w 19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10">
                  <a:moveTo>
                    <a:pt x="11" y="3"/>
                  </a:moveTo>
                  <a:lnTo>
                    <a:pt x="12" y="0"/>
                  </a:lnTo>
                  <a:lnTo>
                    <a:pt x="11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9" y="8"/>
                  </a:lnTo>
                  <a:lnTo>
                    <a:pt x="13" y="7"/>
                  </a:lnTo>
                  <a:lnTo>
                    <a:pt x="17" y="4"/>
                  </a:lnTo>
                  <a:lnTo>
                    <a:pt x="18" y="1"/>
                  </a:lnTo>
                  <a:lnTo>
                    <a:pt x="17" y="4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21" name="Freeform 28"/>
            <p:cNvSpPr>
              <a:spLocks/>
            </p:cNvSpPr>
            <p:nvPr/>
          </p:nvSpPr>
          <p:spPr bwMode="auto">
            <a:xfrm>
              <a:off x="2989" y="3385"/>
              <a:ext cx="13" cy="19"/>
            </a:xfrm>
            <a:custGeom>
              <a:avLst/>
              <a:gdLst>
                <a:gd name="T0" fmla="*/ 10 w 13"/>
                <a:gd name="T1" fmla="*/ 0 h 19"/>
                <a:gd name="T2" fmla="*/ 10 w 13"/>
                <a:gd name="T3" fmla="*/ 0 h 19"/>
                <a:gd name="T4" fmla="*/ 6 w 13"/>
                <a:gd name="T5" fmla="*/ 4 h 19"/>
                <a:gd name="T6" fmla="*/ 2 w 13"/>
                <a:gd name="T7" fmla="*/ 9 h 19"/>
                <a:gd name="T8" fmla="*/ 0 w 13"/>
                <a:gd name="T9" fmla="*/ 13 h 19"/>
                <a:gd name="T10" fmla="*/ 2 w 13"/>
                <a:gd name="T11" fmla="*/ 19 h 19"/>
                <a:gd name="T12" fmla="*/ 9 w 13"/>
                <a:gd name="T13" fmla="*/ 17 h 19"/>
                <a:gd name="T14" fmla="*/ 9 w 13"/>
                <a:gd name="T15" fmla="*/ 13 h 19"/>
                <a:gd name="T16" fmla="*/ 9 w 13"/>
                <a:gd name="T17" fmla="*/ 11 h 19"/>
                <a:gd name="T18" fmla="*/ 10 w 13"/>
                <a:gd name="T19" fmla="*/ 9 h 19"/>
                <a:gd name="T20" fmla="*/ 13 w 13"/>
                <a:gd name="T21" fmla="*/ 7 h 19"/>
                <a:gd name="T22" fmla="*/ 13 w 13"/>
                <a:gd name="T23" fmla="*/ 7 h 19"/>
                <a:gd name="T24" fmla="*/ 10 w 13"/>
                <a:gd name="T25" fmla="*/ 0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"/>
                <a:gd name="T40" fmla="*/ 0 h 19"/>
                <a:gd name="T41" fmla="*/ 13 w 13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" h="19">
                  <a:moveTo>
                    <a:pt x="10" y="0"/>
                  </a:moveTo>
                  <a:lnTo>
                    <a:pt x="10" y="0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9" y="17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10" y="9"/>
                  </a:lnTo>
                  <a:lnTo>
                    <a:pt x="13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22" name="Freeform 29"/>
            <p:cNvSpPr>
              <a:spLocks/>
            </p:cNvSpPr>
            <p:nvPr/>
          </p:nvSpPr>
          <p:spPr bwMode="auto">
            <a:xfrm>
              <a:off x="2999" y="3383"/>
              <a:ext cx="22" cy="15"/>
            </a:xfrm>
            <a:custGeom>
              <a:avLst/>
              <a:gdLst>
                <a:gd name="T0" fmla="*/ 22 w 22"/>
                <a:gd name="T1" fmla="*/ 11 h 15"/>
                <a:gd name="T2" fmla="*/ 22 w 22"/>
                <a:gd name="T3" fmla="*/ 11 h 15"/>
                <a:gd name="T4" fmla="*/ 18 w 22"/>
                <a:gd name="T5" fmla="*/ 7 h 15"/>
                <a:gd name="T6" fmla="*/ 13 w 22"/>
                <a:gd name="T7" fmla="*/ 2 h 15"/>
                <a:gd name="T8" fmla="*/ 6 w 22"/>
                <a:gd name="T9" fmla="*/ 0 h 15"/>
                <a:gd name="T10" fmla="*/ 0 w 22"/>
                <a:gd name="T11" fmla="*/ 2 h 15"/>
                <a:gd name="T12" fmla="*/ 3 w 22"/>
                <a:gd name="T13" fmla="*/ 9 h 15"/>
                <a:gd name="T14" fmla="*/ 6 w 22"/>
                <a:gd name="T15" fmla="*/ 9 h 15"/>
                <a:gd name="T16" fmla="*/ 11 w 22"/>
                <a:gd name="T17" fmla="*/ 9 h 15"/>
                <a:gd name="T18" fmla="*/ 13 w 22"/>
                <a:gd name="T19" fmla="*/ 12 h 15"/>
                <a:gd name="T20" fmla="*/ 15 w 22"/>
                <a:gd name="T21" fmla="*/ 15 h 15"/>
                <a:gd name="T22" fmla="*/ 15 w 22"/>
                <a:gd name="T23" fmla="*/ 15 h 15"/>
                <a:gd name="T24" fmla="*/ 22 w 22"/>
                <a:gd name="T25" fmla="*/ 11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15"/>
                <a:gd name="T41" fmla="*/ 22 w 22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15">
                  <a:moveTo>
                    <a:pt x="22" y="11"/>
                  </a:moveTo>
                  <a:lnTo>
                    <a:pt x="22" y="11"/>
                  </a:lnTo>
                  <a:lnTo>
                    <a:pt x="18" y="7"/>
                  </a:lnTo>
                  <a:lnTo>
                    <a:pt x="13" y="2"/>
                  </a:lnTo>
                  <a:lnTo>
                    <a:pt x="6" y="0"/>
                  </a:lnTo>
                  <a:lnTo>
                    <a:pt x="0" y="2"/>
                  </a:lnTo>
                  <a:lnTo>
                    <a:pt x="3" y="9"/>
                  </a:lnTo>
                  <a:lnTo>
                    <a:pt x="6" y="9"/>
                  </a:lnTo>
                  <a:lnTo>
                    <a:pt x="11" y="9"/>
                  </a:lnTo>
                  <a:lnTo>
                    <a:pt x="13" y="12"/>
                  </a:lnTo>
                  <a:lnTo>
                    <a:pt x="15" y="15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23" name="Freeform 30"/>
            <p:cNvSpPr>
              <a:spLocks/>
            </p:cNvSpPr>
            <p:nvPr/>
          </p:nvSpPr>
          <p:spPr bwMode="auto">
            <a:xfrm>
              <a:off x="3012" y="3394"/>
              <a:ext cx="11" cy="21"/>
            </a:xfrm>
            <a:custGeom>
              <a:avLst/>
              <a:gdLst>
                <a:gd name="T0" fmla="*/ 2 w 11"/>
                <a:gd name="T1" fmla="*/ 21 h 21"/>
                <a:gd name="T2" fmla="*/ 2 w 11"/>
                <a:gd name="T3" fmla="*/ 21 h 21"/>
                <a:gd name="T4" fmla="*/ 7 w 11"/>
                <a:gd name="T5" fmla="*/ 17 h 21"/>
                <a:gd name="T6" fmla="*/ 11 w 11"/>
                <a:gd name="T7" fmla="*/ 12 h 21"/>
                <a:gd name="T8" fmla="*/ 11 w 11"/>
                <a:gd name="T9" fmla="*/ 7 h 21"/>
                <a:gd name="T10" fmla="*/ 9 w 11"/>
                <a:gd name="T11" fmla="*/ 0 h 21"/>
                <a:gd name="T12" fmla="*/ 2 w 11"/>
                <a:gd name="T13" fmla="*/ 4 h 21"/>
                <a:gd name="T14" fmla="*/ 4 w 11"/>
                <a:gd name="T15" fmla="*/ 7 h 21"/>
                <a:gd name="T16" fmla="*/ 4 w 11"/>
                <a:gd name="T17" fmla="*/ 10 h 21"/>
                <a:gd name="T18" fmla="*/ 2 w 11"/>
                <a:gd name="T19" fmla="*/ 12 h 21"/>
                <a:gd name="T20" fmla="*/ 0 w 11"/>
                <a:gd name="T21" fmla="*/ 14 h 21"/>
                <a:gd name="T22" fmla="*/ 0 w 11"/>
                <a:gd name="T23" fmla="*/ 14 h 21"/>
                <a:gd name="T24" fmla="*/ 2 w 11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21"/>
                <a:gd name="T41" fmla="*/ 11 w 11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21">
                  <a:moveTo>
                    <a:pt x="2" y="21"/>
                  </a:moveTo>
                  <a:lnTo>
                    <a:pt x="2" y="21"/>
                  </a:lnTo>
                  <a:lnTo>
                    <a:pt x="7" y="17"/>
                  </a:lnTo>
                  <a:lnTo>
                    <a:pt x="11" y="12"/>
                  </a:lnTo>
                  <a:lnTo>
                    <a:pt x="11" y="7"/>
                  </a:lnTo>
                  <a:lnTo>
                    <a:pt x="9" y="0"/>
                  </a:lnTo>
                  <a:lnTo>
                    <a:pt x="2" y="4"/>
                  </a:lnTo>
                  <a:lnTo>
                    <a:pt x="4" y="7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24" name="Freeform 31"/>
            <p:cNvSpPr>
              <a:spLocks/>
            </p:cNvSpPr>
            <p:nvPr/>
          </p:nvSpPr>
          <p:spPr bwMode="auto">
            <a:xfrm>
              <a:off x="2991" y="3399"/>
              <a:ext cx="23" cy="16"/>
            </a:xfrm>
            <a:custGeom>
              <a:avLst/>
              <a:gdLst>
                <a:gd name="T0" fmla="*/ 5 w 23"/>
                <a:gd name="T1" fmla="*/ 7 h 16"/>
                <a:gd name="T2" fmla="*/ 0 w 23"/>
                <a:gd name="T3" fmla="*/ 6 h 16"/>
                <a:gd name="T4" fmla="*/ 5 w 23"/>
                <a:gd name="T5" fmla="*/ 11 h 16"/>
                <a:gd name="T6" fmla="*/ 11 w 23"/>
                <a:gd name="T7" fmla="*/ 14 h 16"/>
                <a:gd name="T8" fmla="*/ 16 w 23"/>
                <a:gd name="T9" fmla="*/ 16 h 16"/>
                <a:gd name="T10" fmla="*/ 23 w 23"/>
                <a:gd name="T11" fmla="*/ 16 h 16"/>
                <a:gd name="T12" fmla="*/ 21 w 23"/>
                <a:gd name="T13" fmla="*/ 9 h 16"/>
                <a:gd name="T14" fmla="*/ 16 w 23"/>
                <a:gd name="T15" fmla="*/ 9 h 16"/>
                <a:gd name="T16" fmla="*/ 13 w 23"/>
                <a:gd name="T17" fmla="*/ 7 h 16"/>
                <a:gd name="T18" fmla="*/ 9 w 23"/>
                <a:gd name="T19" fmla="*/ 4 h 16"/>
                <a:gd name="T20" fmla="*/ 7 w 23"/>
                <a:gd name="T21" fmla="*/ 2 h 16"/>
                <a:gd name="T22" fmla="*/ 2 w 23"/>
                <a:gd name="T23" fmla="*/ 0 h 16"/>
                <a:gd name="T24" fmla="*/ 5 w 23"/>
                <a:gd name="T25" fmla="*/ 7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16"/>
                <a:gd name="T41" fmla="*/ 23 w 23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16">
                  <a:moveTo>
                    <a:pt x="5" y="7"/>
                  </a:moveTo>
                  <a:lnTo>
                    <a:pt x="0" y="6"/>
                  </a:lnTo>
                  <a:lnTo>
                    <a:pt x="5" y="11"/>
                  </a:lnTo>
                  <a:lnTo>
                    <a:pt x="11" y="14"/>
                  </a:lnTo>
                  <a:lnTo>
                    <a:pt x="16" y="16"/>
                  </a:lnTo>
                  <a:lnTo>
                    <a:pt x="23" y="16"/>
                  </a:lnTo>
                  <a:lnTo>
                    <a:pt x="21" y="9"/>
                  </a:lnTo>
                  <a:lnTo>
                    <a:pt x="16" y="9"/>
                  </a:lnTo>
                  <a:lnTo>
                    <a:pt x="13" y="7"/>
                  </a:lnTo>
                  <a:lnTo>
                    <a:pt x="9" y="4"/>
                  </a:lnTo>
                  <a:lnTo>
                    <a:pt x="7" y="2"/>
                  </a:lnTo>
                  <a:lnTo>
                    <a:pt x="2" y="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25" name="Freeform 32"/>
            <p:cNvSpPr>
              <a:spLocks/>
            </p:cNvSpPr>
            <p:nvPr/>
          </p:nvSpPr>
          <p:spPr bwMode="auto">
            <a:xfrm>
              <a:off x="2977" y="3391"/>
              <a:ext cx="19" cy="20"/>
            </a:xfrm>
            <a:custGeom>
              <a:avLst/>
              <a:gdLst>
                <a:gd name="T0" fmla="*/ 8 w 19"/>
                <a:gd name="T1" fmla="*/ 15 h 20"/>
                <a:gd name="T2" fmla="*/ 0 w 19"/>
                <a:gd name="T3" fmla="*/ 17 h 20"/>
                <a:gd name="T4" fmla="*/ 8 w 19"/>
                <a:gd name="T5" fmla="*/ 20 h 20"/>
                <a:gd name="T6" fmla="*/ 13 w 19"/>
                <a:gd name="T7" fmla="*/ 18 h 20"/>
                <a:gd name="T8" fmla="*/ 16 w 19"/>
                <a:gd name="T9" fmla="*/ 17 h 20"/>
                <a:gd name="T10" fmla="*/ 19 w 19"/>
                <a:gd name="T11" fmla="*/ 15 h 20"/>
                <a:gd name="T12" fmla="*/ 16 w 19"/>
                <a:gd name="T13" fmla="*/ 8 h 20"/>
                <a:gd name="T14" fmla="*/ 14 w 19"/>
                <a:gd name="T15" fmla="*/ 10 h 20"/>
                <a:gd name="T16" fmla="*/ 10 w 19"/>
                <a:gd name="T17" fmla="*/ 11 h 20"/>
                <a:gd name="T18" fmla="*/ 6 w 19"/>
                <a:gd name="T19" fmla="*/ 13 h 20"/>
                <a:gd name="T20" fmla="*/ 9 w 19"/>
                <a:gd name="T21" fmla="*/ 17 h 20"/>
                <a:gd name="T22" fmla="*/ 1 w 19"/>
                <a:gd name="T23" fmla="*/ 18 h 20"/>
                <a:gd name="T24" fmla="*/ 8 w 19"/>
                <a:gd name="T25" fmla="*/ 15 h 20"/>
                <a:gd name="T26" fmla="*/ 0 w 19"/>
                <a:gd name="T27" fmla="*/ 0 h 20"/>
                <a:gd name="T28" fmla="*/ 0 w 19"/>
                <a:gd name="T29" fmla="*/ 17 h 20"/>
                <a:gd name="T30" fmla="*/ 8 w 19"/>
                <a:gd name="T31" fmla="*/ 15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20"/>
                <a:gd name="T50" fmla="*/ 19 w 19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20">
                  <a:moveTo>
                    <a:pt x="8" y="15"/>
                  </a:moveTo>
                  <a:lnTo>
                    <a:pt x="0" y="17"/>
                  </a:lnTo>
                  <a:lnTo>
                    <a:pt x="8" y="20"/>
                  </a:lnTo>
                  <a:lnTo>
                    <a:pt x="13" y="18"/>
                  </a:lnTo>
                  <a:lnTo>
                    <a:pt x="16" y="17"/>
                  </a:lnTo>
                  <a:lnTo>
                    <a:pt x="19" y="15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0" y="11"/>
                  </a:lnTo>
                  <a:lnTo>
                    <a:pt x="6" y="13"/>
                  </a:lnTo>
                  <a:lnTo>
                    <a:pt x="9" y="17"/>
                  </a:lnTo>
                  <a:lnTo>
                    <a:pt x="1" y="18"/>
                  </a:lnTo>
                  <a:lnTo>
                    <a:pt x="8" y="15"/>
                  </a:lnTo>
                  <a:lnTo>
                    <a:pt x="0" y="0"/>
                  </a:lnTo>
                  <a:lnTo>
                    <a:pt x="0" y="17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26" name="Line 33"/>
            <p:cNvSpPr>
              <a:spLocks noChangeShapeType="1"/>
            </p:cNvSpPr>
            <p:nvPr/>
          </p:nvSpPr>
          <p:spPr bwMode="auto">
            <a:xfrm>
              <a:off x="3000" y="3320"/>
              <a:ext cx="338" cy="593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27" name="Freeform 34"/>
            <p:cNvSpPr>
              <a:spLocks/>
            </p:cNvSpPr>
            <p:nvPr/>
          </p:nvSpPr>
          <p:spPr bwMode="auto">
            <a:xfrm>
              <a:off x="3235" y="3849"/>
              <a:ext cx="15" cy="4"/>
            </a:xfrm>
            <a:custGeom>
              <a:avLst/>
              <a:gdLst>
                <a:gd name="T0" fmla="*/ 0 w 15"/>
                <a:gd name="T1" fmla="*/ 4 h 4"/>
                <a:gd name="T2" fmla="*/ 15 w 15"/>
                <a:gd name="T3" fmla="*/ 0 h 4"/>
                <a:gd name="T4" fmla="*/ 0 w 15"/>
                <a:gd name="T5" fmla="*/ 4 h 4"/>
                <a:gd name="T6" fmla="*/ 0 60000 65536"/>
                <a:gd name="T7" fmla="*/ 0 60000 65536"/>
                <a:gd name="T8" fmla="*/ 0 60000 65536"/>
                <a:gd name="T9" fmla="*/ 0 w 15"/>
                <a:gd name="T10" fmla="*/ 0 h 4"/>
                <a:gd name="T11" fmla="*/ 15 w 15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4">
                  <a:moveTo>
                    <a:pt x="0" y="4"/>
                  </a:moveTo>
                  <a:lnTo>
                    <a:pt x="1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28" name="Line 35"/>
            <p:cNvSpPr>
              <a:spLocks noChangeShapeType="1"/>
            </p:cNvSpPr>
            <p:nvPr/>
          </p:nvSpPr>
          <p:spPr bwMode="auto">
            <a:xfrm flipV="1">
              <a:off x="3235" y="3849"/>
              <a:ext cx="15" cy="4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29" name="Freeform 36"/>
            <p:cNvSpPr>
              <a:spLocks/>
            </p:cNvSpPr>
            <p:nvPr/>
          </p:nvSpPr>
          <p:spPr bwMode="auto">
            <a:xfrm>
              <a:off x="3116" y="3640"/>
              <a:ext cx="12" cy="6"/>
            </a:xfrm>
            <a:custGeom>
              <a:avLst/>
              <a:gdLst>
                <a:gd name="T0" fmla="*/ 0 w 12"/>
                <a:gd name="T1" fmla="*/ 6 h 6"/>
                <a:gd name="T2" fmla="*/ 2 w 12"/>
                <a:gd name="T3" fmla="*/ 4 h 6"/>
                <a:gd name="T4" fmla="*/ 5 w 12"/>
                <a:gd name="T5" fmla="*/ 3 h 6"/>
                <a:gd name="T6" fmla="*/ 9 w 12"/>
                <a:gd name="T7" fmla="*/ 1 h 6"/>
                <a:gd name="T8" fmla="*/ 12 w 12"/>
                <a:gd name="T9" fmla="*/ 0 h 6"/>
                <a:gd name="T10" fmla="*/ 0 w 12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6"/>
                <a:gd name="T20" fmla="*/ 12 w 12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6">
                  <a:moveTo>
                    <a:pt x="0" y="6"/>
                  </a:moveTo>
                  <a:lnTo>
                    <a:pt x="2" y="4"/>
                  </a:lnTo>
                  <a:lnTo>
                    <a:pt x="5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30" name="Freeform 37"/>
            <p:cNvSpPr>
              <a:spLocks/>
            </p:cNvSpPr>
            <p:nvPr/>
          </p:nvSpPr>
          <p:spPr bwMode="auto">
            <a:xfrm>
              <a:off x="3116" y="3640"/>
              <a:ext cx="12" cy="6"/>
            </a:xfrm>
            <a:custGeom>
              <a:avLst/>
              <a:gdLst>
                <a:gd name="T0" fmla="*/ 0 w 12"/>
                <a:gd name="T1" fmla="*/ 6 h 6"/>
                <a:gd name="T2" fmla="*/ 0 w 12"/>
                <a:gd name="T3" fmla="*/ 6 h 6"/>
                <a:gd name="T4" fmla="*/ 2 w 12"/>
                <a:gd name="T5" fmla="*/ 4 h 6"/>
                <a:gd name="T6" fmla="*/ 5 w 12"/>
                <a:gd name="T7" fmla="*/ 3 h 6"/>
                <a:gd name="T8" fmla="*/ 9 w 12"/>
                <a:gd name="T9" fmla="*/ 1 h 6"/>
                <a:gd name="T10" fmla="*/ 12 w 12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6"/>
                <a:gd name="T20" fmla="*/ 12 w 12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6">
                  <a:moveTo>
                    <a:pt x="0" y="6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5" y="3"/>
                  </a:lnTo>
                  <a:lnTo>
                    <a:pt x="9" y="1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31" name="Freeform 38"/>
            <p:cNvSpPr>
              <a:spLocks/>
            </p:cNvSpPr>
            <p:nvPr/>
          </p:nvSpPr>
          <p:spPr bwMode="auto">
            <a:xfrm>
              <a:off x="2982" y="3405"/>
              <a:ext cx="9" cy="3"/>
            </a:xfrm>
            <a:custGeom>
              <a:avLst/>
              <a:gdLst>
                <a:gd name="T0" fmla="*/ 0 w 9"/>
                <a:gd name="T1" fmla="*/ 3 h 3"/>
                <a:gd name="T2" fmla="*/ 1 w 9"/>
                <a:gd name="T3" fmla="*/ 3 h 3"/>
                <a:gd name="T4" fmla="*/ 3 w 9"/>
                <a:gd name="T5" fmla="*/ 1 h 3"/>
                <a:gd name="T6" fmla="*/ 7 w 9"/>
                <a:gd name="T7" fmla="*/ 0 h 3"/>
                <a:gd name="T8" fmla="*/ 9 w 9"/>
                <a:gd name="T9" fmla="*/ 0 h 3"/>
                <a:gd name="T10" fmla="*/ 0 w 9"/>
                <a:gd name="T11" fmla="*/ 3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3"/>
                <a:gd name="T20" fmla="*/ 9 w 9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3">
                  <a:moveTo>
                    <a:pt x="0" y="3"/>
                  </a:moveTo>
                  <a:lnTo>
                    <a:pt x="1" y="3"/>
                  </a:lnTo>
                  <a:lnTo>
                    <a:pt x="3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32" name="Freeform 39"/>
            <p:cNvSpPr>
              <a:spLocks/>
            </p:cNvSpPr>
            <p:nvPr/>
          </p:nvSpPr>
          <p:spPr bwMode="auto">
            <a:xfrm>
              <a:off x="2982" y="3405"/>
              <a:ext cx="9" cy="3"/>
            </a:xfrm>
            <a:custGeom>
              <a:avLst/>
              <a:gdLst>
                <a:gd name="T0" fmla="*/ 0 w 9"/>
                <a:gd name="T1" fmla="*/ 3 h 3"/>
                <a:gd name="T2" fmla="*/ 0 w 9"/>
                <a:gd name="T3" fmla="*/ 3 h 3"/>
                <a:gd name="T4" fmla="*/ 1 w 9"/>
                <a:gd name="T5" fmla="*/ 3 h 3"/>
                <a:gd name="T6" fmla="*/ 3 w 9"/>
                <a:gd name="T7" fmla="*/ 1 h 3"/>
                <a:gd name="T8" fmla="*/ 7 w 9"/>
                <a:gd name="T9" fmla="*/ 0 h 3"/>
                <a:gd name="T10" fmla="*/ 9 w 9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3"/>
                <a:gd name="T20" fmla="*/ 9 w 9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3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7" y="0"/>
                  </a:lnTo>
                  <a:lnTo>
                    <a:pt x="9" y="0"/>
                  </a:lnTo>
                </a:path>
              </a:pathLst>
            </a:cu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33" name="Line 40"/>
            <p:cNvSpPr>
              <a:spLocks noChangeShapeType="1"/>
            </p:cNvSpPr>
            <p:nvPr/>
          </p:nvSpPr>
          <p:spPr bwMode="auto">
            <a:xfrm flipH="1">
              <a:off x="2998" y="3252"/>
              <a:ext cx="496" cy="186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34" name="Line 41"/>
            <p:cNvSpPr>
              <a:spLocks noChangeShapeType="1"/>
            </p:cNvSpPr>
            <p:nvPr/>
          </p:nvSpPr>
          <p:spPr bwMode="auto">
            <a:xfrm flipH="1">
              <a:off x="3016" y="3281"/>
              <a:ext cx="494" cy="186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35" name="Line 42"/>
            <p:cNvSpPr>
              <a:spLocks noChangeShapeType="1"/>
            </p:cNvSpPr>
            <p:nvPr/>
          </p:nvSpPr>
          <p:spPr bwMode="auto">
            <a:xfrm flipH="1">
              <a:off x="3048" y="3341"/>
              <a:ext cx="496" cy="186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36" name="Line 43"/>
            <p:cNvSpPr>
              <a:spLocks noChangeShapeType="1"/>
            </p:cNvSpPr>
            <p:nvPr/>
          </p:nvSpPr>
          <p:spPr bwMode="auto">
            <a:xfrm flipH="1">
              <a:off x="3066" y="3370"/>
              <a:ext cx="495" cy="187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37" name="Line 44"/>
            <p:cNvSpPr>
              <a:spLocks noChangeShapeType="1"/>
            </p:cNvSpPr>
            <p:nvPr/>
          </p:nvSpPr>
          <p:spPr bwMode="auto">
            <a:xfrm flipH="1">
              <a:off x="3082" y="3399"/>
              <a:ext cx="496" cy="187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38" name="Line 45"/>
            <p:cNvSpPr>
              <a:spLocks noChangeShapeType="1"/>
            </p:cNvSpPr>
            <p:nvPr/>
          </p:nvSpPr>
          <p:spPr bwMode="auto">
            <a:xfrm flipH="1">
              <a:off x="3100" y="3430"/>
              <a:ext cx="495" cy="186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39" name="Line 46"/>
            <p:cNvSpPr>
              <a:spLocks noChangeShapeType="1"/>
            </p:cNvSpPr>
            <p:nvPr/>
          </p:nvSpPr>
          <p:spPr bwMode="auto">
            <a:xfrm flipH="1">
              <a:off x="3154" y="3459"/>
              <a:ext cx="458" cy="173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40" name="Line 47"/>
            <p:cNvSpPr>
              <a:spLocks noChangeShapeType="1"/>
            </p:cNvSpPr>
            <p:nvPr/>
          </p:nvSpPr>
          <p:spPr bwMode="auto">
            <a:xfrm flipH="1">
              <a:off x="3133" y="3489"/>
              <a:ext cx="496" cy="186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41" name="Line 48"/>
            <p:cNvSpPr>
              <a:spLocks noChangeShapeType="1"/>
            </p:cNvSpPr>
            <p:nvPr/>
          </p:nvSpPr>
          <p:spPr bwMode="auto">
            <a:xfrm flipH="1">
              <a:off x="3150" y="3519"/>
              <a:ext cx="495" cy="185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42" name="Line 49"/>
            <p:cNvSpPr>
              <a:spLocks noChangeShapeType="1"/>
            </p:cNvSpPr>
            <p:nvPr/>
          </p:nvSpPr>
          <p:spPr bwMode="auto">
            <a:xfrm flipH="1">
              <a:off x="3167" y="3548"/>
              <a:ext cx="496" cy="187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43" name="Line 50"/>
            <p:cNvSpPr>
              <a:spLocks noChangeShapeType="1"/>
            </p:cNvSpPr>
            <p:nvPr/>
          </p:nvSpPr>
          <p:spPr bwMode="auto">
            <a:xfrm flipH="1">
              <a:off x="3183" y="3578"/>
              <a:ext cx="496" cy="186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44" name="Line 51"/>
            <p:cNvSpPr>
              <a:spLocks noChangeShapeType="1"/>
            </p:cNvSpPr>
            <p:nvPr/>
          </p:nvSpPr>
          <p:spPr bwMode="auto">
            <a:xfrm flipH="1">
              <a:off x="3201" y="3608"/>
              <a:ext cx="494" cy="185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45" name="Line 52"/>
            <p:cNvSpPr>
              <a:spLocks noChangeShapeType="1"/>
            </p:cNvSpPr>
            <p:nvPr/>
          </p:nvSpPr>
          <p:spPr bwMode="auto">
            <a:xfrm flipH="1">
              <a:off x="3217" y="3637"/>
              <a:ext cx="496" cy="187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46" name="Line 53"/>
            <p:cNvSpPr>
              <a:spLocks noChangeShapeType="1"/>
            </p:cNvSpPr>
            <p:nvPr/>
          </p:nvSpPr>
          <p:spPr bwMode="auto">
            <a:xfrm flipV="1">
              <a:off x="3269" y="3667"/>
              <a:ext cx="460" cy="173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47" name="Line 54"/>
            <p:cNvSpPr>
              <a:spLocks noChangeShapeType="1"/>
            </p:cNvSpPr>
            <p:nvPr/>
          </p:nvSpPr>
          <p:spPr bwMode="auto">
            <a:xfrm flipH="1">
              <a:off x="3251" y="3696"/>
              <a:ext cx="496" cy="187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48" name="Line 55"/>
            <p:cNvSpPr>
              <a:spLocks noChangeShapeType="1"/>
            </p:cNvSpPr>
            <p:nvPr/>
          </p:nvSpPr>
          <p:spPr bwMode="auto">
            <a:xfrm flipH="1">
              <a:off x="3268" y="3727"/>
              <a:ext cx="495" cy="186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49" name="Line 56"/>
            <p:cNvSpPr>
              <a:spLocks noChangeShapeType="1"/>
            </p:cNvSpPr>
            <p:nvPr/>
          </p:nvSpPr>
          <p:spPr bwMode="auto">
            <a:xfrm flipH="1">
              <a:off x="3021" y="3223"/>
              <a:ext cx="458" cy="169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50" name="Freeform 57"/>
            <p:cNvSpPr>
              <a:spLocks/>
            </p:cNvSpPr>
            <p:nvPr/>
          </p:nvSpPr>
          <p:spPr bwMode="auto">
            <a:xfrm>
              <a:off x="3075" y="3065"/>
              <a:ext cx="755" cy="742"/>
            </a:xfrm>
            <a:custGeom>
              <a:avLst/>
              <a:gdLst>
                <a:gd name="T0" fmla="*/ 121 w 755"/>
                <a:gd name="T1" fmla="*/ 431 h 742"/>
                <a:gd name="T2" fmla="*/ 128 w 755"/>
                <a:gd name="T3" fmla="*/ 429 h 742"/>
                <a:gd name="T4" fmla="*/ 139 w 755"/>
                <a:gd name="T5" fmla="*/ 427 h 742"/>
                <a:gd name="T6" fmla="*/ 134 w 755"/>
                <a:gd name="T7" fmla="*/ 425 h 742"/>
                <a:gd name="T8" fmla="*/ 132 w 755"/>
                <a:gd name="T9" fmla="*/ 420 h 742"/>
                <a:gd name="T10" fmla="*/ 133 w 755"/>
                <a:gd name="T11" fmla="*/ 411 h 742"/>
                <a:gd name="T12" fmla="*/ 140 w 755"/>
                <a:gd name="T13" fmla="*/ 406 h 742"/>
                <a:gd name="T14" fmla="*/ 150 w 755"/>
                <a:gd name="T15" fmla="*/ 407 h 742"/>
                <a:gd name="T16" fmla="*/ 156 w 755"/>
                <a:gd name="T17" fmla="*/ 415 h 742"/>
                <a:gd name="T18" fmla="*/ 156 w 755"/>
                <a:gd name="T19" fmla="*/ 424 h 742"/>
                <a:gd name="T20" fmla="*/ 148 w 755"/>
                <a:gd name="T21" fmla="*/ 429 h 742"/>
                <a:gd name="T22" fmla="*/ 143 w 755"/>
                <a:gd name="T23" fmla="*/ 429 h 742"/>
                <a:gd name="T24" fmla="*/ 139 w 755"/>
                <a:gd name="T25" fmla="*/ 427 h 742"/>
                <a:gd name="T26" fmla="*/ 204 w 755"/>
                <a:gd name="T27" fmla="*/ 656 h 742"/>
                <a:gd name="T28" fmla="*/ 235 w 755"/>
                <a:gd name="T29" fmla="*/ 650 h 742"/>
                <a:gd name="T30" fmla="*/ 244 w 755"/>
                <a:gd name="T31" fmla="*/ 656 h 742"/>
                <a:gd name="T32" fmla="*/ 248 w 755"/>
                <a:gd name="T33" fmla="*/ 665 h 742"/>
                <a:gd name="T34" fmla="*/ 243 w 755"/>
                <a:gd name="T35" fmla="*/ 672 h 742"/>
                <a:gd name="T36" fmla="*/ 234 w 755"/>
                <a:gd name="T37" fmla="*/ 674 h 742"/>
                <a:gd name="T38" fmla="*/ 224 w 755"/>
                <a:gd name="T39" fmla="*/ 669 h 742"/>
                <a:gd name="T40" fmla="*/ 221 w 755"/>
                <a:gd name="T41" fmla="*/ 660 h 742"/>
                <a:gd name="T42" fmla="*/ 225 w 755"/>
                <a:gd name="T43" fmla="*/ 652 h 742"/>
                <a:gd name="T44" fmla="*/ 224 w 755"/>
                <a:gd name="T45" fmla="*/ 651 h 742"/>
                <a:gd name="T46" fmla="*/ 208 w 755"/>
                <a:gd name="T47" fmla="*/ 655 h 742"/>
                <a:gd name="T48" fmla="*/ 236 w 755"/>
                <a:gd name="T49" fmla="*/ 742 h 742"/>
                <a:gd name="T50" fmla="*/ 520 w 755"/>
                <a:gd name="T51" fmla="*/ 0 h 742"/>
                <a:gd name="T52" fmla="*/ 27 w 755"/>
                <a:gd name="T53" fmla="*/ 176 h 742"/>
                <a:gd name="T54" fmla="*/ 33 w 755"/>
                <a:gd name="T55" fmla="*/ 175 h 742"/>
                <a:gd name="T56" fmla="*/ 41 w 755"/>
                <a:gd name="T57" fmla="*/ 173 h 742"/>
                <a:gd name="T58" fmla="*/ 43 w 755"/>
                <a:gd name="T59" fmla="*/ 164 h 742"/>
                <a:gd name="T60" fmla="*/ 50 w 755"/>
                <a:gd name="T61" fmla="*/ 161 h 742"/>
                <a:gd name="T62" fmla="*/ 59 w 755"/>
                <a:gd name="T63" fmla="*/ 162 h 742"/>
                <a:gd name="T64" fmla="*/ 66 w 755"/>
                <a:gd name="T65" fmla="*/ 170 h 742"/>
                <a:gd name="T66" fmla="*/ 66 w 755"/>
                <a:gd name="T67" fmla="*/ 178 h 742"/>
                <a:gd name="T68" fmla="*/ 58 w 755"/>
                <a:gd name="T69" fmla="*/ 184 h 742"/>
                <a:gd name="T70" fmla="*/ 48 w 755"/>
                <a:gd name="T71" fmla="*/ 182 h 742"/>
                <a:gd name="T72" fmla="*/ 41 w 755"/>
                <a:gd name="T73" fmla="*/ 173 h 742"/>
                <a:gd name="T74" fmla="*/ 34 w 755"/>
                <a:gd name="T75" fmla="*/ 174 h 742"/>
                <a:gd name="T76" fmla="*/ 27 w 755"/>
                <a:gd name="T77" fmla="*/ 176 h 7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55"/>
                <a:gd name="T118" fmla="*/ 0 h 742"/>
                <a:gd name="T119" fmla="*/ 755 w 755"/>
                <a:gd name="T120" fmla="*/ 742 h 74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55" h="742">
                  <a:moveTo>
                    <a:pt x="27" y="176"/>
                  </a:moveTo>
                  <a:lnTo>
                    <a:pt x="121" y="431"/>
                  </a:lnTo>
                  <a:lnTo>
                    <a:pt x="123" y="431"/>
                  </a:lnTo>
                  <a:lnTo>
                    <a:pt x="128" y="429"/>
                  </a:lnTo>
                  <a:lnTo>
                    <a:pt x="134" y="428"/>
                  </a:lnTo>
                  <a:lnTo>
                    <a:pt x="139" y="427"/>
                  </a:lnTo>
                  <a:lnTo>
                    <a:pt x="136" y="426"/>
                  </a:lnTo>
                  <a:lnTo>
                    <a:pt x="134" y="425"/>
                  </a:lnTo>
                  <a:lnTo>
                    <a:pt x="133" y="422"/>
                  </a:lnTo>
                  <a:lnTo>
                    <a:pt x="132" y="420"/>
                  </a:lnTo>
                  <a:lnTo>
                    <a:pt x="130" y="415"/>
                  </a:lnTo>
                  <a:lnTo>
                    <a:pt x="133" y="411"/>
                  </a:lnTo>
                  <a:lnTo>
                    <a:pt x="135" y="407"/>
                  </a:lnTo>
                  <a:lnTo>
                    <a:pt x="140" y="406"/>
                  </a:lnTo>
                  <a:lnTo>
                    <a:pt x="145" y="406"/>
                  </a:lnTo>
                  <a:lnTo>
                    <a:pt x="150" y="407"/>
                  </a:lnTo>
                  <a:lnTo>
                    <a:pt x="154" y="411"/>
                  </a:lnTo>
                  <a:lnTo>
                    <a:pt x="156" y="415"/>
                  </a:lnTo>
                  <a:lnTo>
                    <a:pt x="157" y="420"/>
                  </a:lnTo>
                  <a:lnTo>
                    <a:pt x="156" y="424"/>
                  </a:lnTo>
                  <a:lnTo>
                    <a:pt x="153" y="427"/>
                  </a:lnTo>
                  <a:lnTo>
                    <a:pt x="148" y="429"/>
                  </a:lnTo>
                  <a:lnTo>
                    <a:pt x="146" y="429"/>
                  </a:lnTo>
                  <a:lnTo>
                    <a:pt x="143" y="429"/>
                  </a:lnTo>
                  <a:lnTo>
                    <a:pt x="141" y="428"/>
                  </a:lnTo>
                  <a:lnTo>
                    <a:pt x="139" y="427"/>
                  </a:lnTo>
                  <a:lnTo>
                    <a:pt x="121" y="431"/>
                  </a:lnTo>
                  <a:lnTo>
                    <a:pt x="204" y="656"/>
                  </a:lnTo>
                  <a:lnTo>
                    <a:pt x="230" y="650"/>
                  </a:lnTo>
                  <a:lnTo>
                    <a:pt x="235" y="650"/>
                  </a:lnTo>
                  <a:lnTo>
                    <a:pt x="239" y="652"/>
                  </a:lnTo>
                  <a:lnTo>
                    <a:pt x="244" y="656"/>
                  </a:lnTo>
                  <a:lnTo>
                    <a:pt x="247" y="660"/>
                  </a:lnTo>
                  <a:lnTo>
                    <a:pt x="248" y="665"/>
                  </a:lnTo>
                  <a:lnTo>
                    <a:pt x="247" y="669"/>
                  </a:lnTo>
                  <a:lnTo>
                    <a:pt x="243" y="672"/>
                  </a:lnTo>
                  <a:lnTo>
                    <a:pt x="238" y="674"/>
                  </a:lnTo>
                  <a:lnTo>
                    <a:pt x="234" y="674"/>
                  </a:lnTo>
                  <a:lnTo>
                    <a:pt x="229" y="672"/>
                  </a:lnTo>
                  <a:lnTo>
                    <a:pt x="224" y="669"/>
                  </a:lnTo>
                  <a:lnTo>
                    <a:pt x="222" y="665"/>
                  </a:lnTo>
                  <a:lnTo>
                    <a:pt x="221" y="660"/>
                  </a:lnTo>
                  <a:lnTo>
                    <a:pt x="223" y="656"/>
                  </a:lnTo>
                  <a:lnTo>
                    <a:pt x="225" y="652"/>
                  </a:lnTo>
                  <a:lnTo>
                    <a:pt x="230" y="650"/>
                  </a:lnTo>
                  <a:lnTo>
                    <a:pt x="224" y="651"/>
                  </a:lnTo>
                  <a:lnTo>
                    <a:pt x="216" y="653"/>
                  </a:lnTo>
                  <a:lnTo>
                    <a:pt x="208" y="655"/>
                  </a:lnTo>
                  <a:lnTo>
                    <a:pt x="204" y="656"/>
                  </a:lnTo>
                  <a:lnTo>
                    <a:pt x="236" y="742"/>
                  </a:lnTo>
                  <a:lnTo>
                    <a:pt x="755" y="640"/>
                  </a:lnTo>
                  <a:lnTo>
                    <a:pt x="520" y="0"/>
                  </a:lnTo>
                  <a:lnTo>
                    <a:pt x="0" y="103"/>
                  </a:lnTo>
                  <a:lnTo>
                    <a:pt x="27" y="176"/>
                  </a:lnTo>
                  <a:lnTo>
                    <a:pt x="30" y="176"/>
                  </a:lnTo>
                  <a:lnTo>
                    <a:pt x="33" y="175"/>
                  </a:lnTo>
                  <a:lnTo>
                    <a:pt x="38" y="174"/>
                  </a:lnTo>
                  <a:lnTo>
                    <a:pt x="41" y="173"/>
                  </a:lnTo>
                  <a:lnTo>
                    <a:pt x="41" y="168"/>
                  </a:lnTo>
                  <a:lnTo>
                    <a:pt x="43" y="164"/>
                  </a:lnTo>
                  <a:lnTo>
                    <a:pt x="45" y="162"/>
                  </a:lnTo>
                  <a:lnTo>
                    <a:pt x="50" y="161"/>
                  </a:lnTo>
                  <a:lnTo>
                    <a:pt x="54" y="161"/>
                  </a:lnTo>
                  <a:lnTo>
                    <a:pt x="59" y="162"/>
                  </a:lnTo>
                  <a:lnTo>
                    <a:pt x="64" y="166"/>
                  </a:lnTo>
                  <a:lnTo>
                    <a:pt x="66" y="170"/>
                  </a:lnTo>
                  <a:lnTo>
                    <a:pt x="67" y="175"/>
                  </a:lnTo>
                  <a:lnTo>
                    <a:pt x="66" y="178"/>
                  </a:lnTo>
                  <a:lnTo>
                    <a:pt x="63" y="182"/>
                  </a:lnTo>
                  <a:lnTo>
                    <a:pt x="58" y="184"/>
                  </a:lnTo>
                  <a:lnTo>
                    <a:pt x="53" y="184"/>
                  </a:lnTo>
                  <a:lnTo>
                    <a:pt x="48" y="182"/>
                  </a:lnTo>
                  <a:lnTo>
                    <a:pt x="44" y="177"/>
                  </a:lnTo>
                  <a:lnTo>
                    <a:pt x="41" y="173"/>
                  </a:lnTo>
                  <a:lnTo>
                    <a:pt x="39" y="173"/>
                  </a:lnTo>
                  <a:lnTo>
                    <a:pt x="34" y="174"/>
                  </a:lnTo>
                  <a:lnTo>
                    <a:pt x="30" y="176"/>
                  </a:lnTo>
                  <a:lnTo>
                    <a:pt x="27" y="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51" name="Freeform 58"/>
            <p:cNvSpPr>
              <a:spLocks/>
            </p:cNvSpPr>
            <p:nvPr/>
          </p:nvSpPr>
          <p:spPr bwMode="auto">
            <a:xfrm>
              <a:off x="3099" y="3240"/>
              <a:ext cx="101" cy="260"/>
            </a:xfrm>
            <a:custGeom>
              <a:avLst/>
              <a:gdLst>
                <a:gd name="T0" fmla="*/ 97 w 101"/>
                <a:gd name="T1" fmla="*/ 252 h 260"/>
                <a:gd name="T2" fmla="*/ 101 w 101"/>
                <a:gd name="T3" fmla="*/ 254 h 260"/>
                <a:gd name="T4" fmla="*/ 7 w 101"/>
                <a:gd name="T5" fmla="*/ 0 h 260"/>
                <a:gd name="T6" fmla="*/ 0 w 101"/>
                <a:gd name="T7" fmla="*/ 2 h 260"/>
                <a:gd name="T8" fmla="*/ 94 w 101"/>
                <a:gd name="T9" fmla="*/ 257 h 260"/>
                <a:gd name="T10" fmla="*/ 97 w 101"/>
                <a:gd name="T11" fmla="*/ 259 h 260"/>
                <a:gd name="T12" fmla="*/ 94 w 101"/>
                <a:gd name="T13" fmla="*/ 257 h 260"/>
                <a:gd name="T14" fmla="*/ 95 w 101"/>
                <a:gd name="T15" fmla="*/ 260 h 260"/>
                <a:gd name="T16" fmla="*/ 97 w 101"/>
                <a:gd name="T17" fmla="*/ 259 h 260"/>
                <a:gd name="T18" fmla="*/ 97 w 101"/>
                <a:gd name="T19" fmla="*/ 252 h 2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1"/>
                <a:gd name="T31" fmla="*/ 0 h 260"/>
                <a:gd name="T32" fmla="*/ 101 w 101"/>
                <a:gd name="T33" fmla="*/ 260 h 2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1" h="260">
                  <a:moveTo>
                    <a:pt x="97" y="252"/>
                  </a:moveTo>
                  <a:lnTo>
                    <a:pt x="101" y="254"/>
                  </a:lnTo>
                  <a:lnTo>
                    <a:pt x="7" y="0"/>
                  </a:lnTo>
                  <a:lnTo>
                    <a:pt x="0" y="2"/>
                  </a:lnTo>
                  <a:lnTo>
                    <a:pt x="94" y="257"/>
                  </a:lnTo>
                  <a:lnTo>
                    <a:pt x="97" y="259"/>
                  </a:lnTo>
                  <a:lnTo>
                    <a:pt x="94" y="257"/>
                  </a:lnTo>
                  <a:lnTo>
                    <a:pt x="95" y="260"/>
                  </a:lnTo>
                  <a:lnTo>
                    <a:pt x="97" y="259"/>
                  </a:lnTo>
                  <a:lnTo>
                    <a:pt x="97" y="2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52" name="Freeform 59"/>
            <p:cNvSpPr>
              <a:spLocks/>
            </p:cNvSpPr>
            <p:nvPr/>
          </p:nvSpPr>
          <p:spPr bwMode="auto">
            <a:xfrm>
              <a:off x="3196" y="3489"/>
              <a:ext cx="31" cy="10"/>
            </a:xfrm>
            <a:custGeom>
              <a:avLst/>
              <a:gdLst>
                <a:gd name="T0" fmla="*/ 17 w 31"/>
                <a:gd name="T1" fmla="*/ 7 h 10"/>
                <a:gd name="T2" fmla="*/ 17 w 31"/>
                <a:gd name="T3" fmla="*/ 0 h 10"/>
                <a:gd name="T4" fmla="*/ 13 w 31"/>
                <a:gd name="T5" fmla="*/ 1 h 10"/>
                <a:gd name="T6" fmla="*/ 7 w 31"/>
                <a:gd name="T7" fmla="*/ 2 h 10"/>
                <a:gd name="T8" fmla="*/ 2 w 31"/>
                <a:gd name="T9" fmla="*/ 3 h 10"/>
                <a:gd name="T10" fmla="*/ 0 w 31"/>
                <a:gd name="T11" fmla="*/ 3 h 10"/>
                <a:gd name="T12" fmla="*/ 0 w 31"/>
                <a:gd name="T13" fmla="*/ 10 h 10"/>
                <a:gd name="T14" fmla="*/ 2 w 31"/>
                <a:gd name="T15" fmla="*/ 10 h 10"/>
                <a:gd name="T16" fmla="*/ 7 w 31"/>
                <a:gd name="T17" fmla="*/ 9 h 10"/>
                <a:gd name="T18" fmla="*/ 13 w 31"/>
                <a:gd name="T19" fmla="*/ 8 h 10"/>
                <a:gd name="T20" fmla="*/ 19 w 31"/>
                <a:gd name="T21" fmla="*/ 7 h 10"/>
                <a:gd name="T22" fmla="*/ 19 w 31"/>
                <a:gd name="T23" fmla="*/ 0 h 10"/>
                <a:gd name="T24" fmla="*/ 19 w 31"/>
                <a:gd name="T25" fmla="*/ 7 h 10"/>
                <a:gd name="T26" fmla="*/ 31 w 31"/>
                <a:gd name="T27" fmla="*/ 3 h 10"/>
                <a:gd name="T28" fmla="*/ 19 w 31"/>
                <a:gd name="T29" fmla="*/ 0 h 10"/>
                <a:gd name="T30" fmla="*/ 17 w 31"/>
                <a:gd name="T31" fmla="*/ 7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"/>
                <a:gd name="T49" fmla="*/ 0 h 10"/>
                <a:gd name="T50" fmla="*/ 31 w 31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" h="10">
                  <a:moveTo>
                    <a:pt x="17" y="7"/>
                  </a:moveTo>
                  <a:lnTo>
                    <a:pt x="17" y="0"/>
                  </a:lnTo>
                  <a:lnTo>
                    <a:pt x="13" y="1"/>
                  </a:lnTo>
                  <a:lnTo>
                    <a:pt x="7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7" y="9"/>
                  </a:lnTo>
                  <a:lnTo>
                    <a:pt x="13" y="8"/>
                  </a:lnTo>
                  <a:lnTo>
                    <a:pt x="19" y="7"/>
                  </a:lnTo>
                  <a:lnTo>
                    <a:pt x="19" y="0"/>
                  </a:lnTo>
                  <a:lnTo>
                    <a:pt x="19" y="7"/>
                  </a:lnTo>
                  <a:lnTo>
                    <a:pt x="31" y="3"/>
                  </a:lnTo>
                  <a:lnTo>
                    <a:pt x="19" y="0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53" name="Freeform 60"/>
            <p:cNvSpPr>
              <a:spLocks/>
            </p:cNvSpPr>
            <p:nvPr/>
          </p:nvSpPr>
          <p:spPr bwMode="auto">
            <a:xfrm>
              <a:off x="3203" y="3484"/>
              <a:ext cx="12" cy="12"/>
            </a:xfrm>
            <a:custGeom>
              <a:avLst/>
              <a:gdLst>
                <a:gd name="T0" fmla="*/ 0 w 12"/>
                <a:gd name="T1" fmla="*/ 2 h 12"/>
                <a:gd name="T2" fmla="*/ 0 w 12"/>
                <a:gd name="T3" fmla="*/ 2 h 12"/>
                <a:gd name="T4" fmla="*/ 1 w 12"/>
                <a:gd name="T5" fmla="*/ 5 h 12"/>
                <a:gd name="T6" fmla="*/ 4 w 12"/>
                <a:gd name="T7" fmla="*/ 8 h 12"/>
                <a:gd name="T8" fmla="*/ 7 w 12"/>
                <a:gd name="T9" fmla="*/ 10 h 12"/>
                <a:gd name="T10" fmla="*/ 10 w 12"/>
                <a:gd name="T11" fmla="*/ 12 h 12"/>
                <a:gd name="T12" fmla="*/ 12 w 12"/>
                <a:gd name="T13" fmla="*/ 5 h 12"/>
                <a:gd name="T14" fmla="*/ 10 w 12"/>
                <a:gd name="T15" fmla="*/ 3 h 12"/>
                <a:gd name="T16" fmla="*/ 8 w 12"/>
                <a:gd name="T17" fmla="*/ 3 h 12"/>
                <a:gd name="T18" fmla="*/ 8 w 12"/>
                <a:gd name="T19" fmla="*/ 2 h 12"/>
                <a:gd name="T20" fmla="*/ 7 w 12"/>
                <a:gd name="T21" fmla="*/ 0 h 12"/>
                <a:gd name="T22" fmla="*/ 7 w 12"/>
                <a:gd name="T23" fmla="*/ 0 h 12"/>
                <a:gd name="T24" fmla="*/ 0 w 12"/>
                <a:gd name="T25" fmla="*/ 2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2"/>
                <a:gd name="T41" fmla="*/ 12 w 12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2">
                  <a:moveTo>
                    <a:pt x="0" y="2"/>
                  </a:moveTo>
                  <a:lnTo>
                    <a:pt x="0" y="2"/>
                  </a:lnTo>
                  <a:lnTo>
                    <a:pt x="1" y="5"/>
                  </a:lnTo>
                  <a:lnTo>
                    <a:pt x="4" y="8"/>
                  </a:lnTo>
                  <a:lnTo>
                    <a:pt x="7" y="10"/>
                  </a:lnTo>
                  <a:lnTo>
                    <a:pt x="10" y="12"/>
                  </a:lnTo>
                  <a:lnTo>
                    <a:pt x="12" y="5"/>
                  </a:lnTo>
                  <a:lnTo>
                    <a:pt x="10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54" name="Freeform 61"/>
            <p:cNvSpPr>
              <a:spLocks/>
            </p:cNvSpPr>
            <p:nvPr/>
          </p:nvSpPr>
          <p:spPr bwMode="auto">
            <a:xfrm>
              <a:off x="3202" y="3467"/>
              <a:ext cx="14" cy="19"/>
            </a:xfrm>
            <a:custGeom>
              <a:avLst/>
              <a:gdLst>
                <a:gd name="T0" fmla="*/ 12 w 14"/>
                <a:gd name="T1" fmla="*/ 0 h 19"/>
                <a:gd name="T2" fmla="*/ 13 w 14"/>
                <a:gd name="T3" fmla="*/ 0 h 19"/>
                <a:gd name="T4" fmla="*/ 6 w 14"/>
                <a:gd name="T5" fmla="*/ 2 h 19"/>
                <a:gd name="T6" fmla="*/ 2 w 14"/>
                <a:gd name="T7" fmla="*/ 7 h 19"/>
                <a:gd name="T8" fmla="*/ 0 w 14"/>
                <a:gd name="T9" fmla="*/ 13 h 19"/>
                <a:gd name="T10" fmla="*/ 1 w 14"/>
                <a:gd name="T11" fmla="*/ 19 h 19"/>
                <a:gd name="T12" fmla="*/ 8 w 14"/>
                <a:gd name="T13" fmla="*/ 17 h 19"/>
                <a:gd name="T14" fmla="*/ 7 w 14"/>
                <a:gd name="T15" fmla="*/ 13 h 19"/>
                <a:gd name="T16" fmla="*/ 9 w 14"/>
                <a:gd name="T17" fmla="*/ 10 h 19"/>
                <a:gd name="T18" fmla="*/ 11 w 14"/>
                <a:gd name="T19" fmla="*/ 9 h 19"/>
                <a:gd name="T20" fmla="*/ 13 w 14"/>
                <a:gd name="T21" fmla="*/ 7 h 19"/>
                <a:gd name="T22" fmla="*/ 14 w 14"/>
                <a:gd name="T23" fmla="*/ 7 h 19"/>
                <a:gd name="T24" fmla="*/ 12 w 14"/>
                <a:gd name="T25" fmla="*/ 0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19"/>
                <a:gd name="T41" fmla="*/ 14 w 14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19">
                  <a:moveTo>
                    <a:pt x="12" y="0"/>
                  </a:moveTo>
                  <a:lnTo>
                    <a:pt x="13" y="0"/>
                  </a:lnTo>
                  <a:lnTo>
                    <a:pt x="6" y="2"/>
                  </a:lnTo>
                  <a:lnTo>
                    <a:pt x="2" y="7"/>
                  </a:lnTo>
                  <a:lnTo>
                    <a:pt x="0" y="13"/>
                  </a:lnTo>
                  <a:lnTo>
                    <a:pt x="1" y="19"/>
                  </a:lnTo>
                  <a:lnTo>
                    <a:pt x="8" y="17"/>
                  </a:lnTo>
                  <a:lnTo>
                    <a:pt x="7" y="13"/>
                  </a:lnTo>
                  <a:lnTo>
                    <a:pt x="9" y="10"/>
                  </a:lnTo>
                  <a:lnTo>
                    <a:pt x="11" y="9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55" name="Freeform 62"/>
            <p:cNvSpPr>
              <a:spLocks/>
            </p:cNvSpPr>
            <p:nvPr/>
          </p:nvSpPr>
          <p:spPr bwMode="auto">
            <a:xfrm>
              <a:off x="3214" y="3467"/>
              <a:ext cx="21" cy="14"/>
            </a:xfrm>
            <a:custGeom>
              <a:avLst/>
              <a:gdLst>
                <a:gd name="T0" fmla="*/ 21 w 21"/>
                <a:gd name="T1" fmla="*/ 12 h 14"/>
                <a:gd name="T2" fmla="*/ 21 w 21"/>
                <a:gd name="T3" fmla="*/ 12 h 14"/>
                <a:gd name="T4" fmla="*/ 18 w 21"/>
                <a:gd name="T5" fmla="*/ 6 h 14"/>
                <a:gd name="T6" fmla="*/ 13 w 21"/>
                <a:gd name="T7" fmla="*/ 2 h 14"/>
                <a:gd name="T8" fmla="*/ 6 w 21"/>
                <a:gd name="T9" fmla="*/ 0 h 14"/>
                <a:gd name="T10" fmla="*/ 0 w 21"/>
                <a:gd name="T11" fmla="*/ 0 h 14"/>
                <a:gd name="T12" fmla="*/ 2 w 21"/>
                <a:gd name="T13" fmla="*/ 7 h 14"/>
                <a:gd name="T14" fmla="*/ 6 w 21"/>
                <a:gd name="T15" fmla="*/ 7 h 14"/>
                <a:gd name="T16" fmla="*/ 10 w 21"/>
                <a:gd name="T17" fmla="*/ 9 h 14"/>
                <a:gd name="T18" fmla="*/ 11 w 21"/>
                <a:gd name="T19" fmla="*/ 11 h 14"/>
                <a:gd name="T20" fmla="*/ 14 w 21"/>
                <a:gd name="T21" fmla="*/ 14 h 14"/>
                <a:gd name="T22" fmla="*/ 14 w 21"/>
                <a:gd name="T23" fmla="*/ 14 h 14"/>
                <a:gd name="T24" fmla="*/ 21 w 21"/>
                <a:gd name="T25" fmla="*/ 12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14"/>
                <a:gd name="T41" fmla="*/ 21 w 21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14">
                  <a:moveTo>
                    <a:pt x="21" y="12"/>
                  </a:moveTo>
                  <a:lnTo>
                    <a:pt x="21" y="12"/>
                  </a:lnTo>
                  <a:lnTo>
                    <a:pt x="18" y="6"/>
                  </a:lnTo>
                  <a:lnTo>
                    <a:pt x="13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2" y="7"/>
                  </a:lnTo>
                  <a:lnTo>
                    <a:pt x="6" y="7"/>
                  </a:lnTo>
                  <a:lnTo>
                    <a:pt x="10" y="9"/>
                  </a:lnTo>
                  <a:lnTo>
                    <a:pt x="11" y="11"/>
                  </a:lnTo>
                  <a:lnTo>
                    <a:pt x="14" y="14"/>
                  </a:lnTo>
                  <a:lnTo>
                    <a:pt x="21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56" name="Freeform 63"/>
            <p:cNvSpPr>
              <a:spLocks/>
            </p:cNvSpPr>
            <p:nvPr/>
          </p:nvSpPr>
          <p:spPr bwMode="auto">
            <a:xfrm>
              <a:off x="3223" y="3479"/>
              <a:ext cx="14" cy="20"/>
            </a:xfrm>
            <a:custGeom>
              <a:avLst/>
              <a:gdLst>
                <a:gd name="T0" fmla="*/ 0 w 14"/>
                <a:gd name="T1" fmla="*/ 20 h 20"/>
                <a:gd name="T2" fmla="*/ 0 w 14"/>
                <a:gd name="T3" fmla="*/ 19 h 20"/>
                <a:gd name="T4" fmla="*/ 7 w 14"/>
                <a:gd name="T5" fmla="*/ 17 h 20"/>
                <a:gd name="T6" fmla="*/ 12 w 14"/>
                <a:gd name="T7" fmla="*/ 12 h 20"/>
                <a:gd name="T8" fmla="*/ 14 w 14"/>
                <a:gd name="T9" fmla="*/ 6 h 20"/>
                <a:gd name="T10" fmla="*/ 12 w 14"/>
                <a:gd name="T11" fmla="*/ 0 h 20"/>
                <a:gd name="T12" fmla="*/ 5 w 14"/>
                <a:gd name="T13" fmla="*/ 2 h 20"/>
                <a:gd name="T14" fmla="*/ 5 w 14"/>
                <a:gd name="T15" fmla="*/ 6 h 20"/>
                <a:gd name="T16" fmla="*/ 5 w 14"/>
                <a:gd name="T17" fmla="*/ 7 h 20"/>
                <a:gd name="T18" fmla="*/ 2 w 14"/>
                <a:gd name="T19" fmla="*/ 10 h 20"/>
                <a:gd name="T20" fmla="*/ 0 w 14"/>
                <a:gd name="T21" fmla="*/ 12 h 20"/>
                <a:gd name="T22" fmla="*/ 0 w 14"/>
                <a:gd name="T23" fmla="*/ 11 h 20"/>
                <a:gd name="T24" fmla="*/ 0 w 14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20"/>
                <a:gd name="T41" fmla="*/ 14 w 14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20">
                  <a:moveTo>
                    <a:pt x="0" y="20"/>
                  </a:moveTo>
                  <a:lnTo>
                    <a:pt x="0" y="19"/>
                  </a:lnTo>
                  <a:lnTo>
                    <a:pt x="7" y="17"/>
                  </a:lnTo>
                  <a:lnTo>
                    <a:pt x="12" y="12"/>
                  </a:lnTo>
                  <a:lnTo>
                    <a:pt x="14" y="6"/>
                  </a:lnTo>
                  <a:lnTo>
                    <a:pt x="12" y="0"/>
                  </a:lnTo>
                  <a:lnTo>
                    <a:pt x="5" y="2"/>
                  </a:lnTo>
                  <a:lnTo>
                    <a:pt x="5" y="6"/>
                  </a:lnTo>
                  <a:lnTo>
                    <a:pt x="5" y="7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57" name="Freeform 64"/>
            <p:cNvSpPr>
              <a:spLocks/>
            </p:cNvSpPr>
            <p:nvPr/>
          </p:nvSpPr>
          <p:spPr bwMode="auto">
            <a:xfrm>
              <a:off x="3211" y="3487"/>
              <a:ext cx="12" cy="12"/>
            </a:xfrm>
            <a:custGeom>
              <a:avLst/>
              <a:gdLst>
                <a:gd name="T0" fmla="*/ 3 w 12"/>
                <a:gd name="T1" fmla="*/ 9 h 12"/>
                <a:gd name="T2" fmla="*/ 0 w 12"/>
                <a:gd name="T3" fmla="*/ 7 h 12"/>
                <a:gd name="T4" fmla="*/ 4 w 12"/>
                <a:gd name="T5" fmla="*/ 10 h 12"/>
                <a:gd name="T6" fmla="*/ 7 w 12"/>
                <a:gd name="T7" fmla="*/ 11 h 12"/>
                <a:gd name="T8" fmla="*/ 10 w 12"/>
                <a:gd name="T9" fmla="*/ 12 h 12"/>
                <a:gd name="T10" fmla="*/ 12 w 12"/>
                <a:gd name="T11" fmla="*/ 12 h 12"/>
                <a:gd name="T12" fmla="*/ 12 w 12"/>
                <a:gd name="T13" fmla="*/ 3 h 12"/>
                <a:gd name="T14" fmla="*/ 10 w 12"/>
                <a:gd name="T15" fmla="*/ 3 h 12"/>
                <a:gd name="T16" fmla="*/ 7 w 12"/>
                <a:gd name="T17" fmla="*/ 4 h 12"/>
                <a:gd name="T18" fmla="*/ 6 w 12"/>
                <a:gd name="T19" fmla="*/ 3 h 12"/>
                <a:gd name="T20" fmla="*/ 5 w 12"/>
                <a:gd name="T21" fmla="*/ 3 h 12"/>
                <a:gd name="T22" fmla="*/ 3 w 12"/>
                <a:gd name="T23" fmla="*/ 2 h 12"/>
                <a:gd name="T24" fmla="*/ 5 w 12"/>
                <a:gd name="T25" fmla="*/ 3 h 12"/>
                <a:gd name="T26" fmla="*/ 4 w 12"/>
                <a:gd name="T27" fmla="*/ 0 h 12"/>
                <a:gd name="T28" fmla="*/ 3 w 12"/>
                <a:gd name="T29" fmla="*/ 2 h 12"/>
                <a:gd name="T30" fmla="*/ 3 w 12"/>
                <a:gd name="T31" fmla="*/ 9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"/>
                <a:gd name="T49" fmla="*/ 0 h 12"/>
                <a:gd name="T50" fmla="*/ 12 w 12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" h="12">
                  <a:moveTo>
                    <a:pt x="3" y="9"/>
                  </a:moveTo>
                  <a:lnTo>
                    <a:pt x="0" y="7"/>
                  </a:lnTo>
                  <a:lnTo>
                    <a:pt x="4" y="10"/>
                  </a:lnTo>
                  <a:lnTo>
                    <a:pt x="7" y="11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7" y="4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2"/>
                  </a:lnTo>
                  <a:lnTo>
                    <a:pt x="5" y="3"/>
                  </a:lnTo>
                  <a:lnTo>
                    <a:pt x="4" y="0"/>
                  </a:lnTo>
                  <a:lnTo>
                    <a:pt x="3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58" name="Freeform 65"/>
            <p:cNvSpPr>
              <a:spLocks/>
            </p:cNvSpPr>
            <p:nvPr/>
          </p:nvSpPr>
          <p:spPr bwMode="auto">
            <a:xfrm>
              <a:off x="3190" y="3489"/>
              <a:ext cx="24" cy="10"/>
            </a:xfrm>
            <a:custGeom>
              <a:avLst/>
              <a:gdLst>
                <a:gd name="T0" fmla="*/ 10 w 24"/>
                <a:gd name="T1" fmla="*/ 5 h 10"/>
                <a:gd name="T2" fmla="*/ 6 w 24"/>
                <a:gd name="T3" fmla="*/ 10 h 10"/>
                <a:gd name="T4" fmla="*/ 24 w 24"/>
                <a:gd name="T5" fmla="*/ 7 h 10"/>
                <a:gd name="T6" fmla="*/ 24 w 24"/>
                <a:gd name="T7" fmla="*/ 0 h 10"/>
                <a:gd name="T8" fmla="*/ 6 w 24"/>
                <a:gd name="T9" fmla="*/ 3 h 10"/>
                <a:gd name="T10" fmla="*/ 3 w 24"/>
                <a:gd name="T11" fmla="*/ 8 h 10"/>
                <a:gd name="T12" fmla="*/ 6 w 24"/>
                <a:gd name="T13" fmla="*/ 3 h 10"/>
                <a:gd name="T14" fmla="*/ 0 w 24"/>
                <a:gd name="T15" fmla="*/ 4 h 10"/>
                <a:gd name="T16" fmla="*/ 3 w 24"/>
                <a:gd name="T17" fmla="*/ 8 h 10"/>
                <a:gd name="T18" fmla="*/ 10 w 24"/>
                <a:gd name="T19" fmla="*/ 5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10"/>
                <a:gd name="T32" fmla="*/ 24 w 24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10">
                  <a:moveTo>
                    <a:pt x="10" y="5"/>
                  </a:moveTo>
                  <a:lnTo>
                    <a:pt x="6" y="10"/>
                  </a:lnTo>
                  <a:lnTo>
                    <a:pt x="24" y="7"/>
                  </a:lnTo>
                  <a:lnTo>
                    <a:pt x="24" y="0"/>
                  </a:lnTo>
                  <a:lnTo>
                    <a:pt x="6" y="3"/>
                  </a:lnTo>
                  <a:lnTo>
                    <a:pt x="3" y="8"/>
                  </a:lnTo>
                  <a:lnTo>
                    <a:pt x="6" y="3"/>
                  </a:lnTo>
                  <a:lnTo>
                    <a:pt x="0" y="4"/>
                  </a:lnTo>
                  <a:lnTo>
                    <a:pt x="3" y="8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59" name="Freeform 66"/>
            <p:cNvSpPr>
              <a:spLocks/>
            </p:cNvSpPr>
            <p:nvPr/>
          </p:nvSpPr>
          <p:spPr bwMode="auto">
            <a:xfrm>
              <a:off x="3193" y="3494"/>
              <a:ext cx="90" cy="231"/>
            </a:xfrm>
            <a:custGeom>
              <a:avLst/>
              <a:gdLst>
                <a:gd name="T0" fmla="*/ 86 w 90"/>
                <a:gd name="T1" fmla="*/ 223 h 231"/>
                <a:gd name="T2" fmla="*/ 90 w 90"/>
                <a:gd name="T3" fmla="*/ 226 h 231"/>
                <a:gd name="T4" fmla="*/ 7 w 90"/>
                <a:gd name="T5" fmla="*/ 0 h 231"/>
                <a:gd name="T6" fmla="*/ 0 w 90"/>
                <a:gd name="T7" fmla="*/ 3 h 231"/>
                <a:gd name="T8" fmla="*/ 83 w 90"/>
                <a:gd name="T9" fmla="*/ 228 h 231"/>
                <a:gd name="T10" fmla="*/ 86 w 90"/>
                <a:gd name="T11" fmla="*/ 230 h 231"/>
                <a:gd name="T12" fmla="*/ 83 w 90"/>
                <a:gd name="T13" fmla="*/ 228 h 231"/>
                <a:gd name="T14" fmla="*/ 84 w 90"/>
                <a:gd name="T15" fmla="*/ 231 h 231"/>
                <a:gd name="T16" fmla="*/ 86 w 90"/>
                <a:gd name="T17" fmla="*/ 230 h 231"/>
                <a:gd name="T18" fmla="*/ 86 w 90"/>
                <a:gd name="T19" fmla="*/ 223 h 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231"/>
                <a:gd name="T32" fmla="*/ 90 w 90"/>
                <a:gd name="T33" fmla="*/ 231 h 2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231">
                  <a:moveTo>
                    <a:pt x="86" y="223"/>
                  </a:moveTo>
                  <a:lnTo>
                    <a:pt x="90" y="226"/>
                  </a:lnTo>
                  <a:lnTo>
                    <a:pt x="7" y="0"/>
                  </a:lnTo>
                  <a:lnTo>
                    <a:pt x="0" y="3"/>
                  </a:lnTo>
                  <a:lnTo>
                    <a:pt x="83" y="228"/>
                  </a:lnTo>
                  <a:lnTo>
                    <a:pt x="86" y="230"/>
                  </a:lnTo>
                  <a:lnTo>
                    <a:pt x="83" y="228"/>
                  </a:lnTo>
                  <a:lnTo>
                    <a:pt x="84" y="231"/>
                  </a:lnTo>
                  <a:lnTo>
                    <a:pt x="86" y="230"/>
                  </a:lnTo>
                  <a:lnTo>
                    <a:pt x="86" y="2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60" name="Freeform 67"/>
            <p:cNvSpPr>
              <a:spLocks/>
            </p:cNvSpPr>
            <p:nvPr/>
          </p:nvSpPr>
          <p:spPr bwMode="auto">
            <a:xfrm>
              <a:off x="3279" y="3711"/>
              <a:ext cx="26" cy="13"/>
            </a:xfrm>
            <a:custGeom>
              <a:avLst/>
              <a:gdLst>
                <a:gd name="T0" fmla="*/ 26 w 26"/>
                <a:gd name="T1" fmla="*/ 0 h 13"/>
                <a:gd name="T2" fmla="*/ 26 w 26"/>
                <a:gd name="T3" fmla="*/ 0 h 13"/>
                <a:gd name="T4" fmla="*/ 0 w 26"/>
                <a:gd name="T5" fmla="*/ 6 h 13"/>
                <a:gd name="T6" fmla="*/ 0 w 26"/>
                <a:gd name="T7" fmla="*/ 13 h 13"/>
                <a:gd name="T8" fmla="*/ 26 w 26"/>
                <a:gd name="T9" fmla="*/ 7 h 13"/>
                <a:gd name="T10" fmla="*/ 26 w 26"/>
                <a:gd name="T11" fmla="*/ 7 h 13"/>
                <a:gd name="T12" fmla="*/ 26 w 26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13"/>
                <a:gd name="T23" fmla="*/ 26 w 26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13">
                  <a:moveTo>
                    <a:pt x="26" y="0"/>
                  </a:moveTo>
                  <a:lnTo>
                    <a:pt x="26" y="0"/>
                  </a:lnTo>
                  <a:lnTo>
                    <a:pt x="0" y="6"/>
                  </a:lnTo>
                  <a:lnTo>
                    <a:pt x="0" y="13"/>
                  </a:lnTo>
                  <a:lnTo>
                    <a:pt x="26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61" name="Freeform 68"/>
            <p:cNvSpPr>
              <a:spLocks/>
            </p:cNvSpPr>
            <p:nvPr/>
          </p:nvSpPr>
          <p:spPr bwMode="auto">
            <a:xfrm>
              <a:off x="3305" y="3711"/>
              <a:ext cx="20" cy="16"/>
            </a:xfrm>
            <a:custGeom>
              <a:avLst/>
              <a:gdLst>
                <a:gd name="T0" fmla="*/ 20 w 20"/>
                <a:gd name="T1" fmla="*/ 13 h 16"/>
                <a:gd name="T2" fmla="*/ 20 w 20"/>
                <a:gd name="T3" fmla="*/ 13 h 16"/>
                <a:gd name="T4" fmla="*/ 18 w 20"/>
                <a:gd name="T5" fmla="*/ 7 h 16"/>
                <a:gd name="T6" fmla="*/ 12 w 20"/>
                <a:gd name="T7" fmla="*/ 3 h 16"/>
                <a:gd name="T8" fmla="*/ 5 w 20"/>
                <a:gd name="T9" fmla="*/ 0 h 16"/>
                <a:gd name="T10" fmla="*/ 0 w 20"/>
                <a:gd name="T11" fmla="*/ 0 h 16"/>
                <a:gd name="T12" fmla="*/ 0 w 20"/>
                <a:gd name="T13" fmla="*/ 7 h 16"/>
                <a:gd name="T14" fmla="*/ 5 w 20"/>
                <a:gd name="T15" fmla="*/ 7 h 16"/>
                <a:gd name="T16" fmla="*/ 7 w 20"/>
                <a:gd name="T17" fmla="*/ 10 h 16"/>
                <a:gd name="T18" fmla="*/ 11 w 20"/>
                <a:gd name="T19" fmla="*/ 12 h 16"/>
                <a:gd name="T20" fmla="*/ 13 w 20"/>
                <a:gd name="T21" fmla="*/ 16 h 16"/>
                <a:gd name="T22" fmla="*/ 13 w 20"/>
                <a:gd name="T23" fmla="*/ 16 h 16"/>
                <a:gd name="T24" fmla="*/ 20 w 20"/>
                <a:gd name="T25" fmla="*/ 13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16"/>
                <a:gd name="T41" fmla="*/ 20 w 20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16">
                  <a:moveTo>
                    <a:pt x="20" y="13"/>
                  </a:moveTo>
                  <a:lnTo>
                    <a:pt x="20" y="13"/>
                  </a:lnTo>
                  <a:lnTo>
                    <a:pt x="18" y="7"/>
                  </a:lnTo>
                  <a:lnTo>
                    <a:pt x="12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5" y="7"/>
                  </a:lnTo>
                  <a:lnTo>
                    <a:pt x="7" y="10"/>
                  </a:lnTo>
                  <a:lnTo>
                    <a:pt x="11" y="12"/>
                  </a:lnTo>
                  <a:lnTo>
                    <a:pt x="13" y="16"/>
                  </a:lnTo>
                  <a:lnTo>
                    <a:pt x="2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62" name="Freeform 69"/>
            <p:cNvSpPr>
              <a:spLocks/>
            </p:cNvSpPr>
            <p:nvPr/>
          </p:nvSpPr>
          <p:spPr bwMode="auto">
            <a:xfrm>
              <a:off x="3313" y="3724"/>
              <a:ext cx="14" cy="19"/>
            </a:xfrm>
            <a:custGeom>
              <a:avLst/>
              <a:gdLst>
                <a:gd name="T0" fmla="*/ 0 w 14"/>
                <a:gd name="T1" fmla="*/ 19 h 19"/>
                <a:gd name="T2" fmla="*/ 0 w 14"/>
                <a:gd name="T3" fmla="*/ 19 h 19"/>
                <a:gd name="T4" fmla="*/ 7 w 14"/>
                <a:gd name="T5" fmla="*/ 17 h 19"/>
                <a:gd name="T6" fmla="*/ 12 w 14"/>
                <a:gd name="T7" fmla="*/ 12 h 19"/>
                <a:gd name="T8" fmla="*/ 14 w 14"/>
                <a:gd name="T9" fmla="*/ 6 h 19"/>
                <a:gd name="T10" fmla="*/ 12 w 14"/>
                <a:gd name="T11" fmla="*/ 0 h 19"/>
                <a:gd name="T12" fmla="*/ 5 w 14"/>
                <a:gd name="T13" fmla="*/ 3 h 19"/>
                <a:gd name="T14" fmla="*/ 5 w 14"/>
                <a:gd name="T15" fmla="*/ 6 h 19"/>
                <a:gd name="T16" fmla="*/ 5 w 14"/>
                <a:gd name="T17" fmla="*/ 7 h 19"/>
                <a:gd name="T18" fmla="*/ 3 w 14"/>
                <a:gd name="T19" fmla="*/ 10 h 19"/>
                <a:gd name="T20" fmla="*/ 0 w 14"/>
                <a:gd name="T21" fmla="*/ 12 h 19"/>
                <a:gd name="T22" fmla="*/ 0 w 14"/>
                <a:gd name="T23" fmla="*/ 12 h 19"/>
                <a:gd name="T24" fmla="*/ 0 w 14"/>
                <a:gd name="T25" fmla="*/ 19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19"/>
                <a:gd name="T41" fmla="*/ 14 w 14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19">
                  <a:moveTo>
                    <a:pt x="0" y="19"/>
                  </a:moveTo>
                  <a:lnTo>
                    <a:pt x="0" y="19"/>
                  </a:lnTo>
                  <a:lnTo>
                    <a:pt x="7" y="17"/>
                  </a:lnTo>
                  <a:lnTo>
                    <a:pt x="12" y="12"/>
                  </a:lnTo>
                  <a:lnTo>
                    <a:pt x="14" y="6"/>
                  </a:lnTo>
                  <a:lnTo>
                    <a:pt x="12" y="0"/>
                  </a:lnTo>
                  <a:lnTo>
                    <a:pt x="5" y="3"/>
                  </a:lnTo>
                  <a:lnTo>
                    <a:pt x="5" y="6"/>
                  </a:lnTo>
                  <a:lnTo>
                    <a:pt x="5" y="7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63" name="Freeform 70"/>
            <p:cNvSpPr>
              <a:spLocks/>
            </p:cNvSpPr>
            <p:nvPr/>
          </p:nvSpPr>
          <p:spPr bwMode="auto">
            <a:xfrm>
              <a:off x="3293" y="3729"/>
              <a:ext cx="20" cy="14"/>
            </a:xfrm>
            <a:custGeom>
              <a:avLst/>
              <a:gdLst>
                <a:gd name="T0" fmla="*/ 0 w 20"/>
                <a:gd name="T1" fmla="*/ 2 h 14"/>
                <a:gd name="T2" fmla="*/ 0 w 20"/>
                <a:gd name="T3" fmla="*/ 2 h 14"/>
                <a:gd name="T4" fmla="*/ 4 w 20"/>
                <a:gd name="T5" fmla="*/ 7 h 14"/>
                <a:gd name="T6" fmla="*/ 9 w 20"/>
                <a:gd name="T7" fmla="*/ 12 h 14"/>
                <a:gd name="T8" fmla="*/ 16 w 20"/>
                <a:gd name="T9" fmla="*/ 14 h 14"/>
                <a:gd name="T10" fmla="*/ 20 w 20"/>
                <a:gd name="T11" fmla="*/ 14 h 14"/>
                <a:gd name="T12" fmla="*/ 20 w 20"/>
                <a:gd name="T13" fmla="*/ 7 h 14"/>
                <a:gd name="T14" fmla="*/ 16 w 20"/>
                <a:gd name="T15" fmla="*/ 7 h 14"/>
                <a:gd name="T16" fmla="*/ 13 w 20"/>
                <a:gd name="T17" fmla="*/ 5 h 14"/>
                <a:gd name="T18" fmla="*/ 9 w 20"/>
                <a:gd name="T19" fmla="*/ 2 h 14"/>
                <a:gd name="T20" fmla="*/ 7 w 20"/>
                <a:gd name="T21" fmla="*/ 0 h 14"/>
                <a:gd name="T22" fmla="*/ 7 w 20"/>
                <a:gd name="T23" fmla="*/ 0 h 14"/>
                <a:gd name="T24" fmla="*/ 0 w 20"/>
                <a:gd name="T25" fmla="*/ 2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14"/>
                <a:gd name="T41" fmla="*/ 20 w 20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14">
                  <a:moveTo>
                    <a:pt x="0" y="2"/>
                  </a:moveTo>
                  <a:lnTo>
                    <a:pt x="0" y="2"/>
                  </a:lnTo>
                  <a:lnTo>
                    <a:pt x="4" y="7"/>
                  </a:lnTo>
                  <a:lnTo>
                    <a:pt x="9" y="12"/>
                  </a:lnTo>
                  <a:lnTo>
                    <a:pt x="16" y="14"/>
                  </a:lnTo>
                  <a:lnTo>
                    <a:pt x="20" y="14"/>
                  </a:lnTo>
                  <a:lnTo>
                    <a:pt x="20" y="7"/>
                  </a:lnTo>
                  <a:lnTo>
                    <a:pt x="16" y="7"/>
                  </a:lnTo>
                  <a:lnTo>
                    <a:pt x="13" y="5"/>
                  </a:lnTo>
                  <a:lnTo>
                    <a:pt x="9" y="2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64" name="Freeform 71"/>
            <p:cNvSpPr>
              <a:spLocks/>
            </p:cNvSpPr>
            <p:nvPr/>
          </p:nvSpPr>
          <p:spPr bwMode="auto">
            <a:xfrm>
              <a:off x="3292" y="3711"/>
              <a:ext cx="14" cy="20"/>
            </a:xfrm>
            <a:custGeom>
              <a:avLst/>
              <a:gdLst>
                <a:gd name="T0" fmla="*/ 14 w 14"/>
                <a:gd name="T1" fmla="*/ 7 h 20"/>
                <a:gd name="T2" fmla="*/ 12 w 14"/>
                <a:gd name="T3" fmla="*/ 0 h 20"/>
                <a:gd name="T4" fmla="*/ 6 w 14"/>
                <a:gd name="T5" fmla="*/ 3 h 20"/>
                <a:gd name="T6" fmla="*/ 3 w 14"/>
                <a:gd name="T7" fmla="*/ 9 h 20"/>
                <a:gd name="T8" fmla="*/ 0 w 14"/>
                <a:gd name="T9" fmla="*/ 14 h 20"/>
                <a:gd name="T10" fmla="*/ 1 w 14"/>
                <a:gd name="T11" fmla="*/ 20 h 20"/>
                <a:gd name="T12" fmla="*/ 8 w 14"/>
                <a:gd name="T13" fmla="*/ 18 h 20"/>
                <a:gd name="T14" fmla="*/ 7 w 14"/>
                <a:gd name="T15" fmla="*/ 14 h 20"/>
                <a:gd name="T16" fmla="*/ 10 w 14"/>
                <a:gd name="T17" fmla="*/ 11 h 20"/>
                <a:gd name="T18" fmla="*/ 11 w 14"/>
                <a:gd name="T19" fmla="*/ 10 h 20"/>
                <a:gd name="T20" fmla="*/ 14 w 14"/>
                <a:gd name="T21" fmla="*/ 7 h 20"/>
                <a:gd name="T22" fmla="*/ 12 w 14"/>
                <a:gd name="T23" fmla="*/ 0 h 20"/>
                <a:gd name="T24" fmla="*/ 14 w 14"/>
                <a:gd name="T25" fmla="*/ 7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20"/>
                <a:gd name="T41" fmla="*/ 14 w 14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20">
                  <a:moveTo>
                    <a:pt x="14" y="7"/>
                  </a:moveTo>
                  <a:lnTo>
                    <a:pt x="12" y="0"/>
                  </a:lnTo>
                  <a:lnTo>
                    <a:pt x="6" y="3"/>
                  </a:lnTo>
                  <a:lnTo>
                    <a:pt x="3" y="9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8" y="18"/>
                  </a:lnTo>
                  <a:lnTo>
                    <a:pt x="7" y="14"/>
                  </a:lnTo>
                  <a:lnTo>
                    <a:pt x="10" y="11"/>
                  </a:lnTo>
                  <a:lnTo>
                    <a:pt x="11" y="10"/>
                  </a:lnTo>
                  <a:lnTo>
                    <a:pt x="14" y="7"/>
                  </a:lnTo>
                  <a:lnTo>
                    <a:pt x="12" y="0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65" name="Freeform 72"/>
            <p:cNvSpPr>
              <a:spLocks/>
            </p:cNvSpPr>
            <p:nvPr/>
          </p:nvSpPr>
          <p:spPr bwMode="auto">
            <a:xfrm>
              <a:off x="3273" y="3711"/>
              <a:ext cx="33" cy="13"/>
            </a:xfrm>
            <a:custGeom>
              <a:avLst/>
              <a:gdLst>
                <a:gd name="T0" fmla="*/ 10 w 33"/>
                <a:gd name="T1" fmla="*/ 9 h 13"/>
                <a:gd name="T2" fmla="*/ 6 w 33"/>
                <a:gd name="T3" fmla="*/ 13 h 13"/>
                <a:gd name="T4" fmla="*/ 10 w 33"/>
                <a:gd name="T5" fmla="*/ 12 h 13"/>
                <a:gd name="T6" fmla="*/ 18 w 33"/>
                <a:gd name="T7" fmla="*/ 11 h 13"/>
                <a:gd name="T8" fmla="*/ 26 w 33"/>
                <a:gd name="T9" fmla="*/ 9 h 13"/>
                <a:gd name="T10" fmla="*/ 33 w 33"/>
                <a:gd name="T11" fmla="*/ 7 h 13"/>
                <a:gd name="T12" fmla="*/ 31 w 33"/>
                <a:gd name="T13" fmla="*/ 0 h 13"/>
                <a:gd name="T14" fmla="*/ 26 w 33"/>
                <a:gd name="T15" fmla="*/ 1 h 13"/>
                <a:gd name="T16" fmla="*/ 18 w 33"/>
                <a:gd name="T17" fmla="*/ 4 h 13"/>
                <a:gd name="T18" fmla="*/ 10 w 33"/>
                <a:gd name="T19" fmla="*/ 5 h 13"/>
                <a:gd name="T20" fmla="*/ 6 w 33"/>
                <a:gd name="T21" fmla="*/ 6 h 13"/>
                <a:gd name="T22" fmla="*/ 3 w 33"/>
                <a:gd name="T23" fmla="*/ 11 h 13"/>
                <a:gd name="T24" fmla="*/ 6 w 33"/>
                <a:gd name="T25" fmla="*/ 6 h 13"/>
                <a:gd name="T26" fmla="*/ 0 w 33"/>
                <a:gd name="T27" fmla="*/ 7 h 13"/>
                <a:gd name="T28" fmla="*/ 3 w 33"/>
                <a:gd name="T29" fmla="*/ 11 h 13"/>
                <a:gd name="T30" fmla="*/ 10 w 33"/>
                <a:gd name="T31" fmla="*/ 9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"/>
                <a:gd name="T49" fmla="*/ 0 h 13"/>
                <a:gd name="T50" fmla="*/ 33 w 33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" h="13">
                  <a:moveTo>
                    <a:pt x="10" y="9"/>
                  </a:moveTo>
                  <a:lnTo>
                    <a:pt x="6" y="13"/>
                  </a:lnTo>
                  <a:lnTo>
                    <a:pt x="10" y="12"/>
                  </a:lnTo>
                  <a:lnTo>
                    <a:pt x="18" y="11"/>
                  </a:lnTo>
                  <a:lnTo>
                    <a:pt x="26" y="9"/>
                  </a:lnTo>
                  <a:lnTo>
                    <a:pt x="33" y="7"/>
                  </a:lnTo>
                  <a:lnTo>
                    <a:pt x="31" y="0"/>
                  </a:lnTo>
                  <a:lnTo>
                    <a:pt x="26" y="1"/>
                  </a:lnTo>
                  <a:lnTo>
                    <a:pt x="18" y="4"/>
                  </a:lnTo>
                  <a:lnTo>
                    <a:pt x="10" y="5"/>
                  </a:lnTo>
                  <a:lnTo>
                    <a:pt x="6" y="6"/>
                  </a:lnTo>
                  <a:lnTo>
                    <a:pt x="3" y="11"/>
                  </a:lnTo>
                  <a:lnTo>
                    <a:pt x="6" y="6"/>
                  </a:lnTo>
                  <a:lnTo>
                    <a:pt x="0" y="7"/>
                  </a:lnTo>
                  <a:lnTo>
                    <a:pt x="3" y="11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66" name="Freeform 73"/>
            <p:cNvSpPr>
              <a:spLocks/>
            </p:cNvSpPr>
            <p:nvPr/>
          </p:nvSpPr>
          <p:spPr bwMode="auto">
            <a:xfrm>
              <a:off x="3276" y="3720"/>
              <a:ext cx="38" cy="92"/>
            </a:xfrm>
            <a:custGeom>
              <a:avLst/>
              <a:gdLst>
                <a:gd name="T0" fmla="*/ 35 w 38"/>
                <a:gd name="T1" fmla="*/ 84 h 92"/>
                <a:gd name="T2" fmla="*/ 38 w 38"/>
                <a:gd name="T3" fmla="*/ 86 h 92"/>
                <a:gd name="T4" fmla="*/ 7 w 38"/>
                <a:gd name="T5" fmla="*/ 0 h 92"/>
                <a:gd name="T6" fmla="*/ 0 w 38"/>
                <a:gd name="T7" fmla="*/ 2 h 92"/>
                <a:gd name="T8" fmla="*/ 31 w 38"/>
                <a:gd name="T9" fmla="*/ 89 h 92"/>
                <a:gd name="T10" fmla="*/ 35 w 38"/>
                <a:gd name="T11" fmla="*/ 91 h 92"/>
                <a:gd name="T12" fmla="*/ 31 w 38"/>
                <a:gd name="T13" fmla="*/ 89 h 92"/>
                <a:gd name="T14" fmla="*/ 33 w 38"/>
                <a:gd name="T15" fmla="*/ 92 h 92"/>
                <a:gd name="T16" fmla="*/ 35 w 38"/>
                <a:gd name="T17" fmla="*/ 91 h 92"/>
                <a:gd name="T18" fmla="*/ 35 w 38"/>
                <a:gd name="T19" fmla="*/ 84 h 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92"/>
                <a:gd name="T32" fmla="*/ 38 w 38"/>
                <a:gd name="T33" fmla="*/ 92 h 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92">
                  <a:moveTo>
                    <a:pt x="35" y="84"/>
                  </a:moveTo>
                  <a:lnTo>
                    <a:pt x="38" y="86"/>
                  </a:lnTo>
                  <a:lnTo>
                    <a:pt x="7" y="0"/>
                  </a:lnTo>
                  <a:lnTo>
                    <a:pt x="0" y="2"/>
                  </a:lnTo>
                  <a:lnTo>
                    <a:pt x="31" y="89"/>
                  </a:lnTo>
                  <a:lnTo>
                    <a:pt x="35" y="91"/>
                  </a:lnTo>
                  <a:lnTo>
                    <a:pt x="31" y="89"/>
                  </a:lnTo>
                  <a:lnTo>
                    <a:pt x="33" y="92"/>
                  </a:lnTo>
                  <a:lnTo>
                    <a:pt x="35" y="91"/>
                  </a:lnTo>
                  <a:lnTo>
                    <a:pt x="35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67" name="Freeform 74"/>
            <p:cNvSpPr>
              <a:spLocks/>
            </p:cNvSpPr>
            <p:nvPr/>
          </p:nvSpPr>
          <p:spPr bwMode="auto">
            <a:xfrm>
              <a:off x="3311" y="3702"/>
              <a:ext cx="525" cy="109"/>
            </a:xfrm>
            <a:custGeom>
              <a:avLst/>
              <a:gdLst>
                <a:gd name="T0" fmla="*/ 516 w 525"/>
                <a:gd name="T1" fmla="*/ 5 h 109"/>
                <a:gd name="T2" fmla="*/ 519 w 525"/>
                <a:gd name="T3" fmla="*/ 0 h 109"/>
                <a:gd name="T4" fmla="*/ 0 w 525"/>
                <a:gd name="T5" fmla="*/ 102 h 109"/>
                <a:gd name="T6" fmla="*/ 0 w 525"/>
                <a:gd name="T7" fmla="*/ 109 h 109"/>
                <a:gd name="T8" fmla="*/ 519 w 525"/>
                <a:gd name="T9" fmla="*/ 7 h 109"/>
                <a:gd name="T10" fmla="*/ 523 w 525"/>
                <a:gd name="T11" fmla="*/ 2 h 109"/>
                <a:gd name="T12" fmla="*/ 519 w 525"/>
                <a:gd name="T13" fmla="*/ 7 h 109"/>
                <a:gd name="T14" fmla="*/ 525 w 525"/>
                <a:gd name="T15" fmla="*/ 7 h 109"/>
                <a:gd name="T16" fmla="*/ 523 w 525"/>
                <a:gd name="T17" fmla="*/ 2 h 109"/>
                <a:gd name="T18" fmla="*/ 516 w 525"/>
                <a:gd name="T19" fmla="*/ 5 h 1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5"/>
                <a:gd name="T31" fmla="*/ 0 h 109"/>
                <a:gd name="T32" fmla="*/ 525 w 525"/>
                <a:gd name="T33" fmla="*/ 109 h 1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5" h="109">
                  <a:moveTo>
                    <a:pt x="516" y="5"/>
                  </a:moveTo>
                  <a:lnTo>
                    <a:pt x="519" y="0"/>
                  </a:lnTo>
                  <a:lnTo>
                    <a:pt x="0" y="102"/>
                  </a:lnTo>
                  <a:lnTo>
                    <a:pt x="0" y="109"/>
                  </a:lnTo>
                  <a:lnTo>
                    <a:pt x="519" y="7"/>
                  </a:lnTo>
                  <a:lnTo>
                    <a:pt x="523" y="2"/>
                  </a:lnTo>
                  <a:lnTo>
                    <a:pt x="519" y="7"/>
                  </a:lnTo>
                  <a:lnTo>
                    <a:pt x="525" y="7"/>
                  </a:lnTo>
                  <a:lnTo>
                    <a:pt x="523" y="2"/>
                  </a:lnTo>
                  <a:lnTo>
                    <a:pt x="516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68" name="Freeform 75"/>
            <p:cNvSpPr>
              <a:spLocks/>
            </p:cNvSpPr>
            <p:nvPr/>
          </p:nvSpPr>
          <p:spPr bwMode="auto">
            <a:xfrm>
              <a:off x="3591" y="3061"/>
              <a:ext cx="243" cy="646"/>
            </a:xfrm>
            <a:custGeom>
              <a:avLst/>
              <a:gdLst>
                <a:gd name="T0" fmla="*/ 4 w 243"/>
                <a:gd name="T1" fmla="*/ 8 h 646"/>
                <a:gd name="T2" fmla="*/ 0 w 243"/>
                <a:gd name="T3" fmla="*/ 5 h 646"/>
                <a:gd name="T4" fmla="*/ 236 w 243"/>
                <a:gd name="T5" fmla="*/ 646 h 646"/>
                <a:gd name="T6" fmla="*/ 243 w 243"/>
                <a:gd name="T7" fmla="*/ 643 h 646"/>
                <a:gd name="T8" fmla="*/ 7 w 243"/>
                <a:gd name="T9" fmla="*/ 3 h 646"/>
                <a:gd name="T10" fmla="*/ 4 w 243"/>
                <a:gd name="T11" fmla="*/ 1 h 646"/>
                <a:gd name="T12" fmla="*/ 7 w 243"/>
                <a:gd name="T13" fmla="*/ 3 h 646"/>
                <a:gd name="T14" fmla="*/ 6 w 243"/>
                <a:gd name="T15" fmla="*/ 0 h 646"/>
                <a:gd name="T16" fmla="*/ 4 w 243"/>
                <a:gd name="T17" fmla="*/ 1 h 646"/>
                <a:gd name="T18" fmla="*/ 4 w 243"/>
                <a:gd name="T19" fmla="*/ 8 h 6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3"/>
                <a:gd name="T31" fmla="*/ 0 h 646"/>
                <a:gd name="T32" fmla="*/ 243 w 243"/>
                <a:gd name="T33" fmla="*/ 646 h 6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3" h="646">
                  <a:moveTo>
                    <a:pt x="4" y="8"/>
                  </a:moveTo>
                  <a:lnTo>
                    <a:pt x="0" y="5"/>
                  </a:lnTo>
                  <a:lnTo>
                    <a:pt x="236" y="646"/>
                  </a:lnTo>
                  <a:lnTo>
                    <a:pt x="243" y="643"/>
                  </a:lnTo>
                  <a:lnTo>
                    <a:pt x="7" y="3"/>
                  </a:lnTo>
                  <a:lnTo>
                    <a:pt x="4" y="1"/>
                  </a:lnTo>
                  <a:lnTo>
                    <a:pt x="7" y="3"/>
                  </a:lnTo>
                  <a:lnTo>
                    <a:pt x="6" y="0"/>
                  </a:lnTo>
                  <a:lnTo>
                    <a:pt x="4" y="1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69" name="Freeform 76"/>
            <p:cNvSpPr>
              <a:spLocks/>
            </p:cNvSpPr>
            <p:nvPr/>
          </p:nvSpPr>
          <p:spPr bwMode="auto">
            <a:xfrm>
              <a:off x="3070" y="3062"/>
              <a:ext cx="525" cy="110"/>
            </a:xfrm>
            <a:custGeom>
              <a:avLst/>
              <a:gdLst>
                <a:gd name="T0" fmla="*/ 9 w 525"/>
                <a:gd name="T1" fmla="*/ 105 h 110"/>
                <a:gd name="T2" fmla="*/ 5 w 525"/>
                <a:gd name="T3" fmla="*/ 110 h 110"/>
                <a:gd name="T4" fmla="*/ 525 w 525"/>
                <a:gd name="T5" fmla="*/ 7 h 110"/>
                <a:gd name="T6" fmla="*/ 525 w 525"/>
                <a:gd name="T7" fmla="*/ 0 h 110"/>
                <a:gd name="T8" fmla="*/ 5 w 525"/>
                <a:gd name="T9" fmla="*/ 103 h 110"/>
                <a:gd name="T10" fmla="*/ 2 w 525"/>
                <a:gd name="T11" fmla="*/ 108 h 110"/>
                <a:gd name="T12" fmla="*/ 5 w 525"/>
                <a:gd name="T13" fmla="*/ 103 h 110"/>
                <a:gd name="T14" fmla="*/ 0 w 525"/>
                <a:gd name="T15" fmla="*/ 103 h 110"/>
                <a:gd name="T16" fmla="*/ 2 w 525"/>
                <a:gd name="T17" fmla="*/ 108 h 110"/>
                <a:gd name="T18" fmla="*/ 9 w 525"/>
                <a:gd name="T19" fmla="*/ 105 h 1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5"/>
                <a:gd name="T31" fmla="*/ 0 h 110"/>
                <a:gd name="T32" fmla="*/ 525 w 525"/>
                <a:gd name="T33" fmla="*/ 110 h 1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5" h="110">
                  <a:moveTo>
                    <a:pt x="9" y="105"/>
                  </a:moveTo>
                  <a:lnTo>
                    <a:pt x="5" y="110"/>
                  </a:lnTo>
                  <a:lnTo>
                    <a:pt x="525" y="7"/>
                  </a:lnTo>
                  <a:lnTo>
                    <a:pt x="525" y="0"/>
                  </a:lnTo>
                  <a:lnTo>
                    <a:pt x="5" y="103"/>
                  </a:lnTo>
                  <a:lnTo>
                    <a:pt x="2" y="108"/>
                  </a:lnTo>
                  <a:lnTo>
                    <a:pt x="5" y="103"/>
                  </a:lnTo>
                  <a:lnTo>
                    <a:pt x="0" y="103"/>
                  </a:lnTo>
                  <a:lnTo>
                    <a:pt x="2" y="108"/>
                  </a:lnTo>
                  <a:lnTo>
                    <a:pt x="9" y="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70" name="Freeform 77"/>
            <p:cNvSpPr>
              <a:spLocks/>
            </p:cNvSpPr>
            <p:nvPr/>
          </p:nvSpPr>
          <p:spPr bwMode="auto">
            <a:xfrm>
              <a:off x="3072" y="3167"/>
              <a:ext cx="34" cy="79"/>
            </a:xfrm>
            <a:custGeom>
              <a:avLst/>
              <a:gdLst>
                <a:gd name="T0" fmla="*/ 30 w 34"/>
                <a:gd name="T1" fmla="*/ 71 h 79"/>
                <a:gd name="T2" fmla="*/ 34 w 34"/>
                <a:gd name="T3" fmla="*/ 73 h 79"/>
                <a:gd name="T4" fmla="*/ 7 w 34"/>
                <a:gd name="T5" fmla="*/ 0 h 79"/>
                <a:gd name="T6" fmla="*/ 0 w 34"/>
                <a:gd name="T7" fmla="*/ 3 h 79"/>
                <a:gd name="T8" fmla="*/ 27 w 34"/>
                <a:gd name="T9" fmla="*/ 75 h 79"/>
                <a:gd name="T10" fmla="*/ 30 w 34"/>
                <a:gd name="T11" fmla="*/ 78 h 79"/>
                <a:gd name="T12" fmla="*/ 27 w 34"/>
                <a:gd name="T13" fmla="*/ 75 h 79"/>
                <a:gd name="T14" fmla="*/ 28 w 34"/>
                <a:gd name="T15" fmla="*/ 79 h 79"/>
                <a:gd name="T16" fmla="*/ 30 w 34"/>
                <a:gd name="T17" fmla="*/ 78 h 79"/>
                <a:gd name="T18" fmla="*/ 30 w 34"/>
                <a:gd name="T19" fmla="*/ 71 h 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79"/>
                <a:gd name="T32" fmla="*/ 34 w 34"/>
                <a:gd name="T33" fmla="*/ 79 h 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79">
                  <a:moveTo>
                    <a:pt x="30" y="71"/>
                  </a:moveTo>
                  <a:lnTo>
                    <a:pt x="34" y="73"/>
                  </a:lnTo>
                  <a:lnTo>
                    <a:pt x="7" y="0"/>
                  </a:lnTo>
                  <a:lnTo>
                    <a:pt x="0" y="3"/>
                  </a:lnTo>
                  <a:lnTo>
                    <a:pt x="27" y="75"/>
                  </a:lnTo>
                  <a:lnTo>
                    <a:pt x="30" y="78"/>
                  </a:lnTo>
                  <a:lnTo>
                    <a:pt x="27" y="75"/>
                  </a:lnTo>
                  <a:lnTo>
                    <a:pt x="28" y="79"/>
                  </a:lnTo>
                  <a:lnTo>
                    <a:pt x="30" y="78"/>
                  </a:lnTo>
                  <a:lnTo>
                    <a:pt x="30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71" name="Freeform 78"/>
            <p:cNvSpPr>
              <a:spLocks/>
            </p:cNvSpPr>
            <p:nvPr/>
          </p:nvSpPr>
          <p:spPr bwMode="auto">
            <a:xfrm>
              <a:off x="3102" y="3234"/>
              <a:ext cx="19" cy="11"/>
            </a:xfrm>
            <a:custGeom>
              <a:avLst/>
              <a:gdLst>
                <a:gd name="T0" fmla="*/ 11 w 19"/>
                <a:gd name="T1" fmla="*/ 4 h 11"/>
                <a:gd name="T2" fmla="*/ 13 w 19"/>
                <a:gd name="T3" fmla="*/ 0 h 11"/>
                <a:gd name="T4" fmla="*/ 10 w 19"/>
                <a:gd name="T5" fmla="*/ 1 h 11"/>
                <a:gd name="T6" fmla="*/ 5 w 19"/>
                <a:gd name="T7" fmla="*/ 2 h 11"/>
                <a:gd name="T8" fmla="*/ 3 w 19"/>
                <a:gd name="T9" fmla="*/ 4 h 11"/>
                <a:gd name="T10" fmla="*/ 0 w 19"/>
                <a:gd name="T11" fmla="*/ 4 h 11"/>
                <a:gd name="T12" fmla="*/ 0 w 19"/>
                <a:gd name="T13" fmla="*/ 11 h 11"/>
                <a:gd name="T14" fmla="*/ 3 w 19"/>
                <a:gd name="T15" fmla="*/ 11 h 11"/>
                <a:gd name="T16" fmla="*/ 7 w 19"/>
                <a:gd name="T17" fmla="*/ 9 h 11"/>
                <a:gd name="T18" fmla="*/ 12 w 19"/>
                <a:gd name="T19" fmla="*/ 8 h 11"/>
                <a:gd name="T20" fmla="*/ 16 w 19"/>
                <a:gd name="T21" fmla="*/ 7 h 11"/>
                <a:gd name="T22" fmla="*/ 18 w 19"/>
                <a:gd name="T23" fmla="*/ 4 h 11"/>
                <a:gd name="T24" fmla="*/ 16 w 19"/>
                <a:gd name="T25" fmla="*/ 7 h 11"/>
                <a:gd name="T26" fmla="*/ 19 w 19"/>
                <a:gd name="T27" fmla="*/ 6 h 11"/>
                <a:gd name="T28" fmla="*/ 18 w 19"/>
                <a:gd name="T29" fmla="*/ 4 h 11"/>
                <a:gd name="T30" fmla="*/ 11 w 19"/>
                <a:gd name="T31" fmla="*/ 4 h 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11"/>
                <a:gd name="T50" fmla="*/ 19 w 19"/>
                <a:gd name="T51" fmla="*/ 11 h 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11">
                  <a:moveTo>
                    <a:pt x="11" y="4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7" y="9"/>
                  </a:lnTo>
                  <a:lnTo>
                    <a:pt x="12" y="8"/>
                  </a:lnTo>
                  <a:lnTo>
                    <a:pt x="16" y="7"/>
                  </a:lnTo>
                  <a:lnTo>
                    <a:pt x="18" y="4"/>
                  </a:lnTo>
                  <a:lnTo>
                    <a:pt x="16" y="7"/>
                  </a:lnTo>
                  <a:lnTo>
                    <a:pt x="19" y="6"/>
                  </a:lnTo>
                  <a:lnTo>
                    <a:pt x="18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72" name="Freeform 79"/>
            <p:cNvSpPr>
              <a:spLocks/>
            </p:cNvSpPr>
            <p:nvPr/>
          </p:nvSpPr>
          <p:spPr bwMode="auto">
            <a:xfrm>
              <a:off x="3113" y="3222"/>
              <a:ext cx="13" cy="16"/>
            </a:xfrm>
            <a:custGeom>
              <a:avLst/>
              <a:gdLst>
                <a:gd name="T0" fmla="*/ 10 w 13"/>
                <a:gd name="T1" fmla="*/ 0 h 16"/>
                <a:gd name="T2" fmla="*/ 12 w 13"/>
                <a:gd name="T3" fmla="*/ 0 h 16"/>
                <a:gd name="T4" fmla="*/ 6 w 13"/>
                <a:gd name="T5" fmla="*/ 1 h 16"/>
                <a:gd name="T6" fmla="*/ 1 w 13"/>
                <a:gd name="T7" fmla="*/ 5 h 16"/>
                <a:gd name="T8" fmla="*/ 0 w 13"/>
                <a:gd name="T9" fmla="*/ 11 h 16"/>
                <a:gd name="T10" fmla="*/ 0 w 13"/>
                <a:gd name="T11" fmla="*/ 16 h 16"/>
                <a:gd name="T12" fmla="*/ 7 w 13"/>
                <a:gd name="T13" fmla="*/ 16 h 16"/>
                <a:gd name="T14" fmla="*/ 7 w 13"/>
                <a:gd name="T15" fmla="*/ 11 h 16"/>
                <a:gd name="T16" fmla="*/ 8 w 13"/>
                <a:gd name="T17" fmla="*/ 10 h 16"/>
                <a:gd name="T18" fmla="*/ 8 w 13"/>
                <a:gd name="T19" fmla="*/ 9 h 16"/>
                <a:gd name="T20" fmla="*/ 12 w 13"/>
                <a:gd name="T21" fmla="*/ 7 h 16"/>
                <a:gd name="T22" fmla="*/ 13 w 13"/>
                <a:gd name="T23" fmla="*/ 7 h 16"/>
                <a:gd name="T24" fmla="*/ 10 w 13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"/>
                <a:gd name="T40" fmla="*/ 0 h 16"/>
                <a:gd name="T41" fmla="*/ 13 w 13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" h="16">
                  <a:moveTo>
                    <a:pt x="10" y="0"/>
                  </a:moveTo>
                  <a:lnTo>
                    <a:pt x="12" y="0"/>
                  </a:lnTo>
                  <a:lnTo>
                    <a:pt x="6" y="1"/>
                  </a:lnTo>
                  <a:lnTo>
                    <a:pt x="1" y="5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8" y="9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73" name="Freeform 80"/>
            <p:cNvSpPr>
              <a:spLocks/>
            </p:cNvSpPr>
            <p:nvPr/>
          </p:nvSpPr>
          <p:spPr bwMode="auto">
            <a:xfrm>
              <a:off x="3123" y="3222"/>
              <a:ext cx="22" cy="14"/>
            </a:xfrm>
            <a:custGeom>
              <a:avLst/>
              <a:gdLst>
                <a:gd name="T0" fmla="*/ 22 w 22"/>
                <a:gd name="T1" fmla="*/ 12 h 14"/>
                <a:gd name="T2" fmla="*/ 22 w 22"/>
                <a:gd name="T3" fmla="*/ 12 h 14"/>
                <a:gd name="T4" fmla="*/ 19 w 22"/>
                <a:gd name="T5" fmla="*/ 6 h 14"/>
                <a:gd name="T6" fmla="*/ 12 w 22"/>
                <a:gd name="T7" fmla="*/ 1 h 14"/>
                <a:gd name="T8" fmla="*/ 6 w 22"/>
                <a:gd name="T9" fmla="*/ 0 h 14"/>
                <a:gd name="T10" fmla="*/ 0 w 22"/>
                <a:gd name="T11" fmla="*/ 0 h 14"/>
                <a:gd name="T12" fmla="*/ 3 w 22"/>
                <a:gd name="T13" fmla="*/ 7 h 14"/>
                <a:gd name="T14" fmla="*/ 6 w 22"/>
                <a:gd name="T15" fmla="*/ 7 h 14"/>
                <a:gd name="T16" fmla="*/ 10 w 22"/>
                <a:gd name="T17" fmla="*/ 9 h 14"/>
                <a:gd name="T18" fmla="*/ 12 w 22"/>
                <a:gd name="T19" fmla="*/ 11 h 14"/>
                <a:gd name="T20" fmla="*/ 15 w 22"/>
                <a:gd name="T21" fmla="*/ 14 h 14"/>
                <a:gd name="T22" fmla="*/ 15 w 22"/>
                <a:gd name="T23" fmla="*/ 14 h 14"/>
                <a:gd name="T24" fmla="*/ 22 w 22"/>
                <a:gd name="T25" fmla="*/ 12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14"/>
                <a:gd name="T41" fmla="*/ 22 w 22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14">
                  <a:moveTo>
                    <a:pt x="22" y="12"/>
                  </a:moveTo>
                  <a:lnTo>
                    <a:pt x="22" y="12"/>
                  </a:lnTo>
                  <a:lnTo>
                    <a:pt x="19" y="6"/>
                  </a:lnTo>
                  <a:lnTo>
                    <a:pt x="12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3" y="7"/>
                  </a:lnTo>
                  <a:lnTo>
                    <a:pt x="6" y="7"/>
                  </a:lnTo>
                  <a:lnTo>
                    <a:pt x="10" y="9"/>
                  </a:lnTo>
                  <a:lnTo>
                    <a:pt x="12" y="11"/>
                  </a:lnTo>
                  <a:lnTo>
                    <a:pt x="15" y="14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74" name="Freeform 81"/>
            <p:cNvSpPr>
              <a:spLocks/>
            </p:cNvSpPr>
            <p:nvPr/>
          </p:nvSpPr>
          <p:spPr bwMode="auto">
            <a:xfrm>
              <a:off x="3133" y="3234"/>
              <a:ext cx="14" cy="19"/>
            </a:xfrm>
            <a:custGeom>
              <a:avLst/>
              <a:gdLst>
                <a:gd name="T0" fmla="*/ 0 w 14"/>
                <a:gd name="T1" fmla="*/ 19 h 19"/>
                <a:gd name="T2" fmla="*/ 0 w 14"/>
                <a:gd name="T3" fmla="*/ 19 h 19"/>
                <a:gd name="T4" fmla="*/ 7 w 14"/>
                <a:gd name="T5" fmla="*/ 16 h 19"/>
                <a:gd name="T6" fmla="*/ 12 w 14"/>
                <a:gd name="T7" fmla="*/ 12 h 19"/>
                <a:gd name="T8" fmla="*/ 14 w 14"/>
                <a:gd name="T9" fmla="*/ 6 h 19"/>
                <a:gd name="T10" fmla="*/ 12 w 14"/>
                <a:gd name="T11" fmla="*/ 0 h 19"/>
                <a:gd name="T12" fmla="*/ 5 w 14"/>
                <a:gd name="T13" fmla="*/ 2 h 19"/>
                <a:gd name="T14" fmla="*/ 5 w 14"/>
                <a:gd name="T15" fmla="*/ 6 h 19"/>
                <a:gd name="T16" fmla="*/ 5 w 14"/>
                <a:gd name="T17" fmla="*/ 7 h 19"/>
                <a:gd name="T18" fmla="*/ 2 w 14"/>
                <a:gd name="T19" fmla="*/ 9 h 19"/>
                <a:gd name="T20" fmla="*/ 0 w 14"/>
                <a:gd name="T21" fmla="*/ 12 h 19"/>
                <a:gd name="T22" fmla="*/ 0 w 14"/>
                <a:gd name="T23" fmla="*/ 12 h 19"/>
                <a:gd name="T24" fmla="*/ 0 w 14"/>
                <a:gd name="T25" fmla="*/ 19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19"/>
                <a:gd name="T41" fmla="*/ 14 w 14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19">
                  <a:moveTo>
                    <a:pt x="0" y="19"/>
                  </a:moveTo>
                  <a:lnTo>
                    <a:pt x="0" y="19"/>
                  </a:lnTo>
                  <a:lnTo>
                    <a:pt x="7" y="16"/>
                  </a:lnTo>
                  <a:lnTo>
                    <a:pt x="12" y="12"/>
                  </a:lnTo>
                  <a:lnTo>
                    <a:pt x="14" y="6"/>
                  </a:lnTo>
                  <a:lnTo>
                    <a:pt x="12" y="0"/>
                  </a:lnTo>
                  <a:lnTo>
                    <a:pt x="5" y="2"/>
                  </a:lnTo>
                  <a:lnTo>
                    <a:pt x="5" y="6"/>
                  </a:lnTo>
                  <a:lnTo>
                    <a:pt x="5" y="7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75" name="Freeform 82"/>
            <p:cNvSpPr>
              <a:spLocks/>
            </p:cNvSpPr>
            <p:nvPr/>
          </p:nvSpPr>
          <p:spPr bwMode="auto">
            <a:xfrm>
              <a:off x="3113" y="3233"/>
              <a:ext cx="20" cy="20"/>
            </a:xfrm>
            <a:custGeom>
              <a:avLst/>
              <a:gdLst>
                <a:gd name="T0" fmla="*/ 3 w 20"/>
                <a:gd name="T1" fmla="*/ 9 h 20"/>
                <a:gd name="T2" fmla="*/ 0 w 20"/>
                <a:gd name="T3" fmla="*/ 6 h 20"/>
                <a:gd name="T4" fmla="*/ 2 w 20"/>
                <a:gd name="T5" fmla="*/ 12 h 20"/>
                <a:gd name="T6" fmla="*/ 8 w 20"/>
                <a:gd name="T7" fmla="*/ 17 h 20"/>
                <a:gd name="T8" fmla="*/ 15 w 20"/>
                <a:gd name="T9" fmla="*/ 20 h 20"/>
                <a:gd name="T10" fmla="*/ 20 w 20"/>
                <a:gd name="T11" fmla="*/ 20 h 20"/>
                <a:gd name="T12" fmla="*/ 20 w 20"/>
                <a:gd name="T13" fmla="*/ 13 h 20"/>
                <a:gd name="T14" fmla="*/ 15 w 20"/>
                <a:gd name="T15" fmla="*/ 13 h 20"/>
                <a:gd name="T16" fmla="*/ 13 w 20"/>
                <a:gd name="T17" fmla="*/ 10 h 20"/>
                <a:gd name="T18" fmla="*/ 9 w 20"/>
                <a:gd name="T19" fmla="*/ 7 h 20"/>
                <a:gd name="T20" fmla="*/ 7 w 20"/>
                <a:gd name="T21" fmla="*/ 3 h 20"/>
                <a:gd name="T22" fmla="*/ 3 w 20"/>
                <a:gd name="T23" fmla="*/ 0 h 20"/>
                <a:gd name="T24" fmla="*/ 3 w 20"/>
                <a:gd name="T25" fmla="*/ 9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20"/>
                <a:gd name="T41" fmla="*/ 20 w 20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20">
                  <a:moveTo>
                    <a:pt x="3" y="9"/>
                  </a:moveTo>
                  <a:lnTo>
                    <a:pt x="0" y="6"/>
                  </a:lnTo>
                  <a:lnTo>
                    <a:pt x="2" y="12"/>
                  </a:lnTo>
                  <a:lnTo>
                    <a:pt x="8" y="17"/>
                  </a:lnTo>
                  <a:lnTo>
                    <a:pt x="15" y="20"/>
                  </a:lnTo>
                  <a:lnTo>
                    <a:pt x="20" y="20"/>
                  </a:lnTo>
                  <a:lnTo>
                    <a:pt x="20" y="13"/>
                  </a:lnTo>
                  <a:lnTo>
                    <a:pt x="15" y="13"/>
                  </a:lnTo>
                  <a:lnTo>
                    <a:pt x="13" y="10"/>
                  </a:lnTo>
                  <a:lnTo>
                    <a:pt x="9" y="7"/>
                  </a:lnTo>
                  <a:lnTo>
                    <a:pt x="7" y="3"/>
                  </a:lnTo>
                  <a:lnTo>
                    <a:pt x="3" y="0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76" name="Freeform 83"/>
            <p:cNvSpPr>
              <a:spLocks/>
            </p:cNvSpPr>
            <p:nvPr/>
          </p:nvSpPr>
          <p:spPr bwMode="auto">
            <a:xfrm>
              <a:off x="3096" y="3233"/>
              <a:ext cx="20" cy="12"/>
            </a:xfrm>
            <a:custGeom>
              <a:avLst/>
              <a:gdLst>
                <a:gd name="T0" fmla="*/ 10 w 20"/>
                <a:gd name="T1" fmla="*/ 7 h 12"/>
                <a:gd name="T2" fmla="*/ 8 w 20"/>
                <a:gd name="T3" fmla="*/ 12 h 12"/>
                <a:gd name="T4" fmla="*/ 10 w 20"/>
                <a:gd name="T5" fmla="*/ 12 h 12"/>
                <a:gd name="T6" fmla="*/ 15 w 20"/>
                <a:gd name="T7" fmla="*/ 9 h 12"/>
                <a:gd name="T8" fmla="*/ 18 w 20"/>
                <a:gd name="T9" fmla="*/ 8 h 12"/>
                <a:gd name="T10" fmla="*/ 20 w 20"/>
                <a:gd name="T11" fmla="*/ 9 h 12"/>
                <a:gd name="T12" fmla="*/ 20 w 20"/>
                <a:gd name="T13" fmla="*/ 0 h 12"/>
                <a:gd name="T14" fmla="*/ 18 w 20"/>
                <a:gd name="T15" fmla="*/ 1 h 12"/>
                <a:gd name="T16" fmla="*/ 12 w 20"/>
                <a:gd name="T17" fmla="*/ 2 h 12"/>
                <a:gd name="T18" fmla="*/ 8 w 20"/>
                <a:gd name="T19" fmla="*/ 5 h 12"/>
                <a:gd name="T20" fmla="*/ 5 w 20"/>
                <a:gd name="T21" fmla="*/ 5 h 12"/>
                <a:gd name="T22" fmla="*/ 3 w 20"/>
                <a:gd name="T23" fmla="*/ 9 h 12"/>
                <a:gd name="T24" fmla="*/ 5 w 20"/>
                <a:gd name="T25" fmla="*/ 5 h 12"/>
                <a:gd name="T26" fmla="*/ 0 w 20"/>
                <a:gd name="T27" fmla="*/ 6 h 12"/>
                <a:gd name="T28" fmla="*/ 3 w 20"/>
                <a:gd name="T29" fmla="*/ 9 h 12"/>
                <a:gd name="T30" fmla="*/ 10 w 20"/>
                <a:gd name="T31" fmla="*/ 7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"/>
                <a:gd name="T49" fmla="*/ 0 h 12"/>
                <a:gd name="T50" fmla="*/ 20 w 20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" h="12">
                  <a:moveTo>
                    <a:pt x="10" y="7"/>
                  </a:moveTo>
                  <a:lnTo>
                    <a:pt x="8" y="12"/>
                  </a:lnTo>
                  <a:lnTo>
                    <a:pt x="10" y="12"/>
                  </a:lnTo>
                  <a:lnTo>
                    <a:pt x="15" y="9"/>
                  </a:lnTo>
                  <a:lnTo>
                    <a:pt x="18" y="8"/>
                  </a:lnTo>
                  <a:lnTo>
                    <a:pt x="20" y="9"/>
                  </a:lnTo>
                  <a:lnTo>
                    <a:pt x="20" y="0"/>
                  </a:lnTo>
                  <a:lnTo>
                    <a:pt x="18" y="1"/>
                  </a:lnTo>
                  <a:lnTo>
                    <a:pt x="12" y="2"/>
                  </a:lnTo>
                  <a:lnTo>
                    <a:pt x="8" y="5"/>
                  </a:lnTo>
                  <a:lnTo>
                    <a:pt x="5" y="5"/>
                  </a:lnTo>
                  <a:lnTo>
                    <a:pt x="3" y="9"/>
                  </a:lnTo>
                  <a:lnTo>
                    <a:pt x="5" y="5"/>
                  </a:lnTo>
                  <a:lnTo>
                    <a:pt x="0" y="6"/>
                  </a:lnTo>
                  <a:lnTo>
                    <a:pt x="3" y="9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77" name="Line 84"/>
            <p:cNvSpPr>
              <a:spLocks noChangeShapeType="1"/>
            </p:cNvSpPr>
            <p:nvPr/>
          </p:nvSpPr>
          <p:spPr bwMode="auto">
            <a:xfrm>
              <a:off x="3135" y="3157"/>
              <a:ext cx="236" cy="639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78" name="Freeform 85"/>
            <p:cNvSpPr>
              <a:spLocks/>
            </p:cNvSpPr>
            <p:nvPr/>
          </p:nvSpPr>
          <p:spPr bwMode="auto">
            <a:xfrm>
              <a:off x="3279" y="3718"/>
              <a:ext cx="17" cy="3"/>
            </a:xfrm>
            <a:custGeom>
              <a:avLst/>
              <a:gdLst>
                <a:gd name="T0" fmla="*/ 0 w 17"/>
                <a:gd name="T1" fmla="*/ 3 h 3"/>
                <a:gd name="T2" fmla="*/ 17 w 17"/>
                <a:gd name="T3" fmla="*/ 0 h 3"/>
                <a:gd name="T4" fmla="*/ 0 w 17"/>
                <a:gd name="T5" fmla="*/ 3 h 3"/>
                <a:gd name="T6" fmla="*/ 0 60000 65536"/>
                <a:gd name="T7" fmla="*/ 0 60000 65536"/>
                <a:gd name="T8" fmla="*/ 0 60000 65536"/>
                <a:gd name="T9" fmla="*/ 0 w 17"/>
                <a:gd name="T10" fmla="*/ 0 h 3"/>
                <a:gd name="T11" fmla="*/ 17 w 17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3">
                  <a:moveTo>
                    <a:pt x="0" y="3"/>
                  </a:moveTo>
                  <a:lnTo>
                    <a:pt x="1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79" name="Line 86"/>
            <p:cNvSpPr>
              <a:spLocks noChangeShapeType="1"/>
            </p:cNvSpPr>
            <p:nvPr/>
          </p:nvSpPr>
          <p:spPr bwMode="auto">
            <a:xfrm flipV="1">
              <a:off x="3279" y="3718"/>
              <a:ext cx="17" cy="3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80" name="Freeform 87"/>
            <p:cNvSpPr>
              <a:spLocks/>
            </p:cNvSpPr>
            <p:nvPr/>
          </p:nvSpPr>
          <p:spPr bwMode="auto">
            <a:xfrm>
              <a:off x="3196" y="3492"/>
              <a:ext cx="13" cy="4"/>
            </a:xfrm>
            <a:custGeom>
              <a:avLst/>
              <a:gdLst>
                <a:gd name="T0" fmla="*/ 0 w 13"/>
                <a:gd name="T1" fmla="*/ 4 h 4"/>
                <a:gd name="T2" fmla="*/ 1 w 13"/>
                <a:gd name="T3" fmla="*/ 4 h 4"/>
                <a:gd name="T4" fmla="*/ 5 w 13"/>
                <a:gd name="T5" fmla="*/ 2 h 4"/>
                <a:gd name="T6" fmla="*/ 9 w 13"/>
                <a:gd name="T7" fmla="*/ 1 h 4"/>
                <a:gd name="T8" fmla="*/ 13 w 13"/>
                <a:gd name="T9" fmla="*/ 0 h 4"/>
                <a:gd name="T10" fmla="*/ 0 w 13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4"/>
                <a:gd name="T20" fmla="*/ 13 w 1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4">
                  <a:moveTo>
                    <a:pt x="0" y="4"/>
                  </a:moveTo>
                  <a:lnTo>
                    <a:pt x="1" y="4"/>
                  </a:lnTo>
                  <a:lnTo>
                    <a:pt x="5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81" name="Freeform 88"/>
            <p:cNvSpPr>
              <a:spLocks/>
            </p:cNvSpPr>
            <p:nvPr/>
          </p:nvSpPr>
          <p:spPr bwMode="auto">
            <a:xfrm>
              <a:off x="3196" y="3492"/>
              <a:ext cx="13" cy="4"/>
            </a:xfrm>
            <a:custGeom>
              <a:avLst/>
              <a:gdLst>
                <a:gd name="T0" fmla="*/ 0 w 13"/>
                <a:gd name="T1" fmla="*/ 4 h 4"/>
                <a:gd name="T2" fmla="*/ 0 w 13"/>
                <a:gd name="T3" fmla="*/ 4 h 4"/>
                <a:gd name="T4" fmla="*/ 1 w 13"/>
                <a:gd name="T5" fmla="*/ 4 h 4"/>
                <a:gd name="T6" fmla="*/ 5 w 13"/>
                <a:gd name="T7" fmla="*/ 2 h 4"/>
                <a:gd name="T8" fmla="*/ 9 w 13"/>
                <a:gd name="T9" fmla="*/ 1 h 4"/>
                <a:gd name="T10" fmla="*/ 13 w 13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4"/>
                <a:gd name="T20" fmla="*/ 13 w 1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4">
                  <a:moveTo>
                    <a:pt x="0" y="4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5" y="2"/>
                  </a:lnTo>
                  <a:lnTo>
                    <a:pt x="9" y="1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82" name="Freeform 89"/>
            <p:cNvSpPr>
              <a:spLocks/>
            </p:cNvSpPr>
            <p:nvPr/>
          </p:nvSpPr>
          <p:spPr bwMode="auto">
            <a:xfrm>
              <a:off x="3102" y="3239"/>
              <a:ext cx="10" cy="2"/>
            </a:xfrm>
            <a:custGeom>
              <a:avLst/>
              <a:gdLst>
                <a:gd name="T0" fmla="*/ 0 w 10"/>
                <a:gd name="T1" fmla="*/ 2 h 2"/>
                <a:gd name="T2" fmla="*/ 2 w 10"/>
                <a:gd name="T3" fmla="*/ 2 h 2"/>
                <a:gd name="T4" fmla="*/ 5 w 10"/>
                <a:gd name="T5" fmla="*/ 1 h 2"/>
                <a:gd name="T6" fmla="*/ 7 w 10"/>
                <a:gd name="T7" fmla="*/ 1 h 2"/>
                <a:gd name="T8" fmla="*/ 10 w 10"/>
                <a:gd name="T9" fmla="*/ 0 h 2"/>
                <a:gd name="T10" fmla="*/ 0 w 10"/>
                <a:gd name="T11" fmla="*/ 2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"/>
                <a:gd name="T20" fmla="*/ 10 w 10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">
                  <a:moveTo>
                    <a:pt x="0" y="2"/>
                  </a:moveTo>
                  <a:lnTo>
                    <a:pt x="2" y="2"/>
                  </a:lnTo>
                  <a:lnTo>
                    <a:pt x="5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83" name="Freeform 90"/>
            <p:cNvSpPr>
              <a:spLocks/>
            </p:cNvSpPr>
            <p:nvPr/>
          </p:nvSpPr>
          <p:spPr bwMode="auto">
            <a:xfrm>
              <a:off x="3102" y="3239"/>
              <a:ext cx="10" cy="2"/>
            </a:xfrm>
            <a:custGeom>
              <a:avLst/>
              <a:gdLst>
                <a:gd name="T0" fmla="*/ 0 w 10"/>
                <a:gd name="T1" fmla="*/ 2 h 2"/>
                <a:gd name="T2" fmla="*/ 0 w 10"/>
                <a:gd name="T3" fmla="*/ 2 h 2"/>
                <a:gd name="T4" fmla="*/ 2 w 10"/>
                <a:gd name="T5" fmla="*/ 2 h 2"/>
                <a:gd name="T6" fmla="*/ 5 w 10"/>
                <a:gd name="T7" fmla="*/ 1 h 2"/>
                <a:gd name="T8" fmla="*/ 7 w 10"/>
                <a:gd name="T9" fmla="*/ 1 h 2"/>
                <a:gd name="T10" fmla="*/ 10 w 10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"/>
                <a:gd name="T20" fmla="*/ 10 w 10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5" y="1"/>
                  </a:lnTo>
                  <a:lnTo>
                    <a:pt x="7" y="1"/>
                  </a:lnTo>
                  <a:lnTo>
                    <a:pt x="10" y="0"/>
                  </a:lnTo>
                </a:path>
              </a:pathLst>
            </a:cu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84" name="Line 91"/>
            <p:cNvSpPr>
              <a:spLocks noChangeShapeType="1"/>
            </p:cNvSpPr>
            <p:nvPr/>
          </p:nvSpPr>
          <p:spPr bwMode="auto">
            <a:xfrm flipH="1">
              <a:off x="3114" y="3170"/>
              <a:ext cx="519" cy="102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85" name="Line 92"/>
            <p:cNvSpPr>
              <a:spLocks noChangeShapeType="1"/>
            </p:cNvSpPr>
            <p:nvPr/>
          </p:nvSpPr>
          <p:spPr bwMode="auto">
            <a:xfrm flipH="1">
              <a:off x="3126" y="3202"/>
              <a:ext cx="519" cy="101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86" name="Line 93"/>
            <p:cNvSpPr>
              <a:spLocks noChangeShapeType="1"/>
            </p:cNvSpPr>
            <p:nvPr/>
          </p:nvSpPr>
          <p:spPr bwMode="auto">
            <a:xfrm flipH="1">
              <a:off x="3138" y="3234"/>
              <a:ext cx="519" cy="102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87" name="Line 94"/>
            <p:cNvSpPr>
              <a:spLocks noChangeShapeType="1"/>
            </p:cNvSpPr>
            <p:nvPr/>
          </p:nvSpPr>
          <p:spPr bwMode="auto">
            <a:xfrm flipH="1">
              <a:off x="3149" y="3265"/>
              <a:ext cx="519" cy="103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88" name="Line 95"/>
            <p:cNvSpPr>
              <a:spLocks noChangeShapeType="1"/>
            </p:cNvSpPr>
            <p:nvPr/>
          </p:nvSpPr>
          <p:spPr bwMode="auto">
            <a:xfrm flipH="1">
              <a:off x="3161" y="3297"/>
              <a:ext cx="519" cy="102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89" name="Line 96"/>
            <p:cNvSpPr>
              <a:spLocks noChangeShapeType="1"/>
            </p:cNvSpPr>
            <p:nvPr/>
          </p:nvSpPr>
          <p:spPr bwMode="auto">
            <a:xfrm flipH="1">
              <a:off x="3173" y="3329"/>
              <a:ext cx="519" cy="103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90" name="Line 97"/>
            <p:cNvSpPr>
              <a:spLocks noChangeShapeType="1"/>
            </p:cNvSpPr>
            <p:nvPr/>
          </p:nvSpPr>
          <p:spPr bwMode="auto">
            <a:xfrm flipH="1">
              <a:off x="3184" y="3361"/>
              <a:ext cx="520" cy="103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91" name="Line 98"/>
            <p:cNvSpPr>
              <a:spLocks noChangeShapeType="1"/>
            </p:cNvSpPr>
            <p:nvPr/>
          </p:nvSpPr>
          <p:spPr bwMode="auto">
            <a:xfrm flipH="1">
              <a:off x="3236" y="3394"/>
              <a:ext cx="479" cy="93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92" name="Line 99"/>
            <p:cNvSpPr>
              <a:spLocks noChangeShapeType="1"/>
            </p:cNvSpPr>
            <p:nvPr/>
          </p:nvSpPr>
          <p:spPr bwMode="auto">
            <a:xfrm flipH="1">
              <a:off x="3208" y="3425"/>
              <a:ext cx="519" cy="103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93" name="Line 100"/>
            <p:cNvSpPr>
              <a:spLocks noChangeShapeType="1"/>
            </p:cNvSpPr>
            <p:nvPr/>
          </p:nvSpPr>
          <p:spPr bwMode="auto">
            <a:xfrm flipH="1">
              <a:off x="3220" y="3457"/>
              <a:ext cx="519" cy="103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94" name="Line 101"/>
            <p:cNvSpPr>
              <a:spLocks noChangeShapeType="1"/>
            </p:cNvSpPr>
            <p:nvPr/>
          </p:nvSpPr>
          <p:spPr bwMode="auto">
            <a:xfrm flipH="1">
              <a:off x="3231" y="3490"/>
              <a:ext cx="519" cy="102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95" name="Line 102"/>
            <p:cNvSpPr>
              <a:spLocks noChangeShapeType="1"/>
            </p:cNvSpPr>
            <p:nvPr/>
          </p:nvSpPr>
          <p:spPr bwMode="auto">
            <a:xfrm flipH="1">
              <a:off x="3243" y="3521"/>
              <a:ext cx="519" cy="102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96" name="Line 103"/>
            <p:cNvSpPr>
              <a:spLocks noChangeShapeType="1"/>
            </p:cNvSpPr>
            <p:nvPr/>
          </p:nvSpPr>
          <p:spPr bwMode="auto">
            <a:xfrm flipH="1">
              <a:off x="3256" y="3553"/>
              <a:ext cx="518" cy="103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97" name="Line 104"/>
            <p:cNvSpPr>
              <a:spLocks noChangeShapeType="1"/>
            </p:cNvSpPr>
            <p:nvPr/>
          </p:nvSpPr>
          <p:spPr bwMode="auto">
            <a:xfrm flipH="1">
              <a:off x="3268" y="3586"/>
              <a:ext cx="518" cy="102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98" name="Line 105"/>
            <p:cNvSpPr>
              <a:spLocks noChangeShapeType="1"/>
            </p:cNvSpPr>
            <p:nvPr/>
          </p:nvSpPr>
          <p:spPr bwMode="auto">
            <a:xfrm flipV="1">
              <a:off x="3316" y="3617"/>
              <a:ext cx="483" cy="95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899" name="Line 106"/>
            <p:cNvSpPr>
              <a:spLocks noChangeShapeType="1"/>
            </p:cNvSpPr>
            <p:nvPr/>
          </p:nvSpPr>
          <p:spPr bwMode="auto">
            <a:xfrm flipH="1">
              <a:off x="3291" y="3649"/>
              <a:ext cx="519" cy="103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900" name="Line 107"/>
            <p:cNvSpPr>
              <a:spLocks noChangeShapeType="1"/>
            </p:cNvSpPr>
            <p:nvPr/>
          </p:nvSpPr>
          <p:spPr bwMode="auto">
            <a:xfrm flipH="1">
              <a:off x="3303" y="3682"/>
              <a:ext cx="519" cy="102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901" name="Line 108"/>
            <p:cNvSpPr>
              <a:spLocks noChangeShapeType="1"/>
            </p:cNvSpPr>
            <p:nvPr/>
          </p:nvSpPr>
          <p:spPr bwMode="auto">
            <a:xfrm flipH="1">
              <a:off x="3145" y="3138"/>
              <a:ext cx="477" cy="94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902" name="Freeform 109"/>
            <p:cNvSpPr>
              <a:spLocks/>
            </p:cNvSpPr>
            <p:nvPr/>
          </p:nvSpPr>
          <p:spPr bwMode="auto">
            <a:xfrm>
              <a:off x="3446" y="2869"/>
              <a:ext cx="537" cy="439"/>
            </a:xfrm>
            <a:custGeom>
              <a:avLst/>
              <a:gdLst>
                <a:gd name="T0" fmla="*/ 0 w 537"/>
                <a:gd name="T1" fmla="*/ 439 h 439"/>
                <a:gd name="T2" fmla="*/ 33 w 537"/>
                <a:gd name="T3" fmla="*/ 406 h 439"/>
                <a:gd name="T4" fmla="*/ 63 w 537"/>
                <a:gd name="T5" fmla="*/ 376 h 439"/>
                <a:gd name="T6" fmla="*/ 92 w 537"/>
                <a:gd name="T7" fmla="*/ 346 h 439"/>
                <a:gd name="T8" fmla="*/ 120 w 537"/>
                <a:gd name="T9" fmla="*/ 319 h 439"/>
                <a:gd name="T10" fmla="*/ 146 w 537"/>
                <a:gd name="T11" fmla="*/ 295 h 439"/>
                <a:gd name="T12" fmla="*/ 171 w 537"/>
                <a:gd name="T13" fmla="*/ 272 h 439"/>
                <a:gd name="T14" fmla="*/ 193 w 537"/>
                <a:gd name="T15" fmla="*/ 252 h 439"/>
                <a:gd name="T16" fmla="*/ 213 w 537"/>
                <a:gd name="T17" fmla="*/ 234 h 439"/>
                <a:gd name="T18" fmla="*/ 232 w 537"/>
                <a:gd name="T19" fmla="*/ 217 h 439"/>
                <a:gd name="T20" fmla="*/ 249 w 537"/>
                <a:gd name="T21" fmla="*/ 203 h 439"/>
                <a:gd name="T22" fmla="*/ 263 w 537"/>
                <a:gd name="T23" fmla="*/ 190 h 439"/>
                <a:gd name="T24" fmla="*/ 276 w 537"/>
                <a:gd name="T25" fmla="*/ 180 h 439"/>
                <a:gd name="T26" fmla="*/ 288 w 537"/>
                <a:gd name="T27" fmla="*/ 170 h 439"/>
                <a:gd name="T28" fmla="*/ 296 w 537"/>
                <a:gd name="T29" fmla="*/ 163 h 439"/>
                <a:gd name="T30" fmla="*/ 302 w 537"/>
                <a:gd name="T31" fmla="*/ 159 h 439"/>
                <a:gd name="T32" fmla="*/ 307 w 537"/>
                <a:gd name="T33" fmla="*/ 155 h 439"/>
                <a:gd name="T34" fmla="*/ 310 w 537"/>
                <a:gd name="T35" fmla="*/ 153 h 439"/>
                <a:gd name="T36" fmla="*/ 317 w 537"/>
                <a:gd name="T37" fmla="*/ 146 h 439"/>
                <a:gd name="T38" fmla="*/ 328 w 537"/>
                <a:gd name="T39" fmla="*/ 138 h 439"/>
                <a:gd name="T40" fmla="*/ 337 w 537"/>
                <a:gd name="T41" fmla="*/ 129 h 439"/>
                <a:gd name="T42" fmla="*/ 383 w 537"/>
                <a:gd name="T43" fmla="*/ 94 h 439"/>
                <a:gd name="T44" fmla="*/ 418 w 537"/>
                <a:gd name="T45" fmla="*/ 66 h 439"/>
                <a:gd name="T46" fmla="*/ 446 w 537"/>
                <a:gd name="T47" fmla="*/ 46 h 439"/>
                <a:gd name="T48" fmla="*/ 466 w 537"/>
                <a:gd name="T49" fmla="*/ 32 h 439"/>
                <a:gd name="T50" fmla="*/ 480 w 537"/>
                <a:gd name="T51" fmla="*/ 23 h 439"/>
                <a:gd name="T52" fmla="*/ 490 w 537"/>
                <a:gd name="T53" fmla="*/ 18 h 439"/>
                <a:gd name="T54" fmla="*/ 496 w 537"/>
                <a:gd name="T55" fmla="*/ 17 h 439"/>
                <a:gd name="T56" fmla="*/ 500 w 537"/>
                <a:gd name="T57" fmla="*/ 19 h 439"/>
                <a:gd name="T58" fmla="*/ 524 w 537"/>
                <a:gd name="T59" fmla="*/ 0 h 439"/>
                <a:gd name="T60" fmla="*/ 537 w 537"/>
                <a:gd name="T61" fmla="*/ 16 h 439"/>
                <a:gd name="T62" fmla="*/ 513 w 537"/>
                <a:gd name="T63" fmla="*/ 34 h 439"/>
                <a:gd name="T64" fmla="*/ 514 w 537"/>
                <a:gd name="T65" fmla="*/ 39 h 439"/>
                <a:gd name="T66" fmla="*/ 511 w 537"/>
                <a:gd name="T67" fmla="*/ 45 h 439"/>
                <a:gd name="T68" fmla="*/ 504 w 537"/>
                <a:gd name="T69" fmla="*/ 53 h 439"/>
                <a:gd name="T70" fmla="*/ 492 w 537"/>
                <a:gd name="T71" fmla="*/ 64 h 439"/>
                <a:gd name="T72" fmla="*/ 473 w 537"/>
                <a:gd name="T73" fmla="*/ 80 h 439"/>
                <a:gd name="T74" fmla="*/ 446 w 537"/>
                <a:gd name="T75" fmla="*/ 102 h 439"/>
                <a:gd name="T76" fmla="*/ 412 w 537"/>
                <a:gd name="T77" fmla="*/ 131 h 439"/>
                <a:gd name="T78" fmla="*/ 369 w 537"/>
                <a:gd name="T79" fmla="*/ 168 h 439"/>
                <a:gd name="T80" fmla="*/ 360 w 537"/>
                <a:gd name="T81" fmla="*/ 176 h 439"/>
                <a:gd name="T82" fmla="*/ 349 w 537"/>
                <a:gd name="T83" fmla="*/ 183 h 439"/>
                <a:gd name="T84" fmla="*/ 341 w 537"/>
                <a:gd name="T85" fmla="*/ 190 h 439"/>
                <a:gd name="T86" fmla="*/ 337 w 537"/>
                <a:gd name="T87" fmla="*/ 193 h 439"/>
                <a:gd name="T88" fmla="*/ 333 w 537"/>
                <a:gd name="T89" fmla="*/ 196 h 439"/>
                <a:gd name="T90" fmla="*/ 327 w 537"/>
                <a:gd name="T91" fmla="*/ 202 h 439"/>
                <a:gd name="T92" fmla="*/ 317 w 537"/>
                <a:gd name="T93" fmla="*/ 209 h 439"/>
                <a:gd name="T94" fmla="*/ 306 w 537"/>
                <a:gd name="T95" fmla="*/ 218 h 439"/>
                <a:gd name="T96" fmla="*/ 292 w 537"/>
                <a:gd name="T97" fmla="*/ 230 h 439"/>
                <a:gd name="T98" fmla="*/ 276 w 537"/>
                <a:gd name="T99" fmla="*/ 242 h 439"/>
                <a:gd name="T100" fmla="*/ 258 w 537"/>
                <a:gd name="T101" fmla="*/ 257 h 439"/>
                <a:gd name="T102" fmla="*/ 238 w 537"/>
                <a:gd name="T103" fmla="*/ 272 h 439"/>
                <a:gd name="T104" fmla="*/ 214 w 537"/>
                <a:gd name="T105" fmla="*/ 289 h 439"/>
                <a:gd name="T106" fmla="*/ 190 w 537"/>
                <a:gd name="T107" fmla="*/ 308 h 439"/>
                <a:gd name="T108" fmla="*/ 163 w 537"/>
                <a:gd name="T109" fmla="*/ 328 h 439"/>
                <a:gd name="T110" fmla="*/ 135 w 537"/>
                <a:gd name="T111" fmla="*/ 347 h 439"/>
                <a:gd name="T112" fmla="*/ 104 w 537"/>
                <a:gd name="T113" fmla="*/ 369 h 439"/>
                <a:gd name="T114" fmla="*/ 71 w 537"/>
                <a:gd name="T115" fmla="*/ 392 h 439"/>
                <a:gd name="T116" fmla="*/ 36 w 537"/>
                <a:gd name="T117" fmla="*/ 414 h 439"/>
                <a:gd name="T118" fmla="*/ 0 w 537"/>
                <a:gd name="T119" fmla="*/ 439 h 43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37"/>
                <a:gd name="T181" fmla="*/ 0 h 439"/>
                <a:gd name="T182" fmla="*/ 537 w 537"/>
                <a:gd name="T183" fmla="*/ 439 h 43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37" h="439">
                  <a:moveTo>
                    <a:pt x="0" y="439"/>
                  </a:moveTo>
                  <a:lnTo>
                    <a:pt x="33" y="406"/>
                  </a:lnTo>
                  <a:lnTo>
                    <a:pt x="63" y="376"/>
                  </a:lnTo>
                  <a:lnTo>
                    <a:pt x="92" y="346"/>
                  </a:lnTo>
                  <a:lnTo>
                    <a:pt x="120" y="319"/>
                  </a:lnTo>
                  <a:lnTo>
                    <a:pt x="146" y="295"/>
                  </a:lnTo>
                  <a:lnTo>
                    <a:pt x="171" y="272"/>
                  </a:lnTo>
                  <a:lnTo>
                    <a:pt x="193" y="252"/>
                  </a:lnTo>
                  <a:lnTo>
                    <a:pt x="213" y="234"/>
                  </a:lnTo>
                  <a:lnTo>
                    <a:pt x="232" y="217"/>
                  </a:lnTo>
                  <a:lnTo>
                    <a:pt x="249" y="203"/>
                  </a:lnTo>
                  <a:lnTo>
                    <a:pt x="263" y="190"/>
                  </a:lnTo>
                  <a:lnTo>
                    <a:pt x="276" y="180"/>
                  </a:lnTo>
                  <a:lnTo>
                    <a:pt x="288" y="170"/>
                  </a:lnTo>
                  <a:lnTo>
                    <a:pt x="296" y="163"/>
                  </a:lnTo>
                  <a:lnTo>
                    <a:pt x="302" y="159"/>
                  </a:lnTo>
                  <a:lnTo>
                    <a:pt x="307" y="155"/>
                  </a:lnTo>
                  <a:lnTo>
                    <a:pt x="310" y="153"/>
                  </a:lnTo>
                  <a:lnTo>
                    <a:pt x="317" y="146"/>
                  </a:lnTo>
                  <a:lnTo>
                    <a:pt x="328" y="138"/>
                  </a:lnTo>
                  <a:lnTo>
                    <a:pt x="337" y="129"/>
                  </a:lnTo>
                  <a:lnTo>
                    <a:pt x="383" y="94"/>
                  </a:lnTo>
                  <a:lnTo>
                    <a:pt x="418" y="66"/>
                  </a:lnTo>
                  <a:lnTo>
                    <a:pt x="446" y="46"/>
                  </a:lnTo>
                  <a:lnTo>
                    <a:pt x="466" y="32"/>
                  </a:lnTo>
                  <a:lnTo>
                    <a:pt x="480" y="23"/>
                  </a:lnTo>
                  <a:lnTo>
                    <a:pt x="490" y="18"/>
                  </a:lnTo>
                  <a:lnTo>
                    <a:pt x="496" y="17"/>
                  </a:lnTo>
                  <a:lnTo>
                    <a:pt x="500" y="19"/>
                  </a:lnTo>
                  <a:lnTo>
                    <a:pt x="524" y="0"/>
                  </a:lnTo>
                  <a:lnTo>
                    <a:pt x="537" y="16"/>
                  </a:lnTo>
                  <a:lnTo>
                    <a:pt x="513" y="34"/>
                  </a:lnTo>
                  <a:lnTo>
                    <a:pt x="514" y="39"/>
                  </a:lnTo>
                  <a:lnTo>
                    <a:pt x="511" y="45"/>
                  </a:lnTo>
                  <a:lnTo>
                    <a:pt x="504" y="53"/>
                  </a:lnTo>
                  <a:lnTo>
                    <a:pt x="492" y="64"/>
                  </a:lnTo>
                  <a:lnTo>
                    <a:pt x="473" y="80"/>
                  </a:lnTo>
                  <a:lnTo>
                    <a:pt x="446" y="102"/>
                  </a:lnTo>
                  <a:lnTo>
                    <a:pt x="412" y="131"/>
                  </a:lnTo>
                  <a:lnTo>
                    <a:pt x="369" y="168"/>
                  </a:lnTo>
                  <a:lnTo>
                    <a:pt x="360" y="176"/>
                  </a:lnTo>
                  <a:lnTo>
                    <a:pt x="349" y="183"/>
                  </a:lnTo>
                  <a:lnTo>
                    <a:pt x="341" y="190"/>
                  </a:lnTo>
                  <a:lnTo>
                    <a:pt x="337" y="193"/>
                  </a:lnTo>
                  <a:lnTo>
                    <a:pt x="333" y="196"/>
                  </a:lnTo>
                  <a:lnTo>
                    <a:pt x="327" y="202"/>
                  </a:lnTo>
                  <a:lnTo>
                    <a:pt x="317" y="209"/>
                  </a:lnTo>
                  <a:lnTo>
                    <a:pt x="306" y="218"/>
                  </a:lnTo>
                  <a:lnTo>
                    <a:pt x="292" y="230"/>
                  </a:lnTo>
                  <a:lnTo>
                    <a:pt x="276" y="242"/>
                  </a:lnTo>
                  <a:lnTo>
                    <a:pt x="258" y="257"/>
                  </a:lnTo>
                  <a:lnTo>
                    <a:pt x="238" y="272"/>
                  </a:lnTo>
                  <a:lnTo>
                    <a:pt x="214" y="289"/>
                  </a:lnTo>
                  <a:lnTo>
                    <a:pt x="190" y="308"/>
                  </a:lnTo>
                  <a:lnTo>
                    <a:pt x="163" y="328"/>
                  </a:lnTo>
                  <a:lnTo>
                    <a:pt x="135" y="347"/>
                  </a:lnTo>
                  <a:lnTo>
                    <a:pt x="104" y="369"/>
                  </a:lnTo>
                  <a:lnTo>
                    <a:pt x="71" y="392"/>
                  </a:lnTo>
                  <a:lnTo>
                    <a:pt x="36" y="414"/>
                  </a:lnTo>
                  <a:lnTo>
                    <a:pt x="0" y="439"/>
                  </a:lnTo>
                  <a:close/>
                </a:path>
              </a:pathLst>
            </a:custGeom>
            <a:solidFill>
              <a:srgbClr val="ED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903" name="Freeform 110"/>
            <p:cNvSpPr>
              <a:spLocks/>
            </p:cNvSpPr>
            <p:nvPr/>
          </p:nvSpPr>
          <p:spPr bwMode="auto">
            <a:xfrm>
              <a:off x="3442" y="3019"/>
              <a:ext cx="316" cy="292"/>
            </a:xfrm>
            <a:custGeom>
              <a:avLst/>
              <a:gdLst>
                <a:gd name="T0" fmla="*/ 307 w 316"/>
                <a:gd name="T1" fmla="*/ 2 h 292"/>
                <a:gd name="T2" fmla="*/ 307 w 316"/>
                <a:gd name="T3" fmla="*/ 2 h 292"/>
                <a:gd name="T4" fmla="*/ 303 w 316"/>
                <a:gd name="T5" fmla="*/ 5 h 292"/>
                <a:gd name="T6" fmla="*/ 297 w 316"/>
                <a:gd name="T7" fmla="*/ 10 h 292"/>
                <a:gd name="T8" fmla="*/ 289 w 316"/>
                <a:gd name="T9" fmla="*/ 17 h 292"/>
                <a:gd name="T10" fmla="*/ 277 w 316"/>
                <a:gd name="T11" fmla="*/ 26 h 292"/>
                <a:gd name="T12" fmla="*/ 264 w 316"/>
                <a:gd name="T13" fmla="*/ 37 h 292"/>
                <a:gd name="T14" fmla="*/ 250 w 316"/>
                <a:gd name="T15" fmla="*/ 50 h 292"/>
                <a:gd name="T16" fmla="*/ 232 w 316"/>
                <a:gd name="T17" fmla="*/ 64 h 292"/>
                <a:gd name="T18" fmla="*/ 214 w 316"/>
                <a:gd name="T19" fmla="*/ 80 h 292"/>
                <a:gd name="T20" fmla="*/ 194 w 316"/>
                <a:gd name="T21" fmla="*/ 99 h 292"/>
                <a:gd name="T22" fmla="*/ 171 w 316"/>
                <a:gd name="T23" fmla="*/ 119 h 292"/>
                <a:gd name="T24" fmla="*/ 147 w 316"/>
                <a:gd name="T25" fmla="*/ 141 h 292"/>
                <a:gd name="T26" fmla="*/ 121 w 316"/>
                <a:gd name="T27" fmla="*/ 166 h 292"/>
                <a:gd name="T28" fmla="*/ 93 w 316"/>
                <a:gd name="T29" fmla="*/ 193 h 292"/>
                <a:gd name="T30" fmla="*/ 64 w 316"/>
                <a:gd name="T31" fmla="*/ 222 h 292"/>
                <a:gd name="T32" fmla="*/ 33 w 316"/>
                <a:gd name="T33" fmla="*/ 253 h 292"/>
                <a:gd name="T34" fmla="*/ 0 w 316"/>
                <a:gd name="T35" fmla="*/ 285 h 292"/>
                <a:gd name="T36" fmla="*/ 7 w 316"/>
                <a:gd name="T37" fmla="*/ 292 h 292"/>
                <a:gd name="T38" fmla="*/ 40 w 316"/>
                <a:gd name="T39" fmla="*/ 260 h 292"/>
                <a:gd name="T40" fmla="*/ 71 w 316"/>
                <a:gd name="T41" fmla="*/ 229 h 292"/>
                <a:gd name="T42" fmla="*/ 100 w 316"/>
                <a:gd name="T43" fmla="*/ 200 h 292"/>
                <a:gd name="T44" fmla="*/ 128 w 316"/>
                <a:gd name="T45" fmla="*/ 173 h 292"/>
                <a:gd name="T46" fmla="*/ 154 w 316"/>
                <a:gd name="T47" fmla="*/ 148 h 292"/>
                <a:gd name="T48" fmla="*/ 178 w 316"/>
                <a:gd name="T49" fmla="*/ 126 h 292"/>
                <a:gd name="T50" fmla="*/ 201 w 316"/>
                <a:gd name="T51" fmla="*/ 106 h 292"/>
                <a:gd name="T52" fmla="*/ 221 w 316"/>
                <a:gd name="T53" fmla="*/ 87 h 292"/>
                <a:gd name="T54" fmla="*/ 239 w 316"/>
                <a:gd name="T55" fmla="*/ 71 h 292"/>
                <a:gd name="T56" fmla="*/ 257 w 316"/>
                <a:gd name="T57" fmla="*/ 57 h 292"/>
                <a:gd name="T58" fmla="*/ 271 w 316"/>
                <a:gd name="T59" fmla="*/ 44 h 292"/>
                <a:gd name="T60" fmla="*/ 284 w 316"/>
                <a:gd name="T61" fmla="*/ 33 h 292"/>
                <a:gd name="T62" fmla="*/ 296 w 316"/>
                <a:gd name="T63" fmla="*/ 24 h 292"/>
                <a:gd name="T64" fmla="*/ 304 w 316"/>
                <a:gd name="T65" fmla="*/ 17 h 292"/>
                <a:gd name="T66" fmla="*/ 310 w 316"/>
                <a:gd name="T67" fmla="*/ 12 h 292"/>
                <a:gd name="T68" fmla="*/ 314 w 316"/>
                <a:gd name="T69" fmla="*/ 9 h 292"/>
                <a:gd name="T70" fmla="*/ 314 w 316"/>
                <a:gd name="T71" fmla="*/ 9 h 292"/>
                <a:gd name="T72" fmla="*/ 314 w 316"/>
                <a:gd name="T73" fmla="*/ 9 h 292"/>
                <a:gd name="T74" fmla="*/ 316 w 316"/>
                <a:gd name="T75" fmla="*/ 5 h 292"/>
                <a:gd name="T76" fmla="*/ 314 w 316"/>
                <a:gd name="T77" fmla="*/ 2 h 292"/>
                <a:gd name="T78" fmla="*/ 311 w 316"/>
                <a:gd name="T79" fmla="*/ 0 h 292"/>
                <a:gd name="T80" fmla="*/ 307 w 316"/>
                <a:gd name="T81" fmla="*/ 2 h 2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6"/>
                <a:gd name="T124" fmla="*/ 0 h 292"/>
                <a:gd name="T125" fmla="*/ 316 w 316"/>
                <a:gd name="T126" fmla="*/ 292 h 29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6" h="292">
                  <a:moveTo>
                    <a:pt x="307" y="2"/>
                  </a:moveTo>
                  <a:lnTo>
                    <a:pt x="307" y="2"/>
                  </a:lnTo>
                  <a:lnTo>
                    <a:pt x="303" y="5"/>
                  </a:lnTo>
                  <a:lnTo>
                    <a:pt x="297" y="10"/>
                  </a:lnTo>
                  <a:lnTo>
                    <a:pt x="289" y="17"/>
                  </a:lnTo>
                  <a:lnTo>
                    <a:pt x="277" y="26"/>
                  </a:lnTo>
                  <a:lnTo>
                    <a:pt x="264" y="37"/>
                  </a:lnTo>
                  <a:lnTo>
                    <a:pt x="250" y="50"/>
                  </a:lnTo>
                  <a:lnTo>
                    <a:pt x="232" y="64"/>
                  </a:lnTo>
                  <a:lnTo>
                    <a:pt x="214" y="80"/>
                  </a:lnTo>
                  <a:lnTo>
                    <a:pt x="194" y="99"/>
                  </a:lnTo>
                  <a:lnTo>
                    <a:pt x="171" y="119"/>
                  </a:lnTo>
                  <a:lnTo>
                    <a:pt x="147" y="141"/>
                  </a:lnTo>
                  <a:lnTo>
                    <a:pt x="121" y="166"/>
                  </a:lnTo>
                  <a:lnTo>
                    <a:pt x="93" y="193"/>
                  </a:lnTo>
                  <a:lnTo>
                    <a:pt x="64" y="222"/>
                  </a:lnTo>
                  <a:lnTo>
                    <a:pt x="33" y="253"/>
                  </a:lnTo>
                  <a:lnTo>
                    <a:pt x="0" y="285"/>
                  </a:lnTo>
                  <a:lnTo>
                    <a:pt x="7" y="292"/>
                  </a:lnTo>
                  <a:lnTo>
                    <a:pt x="40" y="260"/>
                  </a:lnTo>
                  <a:lnTo>
                    <a:pt x="71" y="229"/>
                  </a:lnTo>
                  <a:lnTo>
                    <a:pt x="100" y="200"/>
                  </a:lnTo>
                  <a:lnTo>
                    <a:pt x="128" y="173"/>
                  </a:lnTo>
                  <a:lnTo>
                    <a:pt x="154" y="148"/>
                  </a:lnTo>
                  <a:lnTo>
                    <a:pt x="178" y="126"/>
                  </a:lnTo>
                  <a:lnTo>
                    <a:pt x="201" y="106"/>
                  </a:lnTo>
                  <a:lnTo>
                    <a:pt x="221" y="87"/>
                  </a:lnTo>
                  <a:lnTo>
                    <a:pt x="239" y="71"/>
                  </a:lnTo>
                  <a:lnTo>
                    <a:pt x="257" y="57"/>
                  </a:lnTo>
                  <a:lnTo>
                    <a:pt x="271" y="44"/>
                  </a:lnTo>
                  <a:lnTo>
                    <a:pt x="284" y="33"/>
                  </a:lnTo>
                  <a:lnTo>
                    <a:pt x="296" y="24"/>
                  </a:lnTo>
                  <a:lnTo>
                    <a:pt x="304" y="17"/>
                  </a:lnTo>
                  <a:lnTo>
                    <a:pt x="310" y="12"/>
                  </a:lnTo>
                  <a:lnTo>
                    <a:pt x="314" y="9"/>
                  </a:lnTo>
                  <a:lnTo>
                    <a:pt x="316" y="5"/>
                  </a:lnTo>
                  <a:lnTo>
                    <a:pt x="314" y="2"/>
                  </a:lnTo>
                  <a:lnTo>
                    <a:pt x="311" y="0"/>
                  </a:lnTo>
                  <a:lnTo>
                    <a:pt x="30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904" name="Freeform 111"/>
            <p:cNvSpPr>
              <a:spLocks/>
            </p:cNvSpPr>
            <p:nvPr/>
          </p:nvSpPr>
          <p:spPr bwMode="auto">
            <a:xfrm>
              <a:off x="3749" y="2994"/>
              <a:ext cx="39" cy="34"/>
            </a:xfrm>
            <a:custGeom>
              <a:avLst/>
              <a:gdLst>
                <a:gd name="T0" fmla="*/ 31 w 39"/>
                <a:gd name="T1" fmla="*/ 1 h 34"/>
                <a:gd name="T2" fmla="*/ 31 w 39"/>
                <a:gd name="T3" fmla="*/ 1 h 34"/>
                <a:gd name="T4" fmla="*/ 21 w 39"/>
                <a:gd name="T5" fmla="*/ 9 h 34"/>
                <a:gd name="T6" fmla="*/ 11 w 39"/>
                <a:gd name="T7" fmla="*/ 17 h 34"/>
                <a:gd name="T8" fmla="*/ 4 w 39"/>
                <a:gd name="T9" fmla="*/ 24 h 34"/>
                <a:gd name="T10" fmla="*/ 0 w 39"/>
                <a:gd name="T11" fmla="*/ 27 h 34"/>
                <a:gd name="T12" fmla="*/ 7 w 39"/>
                <a:gd name="T13" fmla="*/ 34 h 34"/>
                <a:gd name="T14" fmla="*/ 11 w 39"/>
                <a:gd name="T15" fmla="*/ 31 h 34"/>
                <a:gd name="T16" fmla="*/ 18 w 39"/>
                <a:gd name="T17" fmla="*/ 24 h 34"/>
                <a:gd name="T18" fmla="*/ 28 w 39"/>
                <a:gd name="T19" fmla="*/ 16 h 34"/>
                <a:gd name="T20" fmla="*/ 38 w 39"/>
                <a:gd name="T21" fmla="*/ 8 h 34"/>
                <a:gd name="T22" fmla="*/ 38 w 39"/>
                <a:gd name="T23" fmla="*/ 8 h 34"/>
                <a:gd name="T24" fmla="*/ 38 w 39"/>
                <a:gd name="T25" fmla="*/ 8 h 34"/>
                <a:gd name="T26" fmla="*/ 39 w 39"/>
                <a:gd name="T27" fmla="*/ 4 h 34"/>
                <a:gd name="T28" fmla="*/ 38 w 39"/>
                <a:gd name="T29" fmla="*/ 1 h 34"/>
                <a:gd name="T30" fmla="*/ 34 w 39"/>
                <a:gd name="T31" fmla="*/ 0 h 34"/>
                <a:gd name="T32" fmla="*/ 31 w 39"/>
                <a:gd name="T33" fmla="*/ 1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4"/>
                <a:gd name="T53" fmla="*/ 39 w 39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4">
                  <a:moveTo>
                    <a:pt x="31" y="1"/>
                  </a:moveTo>
                  <a:lnTo>
                    <a:pt x="31" y="1"/>
                  </a:lnTo>
                  <a:lnTo>
                    <a:pt x="21" y="9"/>
                  </a:lnTo>
                  <a:lnTo>
                    <a:pt x="11" y="17"/>
                  </a:lnTo>
                  <a:lnTo>
                    <a:pt x="4" y="24"/>
                  </a:lnTo>
                  <a:lnTo>
                    <a:pt x="0" y="27"/>
                  </a:lnTo>
                  <a:lnTo>
                    <a:pt x="7" y="34"/>
                  </a:lnTo>
                  <a:lnTo>
                    <a:pt x="11" y="31"/>
                  </a:lnTo>
                  <a:lnTo>
                    <a:pt x="18" y="24"/>
                  </a:lnTo>
                  <a:lnTo>
                    <a:pt x="28" y="16"/>
                  </a:lnTo>
                  <a:lnTo>
                    <a:pt x="38" y="8"/>
                  </a:lnTo>
                  <a:lnTo>
                    <a:pt x="39" y="4"/>
                  </a:lnTo>
                  <a:lnTo>
                    <a:pt x="38" y="1"/>
                  </a:lnTo>
                  <a:lnTo>
                    <a:pt x="34" y="0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905" name="Freeform 112"/>
            <p:cNvSpPr>
              <a:spLocks/>
            </p:cNvSpPr>
            <p:nvPr/>
          </p:nvSpPr>
          <p:spPr bwMode="auto">
            <a:xfrm>
              <a:off x="3780" y="2881"/>
              <a:ext cx="171" cy="121"/>
            </a:xfrm>
            <a:custGeom>
              <a:avLst/>
              <a:gdLst>
                <a:gd name="T0" fmla="*/ 163 w 171"/>
                <a:gd name="T1" fmla="*/ 4 h 121"/>
                <a:gd name="T2" fmla="*/ 170 w 171"/>
                <a:gd name="T3" fmla="*/ 4 h 121"/>
                <a:gd name="T4" fmla="*/ 162 w 171"/>
                <a:gd name="T5" fmla="*/ 0 h 121"/>
                <a:gd name="T6" fmla="*/ 154 w 171"/>
                <a:gd name="T7" fmla="*/ 1 h 121"/>
                <a:gd name="T8" fmla="*/ 144 w 171"/>
                <a:gd name="T9" fmla="*/ 6 h 121"/>
                <a:gd name="T10" fmla="*/ 130 w 171"/>
                <a:gd name="T11" fmla="*/ 15 h 121"/>
                <a:gd name="T12" fmla="*/ 110 w 171"/>
                <a:gd name="T13" fmla="*/ 29 h 121"/>
                <a:gd name="T14" fmla="*/ 81 w 171"/>
                <a:gd name="T15" fmla="*/ 51 h 121"/>
                <a:gd name="T16" fmla="*/ 45 w 171"/>
                <a:gd name="T17" fmla="*/ 79 h 121"/>
                <a:gd name="T18" fmla="*/ 0 w 171"/>
                <a:gd name="T19" fmla="*/ 114 h 121"/>
                <a:gd name="T20" fmla="*/ 7 w 171"/>
                <a:gd name="T21" fmla="*/ 121 h 121"/>
                <a:gd name="T22" fmla="*/ 53 w 171"/>
                <a:gd name="T23" fmla="*/ 86 h 121"/>
                <a:gd name="T24" fmla="*/ 88 w 171"/>
                <a:gd name="T25" fmla="*/ 58 h 121"/>
                <a:gd name="T26" fmla="*/ 115 w 171"/>
                <a:gd name="T27" fmla="*/ 39 h 121"/>
                <a:gd name="T28" fmla="*/ 135 w 171"/>
                <a:gd name="T29" fmla="*/ 25 h 121"/>
                <a:gd name="T30" fmla="*/ 149 w 171"/>
                <a:gd name="T31" fmla="*/ 15 h 121"/>
                <a:gd name="T32" fmla="*/ 157 w 171"/>
                <a:gd name="T33" fmla="*/ 11 h 121"/>
                <a:gd name="T34" fmla="*/ 162 w 171"/>
                <a:gd name="T35" fmla="*/ 9 h 121"/>
                <a:gd name="T36" fmla="*/ 163 w 171"/>
                <a:gd name="T37" fmla="*/ 11 h 121"/>
                <a:gd name="T38" fmla="*/ 170 w 171"/>
                <a:gd name="T39" fmla="*/ 11 h 121"/>
                <a:gd name="T40" fmla="*/ 163 w 171"/>
                <a:gd name="T41" fmla="*/ 11 h 121"/>
                <a:gd name="T42" fmla="*/ 166 w 171"/>
                <a:gd name="T43" fmla="*/ 12 h 121"/>
                <a:gd name="T44" fmla="*/ 170 w 171"/>
                <a:gd name="T45" fmla="*/ 11 h 121"/>
                <a:gd name="T46" fmla="*/ 171 w 171"/>
                <a:gd name="T47" fmla="*/ 7 h 121"/>
                <a:gd name="T48" fmla="*/ 170 w 171"/>
                <a:gd name="T49" fmla="*/ 4 h 121"/>
                <a:gd name="T50" fmla="*/ 163 w 171"/>
                <a:gd name="T51" fmla="*/ 4 h 12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"/>
                <a:gd name="T79" fmla="*/ 0 h 121"/>
                <a:gd name="T80" fmla="*/ 171 w 171"/>
                <a:gd name="T81" fmla="*/ 121 h 12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" h="121">
                  <a:moveTo>
                    <a:pt x="163" y="4"/>
                  </a:moveTo>
                  <a:lnTo>
                    <a:pt x="170" y="4"/>
                  </a:lnTo>
                  <a:lnTo>
                    <a:pt x="162" y="0"/>
                  </a:lnTo>
                  <a:lnTo>
                    <a:pt x="154" y="1"/>
                  </a:lnTo>
                  <a:lnTo>
                    <a:pt x="144" y="6"/>
                  </a:lnTo>
                  <a:lnTo>
                    <a:pt x="130" y="15"/>
                  </a:lnTo>
                  <a:lnTo>
                    <a:pt x="110" y="29"/>
                  </a:lnTo>
                  <a:lnTo>
                    <a:pt x="81" y="51"/>
                  </a:lnTo>
                  <a:lnTo>
                    <a:pt x="45" y="79"/>
                  </a:lnTo>
                  <a:lnTo>
                    <a:pt x="0" y="114"/>
                  </a:lnTo>
                  <a:lnTo>
                    <a:pt x="7" y="121"/>
                  </a:lnTo>
                  <a:lnTo>
                    <a:pt x="53" y="86"/>
                  </a:lnTo>
                  <a:lnTo>
                    <a:pt x="88" y="58"/>
                  </a:lnTo>
                  <a:lnTo>
                    <a:pt x="115" y="39"/>
                  </a:lnTo>
                  <a:lnTo>
                    <a:pt x="135" y="25"/>
                  </a:lnTo>
                  <a:lnTo>
                    <a:pt x="149" y="15"/>
                  </a:lnTo>
                  <a:lnTo>
                    <a:pt x="157" y="11"/>
                  </a:lnTo>
                  <a:lnTo>
                    <a:pt x="162" y="9"/>
                  </a:lnTo>
                  <a:lnTo>
                    <a:pt x="163" y="11"/>
                  </a:lnTo>
                  <a:lnTo>
                    <a:pt x="170" y="11"/>
                  </a:lnTo>
                  <a:lnTo>
                    <a:pt x="163" y="11"/>
                  </a:lnTo>
                  <a:lnTo>
                    <a:pt x="166" y="12"/>
                  </a:lnTo>
                  <a:lnTo>
                    <a:pt x="170" y="11"/>
                  </a:lnTo>
                  <a:lnTo>
                    <a:pt x="171" y="7"/>
                  </a:lnTo>
                  <a:lnTo>
                    <a:pt x="170" y="4"/>
                  </a:lnTo>
                  <a:lnTo>
                    <a:pt x="16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906" name="Freeform 113"/>
            <p:cNvSpPr>
              <a:spLocks/>
            </p:cNvSpPr>
            <p:nvPr/>
          </p:nvSpPr>
          <p:spPr bwMode="auto">
            <a:xfrm>
              <a:off x="3943" y="2865"/>
              <a:ext cx="31" cy="27"/>
            </a:xfrm>
            <a:custGeom>
              <a:avLst/>
              <a:gdLst>
                <a:gd name="T0" fmla="*/ 30 w 31"/>
                <a:gd name="T1" fmla="*/ 1 h 27"/>
                <a:gd name="T2" fmla="*/ 23 w 31"/>
                <a:gd name="T3" fmla="*/ 1 h 27"/>
                <a:gd name="T4" fmla="*/ 0 w 31"/>
                <a:gd name="T5" fmla="*/ 20 h 27"/>
                <a:gd name="T6" fmla="*/ 7 w 31"/>
                <a:gd name="T7" fmla="*/ 27 h 27"/>
                <a:gd name="T8" fmla="*/ 30 w 31"/>
                <a:gd name="T9" fmla="*/ 8 h 27"/>
                <a:gd name="T10" fmla="*/ 23 w 31"/>
                <a:gd name="T11" fmla="*/ 8 h 27"/>
                <a:gd name="T12" fmla="*/ 30 w 31"/>
                <a:gd name="T13" fmla="*/ 8 h 27"/>
                <a:gd name="T14" fmla="*/ 31 w 31"/>
                <a:gd name="T15" fmla="*/ 4 h 27"/>
                <a:gd name="T16" fmla="*/ 30 w 31"/>
                <a:gd name="T17" fmla="*/ 1 h 27"/>
                <a:gd name="T18" fmla="*/ 27 w 31"/>
                <a:gd name="T19" fmla="*/ 0 h 27"/>
                <a:gd name="T20" fmla="*/ 23 w 31"/>
                <a:gd name="T21" fmla="*/ 1 h 27"/>
                <a:gd name="T22" fmla="*/ 30 w 31"/>
                <a:gd name="T23" fmla="*/ 1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"/>
                <a:gd name="T37" fmla="*/ 0 h 27"/>
                <a:gd name="T38" fmla="*/ 31 w 31"/>
                <a:gd name="T39" fmla="*/ 27 h 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" h="27">
                  <a:moveTo>
                    <a:pt x="30" y="1"/>
                  </a:moveTo>
                  <a:lnTo>
                    <a:pt x="23" y="1"/>
                  </a:lnTo>
                  <a:lnTo>
                    <a:pt x="0" y="20"/>
                  </a:lnTo>
                  <a:lnTo>
                    <a:pt x="7" y="27"/>
                  </a:lnTo>
                  <a:lnTo>
                    <a:pt x="30" y="8"/>
                  </a:lnTo>
                  <a:lnTo>
                    <a:pt x="23" y="8"/>
                  </a:lnTo>
                  <a:lnTo>
                    <a:pt x="30" y="8"/>
                  </a:lnTo>
                  <a:lnTo>
                    <a:pt x="31" y="4"/>
                  </a:lnTo>
                  <a:lnTo>
                    <a:pt x="30" y="1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907" name="Freeform 114"/>
            <p:cNvSpPr>
              <a:spLocks/>
            </p:cNvSpPr>
            <p:nvPr/>
          </p:nvSpPr>
          <p:spPr bwMode="auto">
            <a:xfrm>
              <a:off x="3966" y="2866"/>
              <a:ext cx="21" cy="23"/>
            </a:xfrm>
            <a:custGeom>
              <a:avLst/>
              <a:gdLst>
                <a:gd name="T0" fmla="*/ 20 w 21"/>
                <a:gd name="T1" fmla="*/ 22 h 23"/>
                <a:gd name="T2" fmla="*/ 20 w 21"/>
                <a:gd name="T3" fmla="*/ 15 h 23"/>
                <a:gd name="T4" fmla="*/ 7 w 21"/>
                <a:gd name="T5" fmla="*/ 0 h 23"/>
                <a:gd name="T6" fmla="*/ 0 w 21"/>
                <a:gd name="T7" fmla="*/ 7 h 23"/>
                <a:gd name="T8" fmla="*/ 13 w 21"/>
                <a:gd name="T9" fmla="*/ 22 h 23"/>
                <a:gd name="T10" fmla="*/ 13 w 21"/>
                <a:gd name="T11" fmla="*/ 15 h 23"/>
                <a:gd name="T12" fmla="*/ 13 w 21"/>
                <a:gd name="T13" fmla="*/ 22 h 23"/>
                <a:gd name="T14" fmla="*/ 17 w 21"/>
                <a:gd name="T15" fmla="*/ 23 h 23"/>
                <a:gd name="T16" fmla="*/ 20 w 21"/>
                <a:gd name="T17" fmla="*/ 22 h 23"/>
                <a:gd name="T18" fmla="*/ 21 w 21"/>
                <a:gd name="T19" fmla="*/ 19 h 23"/>
                <a:gd name="T20" fmla="*/ 20 w 21"/>
                <a:gd name="T21" fmla="*/ 15 h 23"/>
                <a:gd name="T22" fmla="*/ 20 w 21"/>
                <a:gd name="T23" fmla="*/ 22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23"/>
                <a:gd name="T38" fmla="*/ 21 w 21"/>
                <a:gd name="T39" fmla="*/ 23 h 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23">
                  <a:moveTo>
                    <a:pt x="20" y="22"/>
                  </a:moveTo>
                  <a:lnTo>
                    <a:pt x="20" y="15"/>
                  </a:lnTo>
                  <a:lnTo>
                    <a:pt x="7" y="0"/>
                  </a:lnTo>
                  <a:lnTo>
                    <a:pt x="0" y="7"/>
                  </a:lnTo>
                  <a:lnTo>
                    <a:pt x="13" y="22"/>
                  </a:lnTo>
                  <a:lnTo>
                    <a:pt x="13" y="15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20" y="22"/>
                  </a:lnTo>
                  <a:lnTo>
                    <a:pt x="21" y="19"/>
                  </a:lnTo>
                  <a:lnTo>
                    <a:pt x="20" y="15"/>
                  </a:lnTo>
                  <a:lnTo>
                    <a:pt x="2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908" name="Freeform 115"/>
            <p:cNvSpPr>
              <a:spLocks/>
            </p:cNvSpPr>
            <p:nvPr/>
          </p:nvSpPr>
          <p:spPr bwMode="auto">
            <a:xfrm>
              <a:off x="3954" y="2881"/>
              <a:ext cx="32" cy="27"/>
            </a:xfrm>
            <a:custGeom>
              <a:avLst/>
              <a:gdLst>
                <a:gd name="T0" fmla="*/ 10 w 32"/>
                <a:gd name="T1" fmla="*/ 20 h 27"/>
                <a:gd name="T2" fmla="*/ 9 w 32"/>
                <a:gd name="T3" fmla="*/ 26 h 27"/>
                <a:gd name="T4" fmla="*/ 32 w 32"/>
                <a:gd name="T5" fmla="*/ 7 h 27"/>
                <a:gd name="T6" fmla="*/ 25 w 32"/>
                <a:gd name="T7" fmla="*/ 0 h 27"/>
                <a:gd name="T8" fmla="*/ 2 w 32"/>
                <a:gd name="T9" fmla="*/ 19 h 27"/>
                <a:gd name="T10" fmla="*/ 0 w 32"/>
                <a:gd name="T11" fmla="*/ 25 h 27"/>
                <a:gd name="T12" fmla="*/ 2 w 32"/>
                <a:gd name="T13" fmla="*/ 19 h 27"/>
                <a:gd name="T14" fmla="*/ 0 w 32"/>
                <a:gd name="T15" fmla="*/ 22 h 27"/>
                <a:gd name="T16" fmla="*/ 2 w 32"/>
                <a:gd name="T17" fmla="*/ 26 h 27"/>
                <a:gd name="T18" fmla="*/ 5 w 32"/>
                <a:gd name="T19" fmla="*/ 27 h 27"/>
                <a:gd name="T20" fmla="*/ 9 w 32"/>
                <a:gd name="T21" fmla="*/ 26 h 27"/>
                <a:gd name="T22" fmla="*/ 10 w 32"/>
                <a:gd name="T23" fmla="*/ 20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27"/>
                <a:gd name="T38" fmla="*/ 32 w 32"/>
                <a:gd name="T39" fmla="*/ 27 h 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27">
                  <a:moveTo>
                    <a:pt x="10" y="20"/>
                  </a:moveTo>
                  <a:lnTo>
                    <a:pt x="9" y="26"/>
                  </a:lnTo>
                  <a:lnTo>
                    <a:pt x="32" y="7"/>
                  </a:lnTo>
                  <a:lnTo>
                    <a:pt x="25" y="0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5" y="27"/>
                  </a:lnTo>
                  <a:lnTo>
                    <a:pt x="9" y="26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909" name="Freeform 116"/>
            <p:cNvSpPr>
              <a:spLocks/>
            </p:cNvSpPr>
            <p:nvPr/>
          </p:nvSpPr>
          <p:spPr bwMode="auto">
            <a:xfrm>
              <a:off x="3810" y="2901"/>
              <a:ext cx="155" cy="141"/>
            </a:xfrm>
            <a:custGeom>
              <a:avLst/>
              <a:gdLst>
                <a:gd name="T0" fmla="*/ 8 w 155"/>
                <a:gd name="T1" fmla="*/ 140 h 141"/>
                <a:gd name="T2" fmla="*/ 8 w 155"/>
                <a:gd name="T3" fmla="*/ 140 h 141"/>
                <a:gd name="T4" fmla="*/ 52 w 155"/>
                <a:gd name="T5" fmla="*/ 102 h 141"/>
                <a:gd name="T6" fmla="*/ 86 w 155"/>
                <a:gd name="T7" fmla="*/ 74 h 141"/>
                <a:gd name="T8" fmla="*/ 113 w 155"/>
                <a:gd name="T9" fmla="*/ 52 h 141"/>
                <a:gd name="T10" fmla="*/ 132 w 155"/>
                <a:gd name="T11" fmla="*/ 35 h 141"/>
                <a:gd name="T12" fmla="*/ 143 w 155"/>
                <a:gd name="T13" fmla="*/ 25 h 141"/>
                <a:gd name="T14" fmla="*/ 150 w 155"/>
                <a:gd name="T15" fmla="*/ 15 h 141"/>
                <a:gd name="T16" fmla="*/ 155 w 155"/>
                <a:gd name="T17" fmla="*/ 8 h 141"/>
                <a:gd name="T18" fmla="*/ 154 w 155"/>
                <a:gd name="T19" fmla="*/ 0 h 141"/>
                <a:gd name="T20" fmla="*/ 144 w 155"/>
                <a:gd name="T21" fmla="*/ 5 h 141"/>
                <a:gd name="T22" fmla="*/ 146 w 155"/>
                <a:gd name="T23" fmla="*/ 6 h 141"/>
                <a:gd name="T24" fmla="*/ 143 w 155"/>
                <a:gd name="T25" fmla="*/ 11 h 141"/>
                <a:gd name="T26" fmla="*/ 136 w 155"/>
                <a:gd name="T27" fmla="*/ 18 h 141"/>
                <a:gd name="T28" fmla="*/ 124 w 155"/>
                <a:gd name="T29" fmla="*/ 28 h 141"/>
                <a:gd name="T30" fmla="*/ 106 w 155"/>
                <a:gd name="T31" fmla="*/ 45 h 141"/>
                <a:gd name="T32" fmla="*/ 79 w 155"/>
                <a:gd name="T33" fmla="*/ 67 h 141"/>
                <a:gd name="T34" fmla="*/ 45 w 155"/>
                <a:gd name="T35" fmla="*/ 95 h 141"/>
                <a:gd name="T36" fmla="*/ 1 w 155"/>
                <a:gd name="T37" fmla="*/ 133 h 141"/>
                <a:gd name="T38" fmla="*/ 1 w 155"/>
                <a:gd name="T39" fmla="*/ 133 h 141"/>
                <a:gd name="T40" fmla="*/ 1 w 155"/>
                <a:gd name="T41" fmla="*/ 133 h 141"/>
                <a:gd name="T42" fmla="*/ 0 w 155"/>
                <a:gd name="T43" fmla="*/ 136 h 141"/>
                <a:gd name="T44" fmla="*/ 1 w 155"/>
                <a:gd name="T45" fmla="*/ 140 h 141"/>
                <a:gd name="T46" fmla="*/ 5 w 155"/>
                <a:gd name="T47" fmla="*/ 141 h 141"/>
                <a:gd name="T48" fmla="*/ 8 w 155"/>
                <a:gd name="T49" fmla="*/ 140 h 1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5"/>
                <a:gd name="T76" fmla="*/ 0 h 141"/>
                <a:gd name="T77" fmla="*/ 155 w 155"/>
                <a:gd name="T78" fmla="*/ 141 h 14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5" h="141">
                  <a:moveTo>
                    <a:pt x="8" y="140"/>
                  </a:moveTo>
                  <a:lnTo>
                    <a:pt x="8" y="140"/>
                  </a:lnTo>
                  <a:lnTo>
                    <a:pt x="52" y="102"/>
                  </a:lnTo>
                  <a:lnTo>
                    <a:pt x="86" y="74"/>
                  </a:lnTo>
                  <a:lnTo>
                    <a:pt x="113" y="52"/>
                  </a:lnTo>
                  <a:lnTo>
                    <a:pt x="132" y="35"/>
                  </a:lnTo>
                  <a:lnTo>
                    <a:pt x="143" y="25"/>
                  </a:lnTo>
                  <a:lnTo>
                    <a:pt x="150" y="15"/>
                  </a:lnTo>
                  <a:lnTo>
                    <a:pt x="155" y="8"/>
                  </a:lnTo>
                  <a:lnTo>
                    <a:pt x="154" y="0"/>
                  </a:lnTo>
                  <a:lnTo>
                    <a:pt x="144" y="5"/>
                  </a:lnTo>
                  <a:lnTo>
                    <a:pt x="146" y="6"/>
                  </a:lnTo>
                  <a:lnTo>
                    <a:pt x="143" y="11"/>
                  </a:lnTo>
                  <a:lnTo>
                    <a:pt x="136" y="18"/>
                  </a:lnTo>
                  <a:lnTo>
                    <a:pt x="124" y="28"/>
                  </a:lnTo>
                  <a:lnTo>
                    <a:pt x="106" y="45"/>
                  </a:lnTo>
                  <a:lnTo>
                    <a:pt x="79" y="67"/>
                  </a:lnTo>
                  <a:lnTo>
                    <a:pt x="45" y="95"/>
                  </a:lnTo>
                  <a:lnTo>
                    <a:pt x="1" y="133"/>
                  </a:lnTo>
                  <a:lnTo>
                    <a:pt x="0" y="136"/>
                  </a:lnTo>
                  <a:lnTo>
                    <a:pt x="1" y="140"/>
                  </a:lnTo>
                  <a:lnTo>
                    <a:pt x="5" y="141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910" name="Freeform 117"/>
            <p:cNvSpPr>
              <a:spLocks/>
            </p:cNvSpPr>
            <p:nvPr/>
          </p:nvSpPr>
          <p:spPr bwMode="auto">
            <a:xfrm>
              <a:off x="3779" y="3034"/>
              <a:ext cx="39" cy="32"/>
            </a:xfrm>
            <a:custGeom>
              <a:avLst/>
              <a:gdLst>
                <a:gd name="T0" fmla="*/ 8 w 39"/>
                <a:gd name="T1" fmla="*/ 31 h 32"/>
                <a:gd name="T2" fmla="*/ 8 w 39"/>
                <a:gd name="T3" fmla="*/ 31 h 32"/>
                <a:gd name="T4" fmla="*/ 11 w 39"/>
                <a:gd name="T5" fmla="*/ 29 h 32"/>
                <a:gd name="T6" fmla="*/ 18 w 39"/>
                <a:gd name="T7" fmla="*/ 22 h 32"/>
                <a:gd name="T8" fmla="*/ 30 w 39"/>
                <a:gd name="T9" fmla="*/ 15 h 32"/>
                <a:gd name="T10" fmla="*/ 39 w 39"/>
                <a:gd name="T11" fmla="*/ 7 h 32"/>
                <a:gd name="T12" fmla="*/ 32 w 39"/>
                <a:gd name="T13" fmla="*/ 0 h 32"/>
                <a:gd name="T14" fmla="*/ 23 w 39"/>
                <a:gd name="T15" fmla="*/ 8 h 32"/>
                <a:gd name="T16" fmla="*/ 14 w 39"/>
                <a:gd name="T17" fmla="*/ 15 h 32"/>
                <a:gd name="T18" fmla="*/ 4 w 39"/>
                <a:gd name="T19" fmla="*/ 22 h 32"/>
                <a:gd name="T20" fmla="*/ 1 w 39"/>
                <a:gd name="T21" fmla="*/ 24 h 32"/>
                <a:gd name="T22" fmla="*/ 1 w 39"/>
                <a:gd name="T23" fmla="*/ 24 h 32"/>
                <a:gd name="T24" fmla="*/ 1 w 39"/>
                <a:gd name="T25" fmla="*/ 24 h 32"/>
                <a:gd name="T26" fmla="*/ 0 w 39"/>
                <a:gd name="T27" fmla="*/ 28 h 32"/>
                <a:gd name="T28" fmla="*/ 1 w 39"/>
                <a:gd name="T29" fmla="*/ 31 h 32"/>
                <a:gd name="T30" fmla="*/ 4 w 39"/>
                <a:gd name="T31" fmla="*/ 32 h 32"/>
                <a:gd name="T32" fmla="*/ 8 w 39"/>
                <a:gd name="T33" fmla="*/ 3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2"/>
                <a:gd name="T53" fmla="*/ 39 w 39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2">
                  <a:moveTo>
                    <a:pt x="8" y="31"/>
                  </a:moveTo>
                  <a:lnTo>
                    <a:pt x="8" y="31"/>
                  </a:lnTo>
                  <a:lnTo>
                    <a:pt x="11" y="29"/>
                  </a:lnTo>
                  <a:lnTo>
                    <a:pt x="18" y="22"/>
                  </a:lnTo>
                  <a:lnTo>
                    <a:pt x="30" y="15"/>
                  </a:lnTo>
                  <a:lnTo>
                    <a:pt x="39" y="7"/>
                  </a:lnTo>
                  <a:lnTo>
                    <a:pt x="32" y="0"/>
                  </a:lnTo>
                  <a:lnTo>
                    <a:pt x="23" y="8"/>
                  </a:lnTo>
                  <a:lnTo>
                    <a:pt x="14" y="15"/>
                  </a:lnTo>
                  <a:lnTo>
                    <a:pt x="4" y="22"/>
                  </a:lnTo>
                  <a:lnTo>
                    <a:pt x="1" y="24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4" y="32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911" name="Freeform 118"/>
            <p:cNvSpPr>
              <a:spLocks/>
            </p:cNvSpPr>
            <p:nvPr/>
          </p:nvSpPr>
          <p:spPr bwMode="auto">
            <a:xfrm>
              <a:off x="3441" y="3058"/>
              <a:ext cx="346" cy="255"/>
            </a:xfrm>
            <a:custGeom>
              <a:avLst/>
              <a:gdLst>
                <a:gd name="T0" fmla="*/ 1 w 346"/>
                <a:gd name="T1" fmla="*/ 246 h 255"/>
                <a:gd name="T2" fmla="*/ 7 w 346"/>
                <a:gd name="T3" fmla="*/ 255 h 255"/>
                <a:gd name="T4" fmla="*/ 43 w 346"/>
                <a:gd name="T5" fmla="*/ 230 h 255"/>
                <a:gd name="T6" fmla="*/ 79 w 346"/>
                <a:gd name="T7" fmla="*/ 208 h 255"/>
                <a:gd name="T8" fmla="*/ 111 w 346"/>
                <a:gd name="T9" fmla="*/ 184 h 255"/>
                <a:gd name="T10" fmla="*/ 142 w 346"/>
                <a:gd name="T11" fmla="*/ 163 h 255"/>
                <a:gd name="T12" fmla="*/ 170 w 346"/>
                <a:gd name="T13" fmla="*/ 143 h 255"/>
                <a:gd name="T14" fmla="*/ 197 w 346"/>
                <a:gd name="T15" fmla="*/ 122 h 255"/>
                <a:gd name="T16" fmla="*/ 222 w 346"/>
                <a:gd name="T17" fmla="*/ 105 h 255"/>
                <a:gd name="T18" fmla="*/ 245 w 346"/>
                <a:gd name="T19" fmla="*/ 88 h 255"/>
                <a:gd name="T20" fmla="*/ 266 w 346"/>
                <a:gd name="T21" fmla="*/ 72 h 255"/>
                <a:gd name="T22" fmla="*/ 285 w 346"/>
                <a:gd name="T23" fmla="*/ 56 h 255"/>
                <a:gd name="T24" fmla="*/ 300 w 346"/>
                <a:gd name="T25" fmla="*/ 45 h 255"/>
                <a:gd name="T26" fmla="*/ 314 w 346"/>
                <a:gd name="T27" fmla="*/ 33 h 255"/>
                <a:gd name="T28" fmla="*/ 326 w 346"/>
                <a:gd name="T29" fmla="*/ 24 h 255"/>
                <a:gd name="T30" fmla="*/ 335 w 346"/>
                <a:gd name="T31" fmla="*/ 17 h 255"/>
                <a:gd name="T32" fmla="*/ 341 w 346"/>
                <a:gd name="T33" fmla="*/ 11 h 255"/>
                <a:gd name="T34" fmla="*/ 346 w 346"/>
                <a:gd name="T35" fmla="*/ 7 h 255"/>
                <a:gd name="T36" fmla="*/ 339 w 346"/>
                <a:gd name="T37" fmla="*/ 0 h 255"/>
                <a:gd name="T38" fmla="*/ 334 w 346"/>
                <a:gd name="T39" fmla="*/ 4 h 255"/>
                <a:gd name="T40" fmla="*/ 328 w 346"/>
                <a:gd name="T41" fmla="*/ 10 h 255"/>
                <a:gd name="T42" fmla="*/ 319 w 346"/>
                <a:gd name="T43" fmla="*/ 17 h 255"/>
                <a:gd name="T44" fmla="*/ 307 w 346"/>
                <a:gd name="T45" fmla="*/ 26 h 255"/>
                <a:gd name="T46" fmla="*/ 293 w 346"/>
                <a:gd name="T47" fmla="*/ 38 h 255"/>
                <a:gd name="T48" fmla="*/ 278 w 346"/>
                <a:gd name="T49" fmla="*/ 49 h 255"/>
                <a:gd name="T50" fmla="*/ 259 w 346"/>
                <a:gd name="T51" fmla="*/ 65 h 255"/>
                <a:gd name="T52" fmla="*/ 240 w 346"/>
                <a:gd name="T53" fmla="*/ 79 h 255"/>
                <a:gd name="T54" fmla="*/ 217 w 346"/>
                <a:gd name="T55" fmla="*/ 95 h 255"/>
                <a:gd name="T56" fmla="*/ 192 w 346"/>
                <a:gd name="T57" fmla="*/ 115 h 255"/>
                <a:gd name="T58" fmla="*/ 165 w 346"/>
                <a:gd name="T59" fmla="*/ 134 h 255"/>
                <a:gd name="T60" fmla="*/ 137 w 346"/>
                <a:gd name="T61" fmla="*/ 154 h 255"/>
                <a:gd name="T62" fmla="*/ 107 w 346"/>
                <a:gd name="T63" fmla="*/ 175 h 255"/>
                <a:gd name="T64" fmla="*/ 74 w 346"/>
                <a:gd name="T65" fmla="*/ 198 h 255"/>
                <a:gd name="T66" fmla="*/ 39 w 346"/>
                <a:gd name="T67" fmla="*/ 221 h 255"/>
                <a:gd name="T68" fmla="*/ 2 w 346"/>
                <a:gd name="T69" fmla="*/ 245 h 255"/>
                <a:gd name="T70" fmla="*/ 8 w 346"/>
                <a:gd name="T71" fmla="*/ 253 h 255"/>
                <a:gd name="T72" fmla="*/ 2 w 346"/>
                <a:gd name="T73" fmla="*/ 245 h 255"/>
                <a:gd name="T74" fmla="*/ 0 w 346"/>
                <a:gd name="T75" fmla="*/ 248 h 255"/>
                <a:gd name="T76" fmla="*/ 0 w 346"/>
                <a:gd name="T77" fmla="*/ 251 h 255"/>
                <a:gd name="T78" fmla="*/ 4 w 346"/>
                <a:gd name="T79" fmla="*/ 255 h 255"/>
                <a:gd name="T80" fmla="*/ 7 w 346"/>
                <a:gd name="T81" fmla="*/ 255 h 255"/>
                <a:gd name="T82" fmla="*/ 1 w 346"/>
                <a:gd name="T83" fmla="*/ 246 h 25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46"/>
                <a:gd name="T127" fmla="*/ 0 h 255"/>
                <a:gd name="T128" fmla="*/ 346 w 346"/>
                <a:gd name="T129" fmla="*/ 255 h 25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46" h="255">
                  <a:moveTo>
                    <a:pt x="1" y="246"/>
                  </a:moveTo>
                  <a:lnTo>
                    <a:pt x="7" y="255"/>
                  </a:lnTo>
                  <a:lnTo>
                    <a:pt x="43" y="230"/>
                  </a:lnTo>
                  <a:lnTo>
                    <a:pt x="79" y="208"/>
                  </a:lnTo>
                  <a:lnTo>
                    <a:pt x="111" y="184"/>
                  </a:lnTo>
                  <a:lnTo>
                    <a:pt x="142" y="163"/>
                  </a:lnTo>
                  <a:lnTo>
                    <a:pt x="170" y="143"/>
                  </a:lnTo>
                  <a:lnTo>
                    <a:pt x="197" y="122"/>
                  </a:lnTo>
                  <a:lnTo>
                    <a:pt x="222" y="105"/>
                  </a:lnTo>
                  <a:lnTo>
                    <a:pt x="245" y="88"/>
                  </a:lnTo>
                  <a:lnTo>
                    <a:pt x="266" y="72"/>
                  </a:lnTo>
                  <a:lnTo>
                    <a:pt x="285" y="56"/>
                  </a:lnTo>
                  <a:lnTo>
                    <a:pt x="300" y="45"/>
                  </a:lnTo>
                  <a:lnTo>
                    <a:pt x="314" y="33"/>
                  </a:lnTo>
                  <a:lnTo>
                    <a:pt x="326" y="24"/>
                  </a:lnTo>
                  <a:lnTo>
                    <a:pt x="335" y="17"/>
                  </a:lnTo>
                  <a:lnTo>
                    <a:pt x="341" y="11"/>
                  </a:lnTo>
                  <a:lnTo>
                    <a:pt x="346" y="7"/>
                  </a:lnTo>
                  <a:lnTo>
                    <a:pt x="339" y="0"/>
                  </a:lnTo>
                  <a:lnTo>
                    <a:pt x="334" y="4"/>
                  </a:lnTo>
                  <a:lnTo>
                    <a:pt x="328" y="10"/>
                  </a:lnTo>
                  <a:lnTo>
                    <a:pt x="319" y="17"/>
                  </a:lnTo>
                  <a:lnTo>
                    <a:pt x="307" y="26"/>
                  </a:lnTo>
                  <a:lnTo>
                    <a:pt x="293" y="38"/>
                  </a:lnTo>
                  <a:lnTo>
                    <a:pt x="278" y="49"/>
                  </a:lnTo>
                  <a:lnTo>
                    <a:pt x="259" y="65"/>
                  </a:lnTo>
                  <a:lnTo>
                    <a:pt x="240" y="79"/>
                  </a:lnTo>
                  <a:lnTo>
                    <a:pt x="217" y="95"/>
                  </a:lnTo>
                  <a:lnTo>
                    <a:pt x="192" y="115"/>
                  </a:lnTo>
                  <a:lnTo>
                    <a:pt x="165" y="134"/>
                  </a:lnTo>
                  <a:lnTo>
                    <a:pt x="137" y="154"/>
                  </a:lnTo>
                  <a:lnTo>
                    <a:pt x="107" y="175"/>
                  </a:lnTo>
                  <a:lnTo>
                    <a:pt x="74" y="198"/>
                  </a:lnTo>
                  <a:lnTo>
                    <a:pt x="39" y="221"/>
                  </a:lnTo>
                  <a:lnTo>
                    <a:pt x="2" y="245"/>
                  </a:lnTo>
                  <a:lnTo>
                    <a:pt x="8" y="253"/>
                  </a:lnTo>
                  <a:lnTo>
                    <a:pt x="2" y="245"/>
                  </a:lnTo>
                  <a:lnTo>
                    <a:pt x="0" y="248"/>
                  </a:lnTo>
                  <a:lnTo>
                    <a:pt x="0" y="251"/>
                  </a:lnTo>
                  <a:lnTo>
                    <a:pt x="4" y="255"/>
                  </a:lnTo>
                  <a:lnTo>
                    <a:pt x="7" y="255"/>
                  </a:lnTo>
                  <a:lnTo>
                    <a:pt x="1" y="2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912" name="Freeform 119"/>
            <p:cNvSpPr>
              <a:spLocks/>
            </p:cNvSpPr>
            <p:nvPr/>
          </p:nvSpPr>
          <p:spPr bwMode="auto">
            <a:xfrm>
              <a:off x="3753" y="2998"/>
              <a:ext cx="62" cy="64"/>
            </a:xfrm>
            <a:custGeom>
              <a:avLst/>
              <a:gdLst>
                <a:gd name="T0" fmla="*/ 30 w 62"/>
                <a:gd name="T1" fmla="*/ 64 h 64"/>
                <a:gd name="T2" fmla="*/ 34 w 62"/>
                <a:gd name="T3" fmla="*/ 61 h 64"/>
                <a:gd name="T4" fmla="*/ 42 w 62"/>
                <a:gd name="T5" fmla="*/ 54 h 64"/>
                <a:gd name="T6" fmla="*/ 53 w 62"/>
                <a:gd name="T7" fmla="*/ 47 h 64"/>
                <a:gd name="T8" fmla="*/ 62 w 62"/>
                <a:gd name="T9" fmla="*/ 39 h 64"/>
                <a:gd name="T10" fmla="*/ 30 w 62"/>
                <a:gd name="T11" fmla="*/ 0 h 64"/>
                <a:gd name="T12" fmla="*/ 21 w 62"/>
                <a:gd name="T13" fmla="*/ 9 h 64"/>
                <a:gd name="T14" fmla="*/ 10 w 62"/>
                <a:gd name="T15" fmla="*/ 17 h 64"/>
                <a:gd name="T16" fmla="*/ 3 w 62"/>
                <a:gd name="T17" fmla="*/ 24 h 64"/>
                <a:gd name="T18" fmla="*/ 0 w 62"/>
                <a:gd name="T19" fmla="*/ 26 h 64"/>
                <a:gd name="T20" fmla="*/ 30 w 62"/>
                <a:gd name="T21" fmla="*/ 64 h 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2"/>
                <a:gd name="T34" fmla="*/ 0 h 64"/>
                <a:gd name="T35" fmla="*/ 62 w 62"/>
                <a:gd name="T36" fmla="*/ 64 h 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2" h="64">
                  <a:moveTo>
                    <a:pt x="30" y="64"/>
                  </a:moveTo>
                  <a:lnTo>
                    <a:pt x="34" y="61"/>
                  </a:lnTo>
                  <a:lnTo>
                    <a:pt x="42" y="54"/>
                  </a:lnTo>
                  <a:lnTo>
                    <a:pt x="53" y="47"/>
                  </a:lnTo>
                  <a:lnTo>
                    <a:pt x="62" y="39"/>
                  </a:lnTo>
                  <a:lnTo>
                    <a:pt x="30" y="0"/>
                  </a:lnTo>
                  <a:lnTo>
                    <a:pt x="21" y="9"/>
                  </a:lnTo>
                  <a:lnTo>
                    <a:pt x="10" y="17"/>
                  </a:lnTo>
                  <a:lnTo>
                    <a:pt x="3" y="24"/>
                  </a:lnTo>
                  <a:lnTo>
                    <a:pt x="0" y="26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913" name="Freeform 120"/>
            <p:cNvSpPr>
              <a:spLocks/>
            </p:cNvSpPr>
            <p:nvPr/>
          </p:nvSpPr>
          <p:spPr bwMode="auto">
            <a:xfrm>
              <a:off x="3780" y="3032"/>
              <a:ext cx="40" cy="33"/>
            </a:xfrm>
            <a:custGeom>
              <a:avLst/>
              <a:gdLst>
                <a:gd name="T0" fmla="*/ 31 w 40"/>
                <a:gd name="T1" fmla="*/ 9 h 33"/>
                <a:gd name="T2" fmla="*/ 31 w 40"/>
                <a:gd name="T3" fmla="*/ 2 h 33"/>
                <a:gd name="T4" fmla="*/ 22 w 40"/>
                <a:gd name="T5" fmla="*/ 10 h 33"/>
                <a:gd name="T6" fmla="*/ 13 w 40"/>
                <a:gd name="T7" fmla="*/ 17 h 33"/>
                <a:gd name="T8" fmla="*/ 3 w 40"/>
                <a:gd name="T9" fmla="*/ 24 h 33"/>
                <a:gd name="T10" fmla="*/ 0 w 40"/>
                <a:gd name="T11" fmla="*/ 26 h 33"/>
                <a:gd name="T12" fmla="*/ 7 w 40"/>
                <a:gd name="T13" fmla="*/ 33 h 33"/>
                <a:gd name="T14" fmla="*/ 10 w 40"/>
                <a:gd name="T15" fmla="*/ 31 h 33"/>
                <a:gd name="T16" fmla="*/ 17 w 40"/>
                <a:gd name="T17" fmla="*/ 24 h 33"/>
                <a:gd name="T18" fmla="*/ 29 w 40"/>
                <a:gd name="T19" fmla="*/ 17 h 33"/>
                <a:gd name="T20" fmla="*/ 38 w 40"/>
                <a:gd name="T21" fmla="*/ 9 h 33"/>
                <a:gd name="T22" fmla="*/ 38 w 40"/>
                <a:gd name="T23" fmla="*/ 2 h 33"/>
                <a:gd name="T24" fmla="*/ 38 w 40"/>
                <a:gd name="T25" fmla="*/ 9 h 33"/>
                <a:gd name="T26" fmla="*/ 40 w 40"/>
                <a:gd name="T27" fmla="*/ 5 h 33"/>
                <a:gd name="T28" fmla="*/ 38 w 40"/>
                <a:gd name="T29" fmla="*/ 2 h 33"/>
                <a:gd name="T30" fmla="*/ 35 w 40"/>
                <a:gd name="T31" fmla="*/ 0 h 33"/>
                <a:gd name="T32" fmla="*/ 31 w 40"/>
                <a:gd name="T33" fmla="*/ 2 h 33"/>
                <a:gd name="T34" fmla="*/ 31 w 40"/>
                <a:gd name="T35" fmla="*/ 9 h 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"/>
                <a:gd name="T55" fmla="*/ 0 h 33"/>
                <a:gd name="T56" fmla="*/ 40 w 40"/>
                <a:gd name="T57" fmla="*/ 33 h 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" h="33">
                  <a:moveTo>
                    <a:pt x="31" y="9"/>
                  </a:moveTo>
                  <a:lnTo>
                    <a:pt x="31" y="2"/>
                  </a:lnTo>
                  <a:lnTo>
                    <a:pt x="22" y="10"/>
                  </a:lnTo>
                  <a:lnTo>
                    <a:pt x="13" y="17"/>
                  </a:lnTo>
                  <a:lnTo>
                    <a:pt x="3" y="24"/>
                  </a:lnTo>
                  <a:lnTo>
                    <a:pt x="0" y="26"/>
                  </a:lnTo>
                  <a:lnTo>
                    <a:pt x="7" y="33"/>
                  </a:lnTo>
                  <a:lnTo>
                    <a:pt x="10" y="31"/>
                  </a:lnTo>
                  <a:lnTo>
                    <a:pt x="17" y="24"/>
                  </a:lnTo>
                  <a:lnTo>
                    <a:pt x="29" y="17"/>
                  </a:lnTo>
                  <a:lnTo>
                    <a:pt x="38" y="9"/>
                  </a:lnTo>
                  <a:lnTo>
                    <a:pt x="38" y="2"/>
                  </a:lnTo>
                  <a:lnTo>
                    <a:pt x="38" y="9"/>
                  </a:lnTo>
                  <a:lnTo>
                    <a:pt x="40" y="5"/>
                  </a:lnTo>
                  <a:lnTo>
                    <a:pt x="38" y="2"/>
                  </a:lnTo>
                  <a:lnTo>
                    <a:pt x="35" y="0"/>
                  </a:lnTo>
                  <a:lnTo>
                    <a:pt x="31" y="2"/>
                  </a:lnTo>
                  <a:lnTo>
                    <a:pt x="3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914" name="Freeform 121"/>
            <p:cNvSpPr>
              <a:spLocks/>
            </p:cNvSpPr>
            <p:nvPr/>
          </p:nvSpPr>
          <p:spPr bwMode="auto">
            <a:xfrm>
              <a:off x="3779" y="2994"/>
              <a:ext cx="39" cy="47"/>
            </a:xfrm>
            <a:custGeom>
              <a:avLst/>
              <a:gdLst>
                <a:gd name="T0" fmla="*/ 8 w 39"/>
                <a:gd name="T1" fmla="*/ 8 h 47"/>
                <a:gd name="T2" fmla="*/ 1 w 39"/>
                <a:gd name="T3" fmla="*/ 8 h 47"/>
                <a:gd name="T4" fmla="*/ 32 w 39"/>
                <a:gd name="T5" fmla="*/ 47 h 47"/>
                <a:gd name="T6" fmla="*/ 39 w 39"/>
                <a:gd name="T7" fmla="*/ 40 h 47"/>
                <a:gd name="T8" fmla="*/ 8 w 39"/>
                <a:gd name="T9" fmla="*/ 1 h 47"/>
                <a:gd name="T10" fmla="*/ 1 w 39"/>
                <a:gd name="T11" fmla="*/ 1 h 47"/>
                <a:gd name="T12" fmla="*/ 8 w 39"/>
                <a:gd name="T13" fmla="*/ 1 h 47"/>
                <a:gd name="T14" fmla="*/ 4 w 39"/>
                <a:gd name="T15" fmla="*/ 0 h 47"/>
                <a:gd name="T16" fmla="*/ 1 w 39"/>
                <a:gd name="T17" fmla="*/ 1 h 47"/>
                <a:gd name="T18" fmla="*/ 0 w 39"/>
                <a:gd name="T19" fmla="*/ 4 h 47"/>
                <a:gd name="T20" fmla="*/ 1 w 39"/>
                <a:gd name="T21" fmla="*/ 8 h 47"/>
                <a:gd name="T22" fmla="*/ 8 w 39"/>
                <a:gd name="T23" fmla="*/ 8 h 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47"/>
                <a:gd name="T38" fmla="*/ 39 w 39"/>
                <a:gd name="T39" fmla="*/ 47 h 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47">
                  <a:moveTo>
                    <a:pt x="8" y="8"/>
                  </a:moveTo>
                  <a:lnTo>
                    <a:pt x="1" y="8"/>
                  </a:lnTo>
                  <a:lnTo>
                    <a:pt x="32" y="47"/>
                  </a:lnTo>
                  <a:lnTo>
                    <a:pt x="39" y="40"/>
                  </a:lnTo>
                  <a:lnTo>
                    <a:pt x="8" y="1"/>
                  </a:lnTo>
                  <a:lnTo>
                    <a:pt x="1" y="1"/>
                  </a:lnTo>
                  <a:lnTo>
                    <a:pt x="8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1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915" name="Freeform 122"/>
            <p:cNvSpPr>
              <a:spLocks/>
            </p:cNvSpPr>
            <p:nvPr/>
          </p:nvSpPr>
          <p:spPr bwMode="auto">
            <a:xfrm>
              <a:off x="3748" y="2995"/>
              <a:ext cx="39" cy="34"/>
            </a:xfrm>
            <a:custGeom>
              <a:avLst/>
              <a:gdLst>
                <a:gd name="T0" fmla="*/ 8 w 39"/>
                <a:gd name="T1" fmla="*/ 26 h 34"/>
                <a:gd name="T2" fmla="*/ 8 w 39"/>
                <a:gd name="T3" fmla="*/ 33 h 34"/>
                <a:gd name="T4" fmla="*/ 12 w 39"/>
                <a:gd name="T5" fmla="*/ 30 h 34"/>
                <a:gd name="T6" fmla="*/ 19 w 39"/>
                <a:gd name="T7" fmla="*/ 23 h 34"/>
                <a:gd name="T8" fmla="*/ 29 w 39"/>
                <a:gd name="T9" fmla="*/ 15 h 34"/>
                <a:gd name="T10" fmla="*/ 39 w 39"/>
                <a:gd name="T11" fmla="*/ 7 h 34"/>
                <a:gd name="T12" fmla="*/ 32 w 39"/>
                <a:gd name="T13" fmla="*/ 0 h 34"/>
                <a:gd name="T14" fmla="*/ 22 w 39"/>
                <a:gd name="T15" fmla="*/ 8 h 34"/>
                <a:gd name="T16" fmla="*/ 12 w 39"/>
                <a:gd name="T17" fmla="*/ 16 h 34"/>
                <a:gd name="T18" fmla="*/ 5 w 39"/>
                <a:gd name="T19" fmla="*/ 23 h 34"/>
                <a:gd name="T20" fmla="*/ 1 w 39"/>
                <a:gd name="T21" fmla="*/ 26 h 34"/>
                <a:gd name="T22" fmla="*/ 1 w 39"/>
                <a:gd name="T23" fmla="*/ 33 h 34"/>
                <a:gd name="T24" fmla="*/ 1 w 39"/>
                <a:gd name="T25" fmla="*/ 26 h 34"/>
                <a:gd name="T26" fmla="*/ 0 w 39"/>
                <a:gd name="T27" fmla="*/ 29 h 34"/>
                <a:gd name="T28" fmla="*/ 1 w 39"/>
                <a:gd name="T29" fmla="*/ 33 h 34"/>
                <a:gd name="T30" fmla="*/ 5 w 39"/>
                <a:gd name="T31" fmla="*/ 34 h 34"/>
                <a:gd name="T32" fmla="*/ 8 w 39"/>
                <a:gd name="T33" fmla="*/ 33 h 34"/>
                <a:gd name="T34" fmla="*/ 8 w 39"/>
                <a:gd name="T35" fmla="*/ 26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34"/>
                <a:gd name="T56" fmla="*/ 39 w 39"/>
                <a:gd name="T57" fmla="*/ 34 h 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34">
                  <a:moveTo>
                    <a:pt x="8" y="26"/>
                  </a:moveTo>
                  <a:lnTo>
                    <a:pt x="8" y="33"/>
                  </a:lnTo>
                  <a:lnTo>
                    <a:pt x="12" y="30"/>
                  </a:lnTo>
                  <a:lnTo>
                    <a:pt x="19" y="23"/>
                  </a:lnTo>
                  <a:lnTo>
                    <a:pt x="29" y="15"/>
                  </a:lnTo>
                  <a:lnTo>
                    <a:pt x="39" y="7"/>
                  </a:lnTo>
                  <a:lnTo>
                    <a:pt x="32" y="0"/>
                  </a:lnTo>
                  <a:lnTo>
                    <a:pt x="22" y="8"/>
                  </a:lnTo>
                  <a:lnTo>
                    <a:pt x="12" y="16"/>
                  </a:lnTo>
                  <a:lnTo>
                    <a:pt x="5" y="23"/>
                  </a:lnTo>
                  <a:lnTo>
                    <a:pt x="1" y="26"/>
                  </a:lnTo>
                  <a:lnTo>
                    <a:pt x="1" y="33"/>
                  </a:lnTo>
                  <a:lnTo>
                    <a:pt x="1" y="26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5" y="34"/>
                  </a:lnTo>
                  <a:lnTo>
                    <a:pt x="8" y="33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916" name="Freeform 123"/>
            <p:cNvSpPr>
              <a:spLocks/>
            </p:cNvSpPr>
            <p:nvPr/>
          </p:nvSpPr>
          <p:spPr bwMode="auto">
            <a:xfrm>
              <a:off x="3749" y="3021"/>
              <a:ext cx="39" cy="45"/>
            </a:xfrm>
            <a:custGeom>
              <a:avLst/>
              <a:gdLst>
                <a:gd name="T0" fmla="*/ 31 w 39"/>
                <a:gd name="T1" fmla="*/ 37 h 45"/>
                <a:gd name="T2" fmla="*/ 38 w 39"/>
                <a:gd name="T3" fmla="*/ 37 h 45"/>
                <a:gd name="T4" fmla="*/ 7 w 39"/>
                <a:gd name="T5" fmla="*/ 0 h 45"/>
                <a:gd name="T6" fmla="*/ 0 w 39"/>
                <a:gd name="T7" fmla="*/ 7 h 45"/>
                <a:gd name="T8" fmla="*/ 31 w 39"/>
                <a:gd name="T9" fmla="*/ 44 h 45"/>
                <a:gd name="T10" fmla="*/ 38 w 39"/>
                <a:gd name="T11" fmla="*/ 44 h 45"/>
                <a:gd name="T12" fmla="*/ 31 w 39"/>
                <a:gd name="T13" fmla="*/ 44 h 45"/>
                <a:gd name="T14" fmla="*/ 34 w 39"/>
                <a:gd name="T15" fmla="*/ 45 h 45"/>
                <a:gd name="T16" fmla="*/ 38 w 39"/>
                <a:gd name="T17" fmla="*/ 44 h 45"/>
                <a:gd name="T18" fmla="*/ 39 w 39"/>
                <a:gd name="T19" fmla="*/ 41 h 45"/>
                <a:gd name="T20" fmla="*/ 38 w 39"/>
                <a:gd name="T21" fmla="*/ 37 h 45"/>
                <a:gd name="T22" fmla="*/ 31 w 39"/>
                <a:gd name="T23" fmla="*/ 37 h 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45"/>
                <a:gd name="T38" fmla="*/ 39 w 39"/>
                <a:gd name="T39" fmla="*/ 45 h 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45">
                  <a:moveTo>
                    <a:pt x="31" y="37"/>
                  </a:moveTo>
                  <a:lnTo>
                    <a:pt x="38" y="37"/>
                  </a:lnTo>
                  <a:lnTo>
                    <a:pt x="7" y="0"/>
                  </a:lnTo>
                  <a:lnTo>
                    <a:pt x="0" y="7"/>
                  </a:lnTo>
                  <a:lnTo>
                    <a:pt x="31" y="44"/>
                  </a:lnTo>
                  <a:lnTo>
                    <a:pt x="38" y="44"/>
                  </a:lnTo>
                  <a:lnTo>
                    <a:pt x="31" y="44"/>
                  </a:lnTo>
                  <a:lnTo>
                    <a:pt x="34" y="45"/>
                  </a:lnTo>
                  <a:lnTo>
                    <a:pt x="38" y="44"/>
                  </a:lnTo>
                  <a:lnTo>
                    <a:pt x="39" y="41"/>
                  </a:lnTo>
                  <a:lnTo>
                    <a:pt x="38" y="37"/>
                  </a:lnTo>
                  <a:lnTo>
                    <a:pt x="31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917" name="Freeform 124"/>
            <p:cNvSpPr>
              <a:spLocks/>
            </p:cNvSpPr>
            <p:nvPr/>
          </p:nvSpPr>
          <p:spPr bwMode="auto">
            <a:xfrm>
              <a:off x="3954" y="2899"/>
              <a:ext cx="9" cy="8"/>
            </a:xfrm>
            <a:custGeom>
              <a:avLst/>
              <a:gdLst>
                <a:gd name="T0" fmla="*/ 9 w 9"/>
                <a:gd name="T1" fmla="*/ 1 h 8"/>
                <a:gd name="T2" fmla="*/ 5 w 9"/>
                <a:gd name="T3" fmla="*/ 0 h 8"/>
                <a:gd name="T4" fmla="*/ 2 w 9"/>
                <a:gd name="T5" fmla="*/ 1 h 8"/>
                <a:gd name="T6" fmla="*/ 0 w 9"/>
                <a:gd name="T7" fmla="*/ 4 h 8"/>
                <a:gd name="T8" fmla="*/ 2 w 9"/>
                <a:gd name="T9" fmla="*/ 8 h 8"/>
                <a:gd name="T10" fmla="*/ 9 w 9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8"/>
                <a:gd name="T20" fmla="*/ 9 w 9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8">
                  <a:moveTo>
                    <a:pt x="9" y="1"/>
                  </a:moveTo>
                  <a:lnTo>
                    <a:pt x="5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2" y="8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918" name="Freeform 125"/>
            <p:cNvSpPr>
              <a:spLocks/>
            </p:cNvSpPr>
            <p:nvPr/>
          </p:nvSpPr>
          <p:spPr bwMode="auto">
            <a:xfrm>
              <a:off x="3861" y="2900"/>
              <a:ext cx="110" cy="124"/>
            </a:xfrm>
            <a:custGeom>
              <a:avLst/>
              <a:gdLst>
                <a:gd name="T0" fmla="*/ 7 w 110"/>
                <a:gd name="T1" fmla="*/ 124 h 124"/>
                <a:gd name="T2" fmla="*/ 48 w 110"/>
                <a:gd name="T3" fmla="*/ 91 h 124"/>
                <a:gd name="T4" fmla="*/ 76 w 110"/>
                <a:gd name="T5" fmla="*/ 66 h 124"/>
                <a:gd name="T6" fmla="*/ 95 w 110"/>
                <a:gd name="T7" fmla="*/ 47 h 124"/>
                <a:gd name="T8" fmla="*/ 106 w 110"/>
                <a:gd name="T9" fmla="*/ 32 h 124"/>
                <a:gd name="T10" fmla="*/ 110 w 110"/>
                <a:gd name="T11" fmla="*/ 21 h 124"/>
                <a:gd name="T12" fmla="*/ 110 w 110"/>
                <a:gd name="T13" fmla="*/ 12 h 124"/>
                <a:gd name="T14" fmla="*/ 105 w 110"/>
                <a:gd name="T15" fmla="*/ 6 h 124"/>
                <a:gd name="T16" fmla="*/ 102 w 110"/>
                <a:gd name="T17" fmla="*/ 0 h 124"/>
                <a:gd name="T18" fmla="*/ 95 w 110"/>
                <a:gd name="T19" fmla="*/ 7 h 124"/>
                <a:gd name="T20" fmla="*/ 98 w 110"/>
                <a:gd name="T21" fmla="*/ 10 h 124"/>
                <a:gd name="T22" fmla="*/ 100 w 110"/>
                <a:gd name="T23" fmla="*/ 14 h 124"/>
                <a:gd name="T24" fmla="*/ 100 w 110"/>
                <a:gd name="T25" fmla="*/ 19 h 124"/>
                <a:gd name="T26" fmla="*/ 97 w 110"/>
                <a:gd name="T27" fmla="*/ 27 h 124"/>
                <a:gd name="T28" fmla="*/ 88 w 110"/>
                <a:gd name="T29" fmla="*/ 40 h 124"/>
                <a:gd name="T30" fmla="*/ 69 w 110"/>
                <a:gd name="T31" fmla="*/ 58 h 124"/>
                <a:gd name="T32" fmla="*/ 41 w 110"/>
                <a:gd name="T33" fmla="*/ 84 h 124"/>
                <a:gd name="T34" fmla="*/ 0 w 110"/>
                <a:gd name="T35" fmla="*/ 117 h 124"/>
                <a:gd name="T36" fmla="*/ 7 w 110"/>
                <a:gd name="T37" fmla="*/ 124 h 1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0"/>
                <a:gd name="T58" fmla="*/ 0 h 124"/>
                <a:gd name="T59" fmla="*/ 110 w 110"/>
                <a:gd name="T60" fmla="*/ 124 h 1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0" h="124">
                  <a:moveTo>
                    <a:pt x="7" y="124"/>
                  </a:moveTo>
                  <a:lnTo>
                    <a:pt x="48" y="91"/>
                  </a:lnTo>
                  <a:lnTo>
                    <a:pt x="76" y="66"/>
                  </a:lnTo>
                  <a:lnTo>
                    <a:pt x="95" y="47"/>
                  </a:lnTo>
                  <a:lnTo>
                    <a:pt x="106" y="32"/>
                  </a:lnTo>
                  <a:lnTo>
                    <a:pt x="110" y="21"/>
                  </a:lnTo>
                  <a:lnTo>
                    <a:pt x="110" y="12"/>
                  </a:lnTo>
                  <a:lnTo>
                    <a:pt x="105" y="6"/>
                  </a:lnTo>
                  <a:lnTo>
                    <a:pt x="102" y="0"/>
                  </a:lnTo>
                  <a:lnTo>
                    <a:pt x="95" y="7"/>
                  </a:lnTo>
                  <a:lnTo>
                    <a:pt x="98" y="10"/>
                  </a:lnTo>
                  <a:lnTo>
                    <a:pt x="100" y="14"/>
                  </a:lnTo>
                  <a:lnTo>
                    <a:pt x="100" y="19"/>
                  </a:lnTo>
                  <a:lnTo>
                    <a:pt x="97" y="27"/>
                  </a:lnTo>
                  <a:lnTo>
                    <a:pt x="88" y="40"/>
                  </a:lnTo>
                  <a:lnTo>
                    <a:pt x="69" y="58"/>
                  </a:lnTo>
                  <a:lnTo>
                    <a:pt x="41" y="84"/>
                  </a:lnTo>
                  <a:lnTo>
                    <a:pt x="0" y="117"/>
                  </a:lnTo>
                  <a:lnTo>
                    <a:pt x="7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919" name="Freeform 126"/>
            <p:cNvSpPr>
              <a:spLocks/>
            </p:cNvSpPr>
            <p:nvPr/>
          </p:nvSpPr>
          <p:spPr bwMode="auto">
            <a:xfrm>
              <a:off x="3859" y="3017"/>
              <a:ext cx="9" cy="8"/>
            </a:xfrm>
            <a:custGeom>
              <a:avLst/>
              <a:gdLst>
                <a:gd name="T0" fmla="*/ 2 w 9"/>
                <a:gd name="T1" fmla="*/ 0 h 8"/>
                <a:gd name="T2" fmla="*/ 0 w 9"/>
                <a:gd name="T3" fmla="*/ 4 h 8"/>
                <a:gd name="T4" fmla="*/ 2 w 9"/>
                <a:gd name="T5" fmla="*/ 7 h 8"/>
                <a:gd name="T6" fmla="*/ 5 w 9"/>
                <a:gd name="T7" fmla="*/ 8 h 8"/>
                <a:gd name="T8" fmla="*/ 9 w 9"/>
                <a:gd name="T9" fmla="*/ 7 h 8"/>
                <a:gd name="T10" fmla="*/ 2 w 9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8"/>
                <a:gd name="T20" fmla="*/ 9 w 9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8">
                  <a:moveTo>
                    <a:pt x="2" y="0"/>
                  </a:moveTo>
                  <a:lnTo>
                    <a:pt x="0" y="4"/>
                  </a:lnTo>
                  <a:lnTo>
                    <a:pt x="2" y="7"/>
                  </a:lnTo>
                  <a:lnTo>
                    <a:pt x="5" y="8"/>
                  </a:lnTo>
                  <a:lnTo>
                    <a:pt x="9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8677" name="Group 5"/>
          <p:cNvGrpSpPr>
            <a:grpSpLocks/>
          </p:cNvGrpSpPr>
          <p:nvPr/>
        </p:nvGrpSpPr>
        <p:grpSpPr bwMode="auto">
          <a:xfrm>
            <a:off x="5219700" y="3716338"/>
            <a:ext cx="2592388" cy="2592387"/>
            <a:chOff x="2937" y="2865"/>
            <a:chExt cx="1050" cy="1074"/>
          </a:xfrm>
        </p:grpSpPr>
        <p:sp>
          <p:nvSpPr>
            <p:cNvPr id="28678" name="Freeform 6"/>
            <p:cNvSpPr>
              <a:spLocks/>
            </p:cNvSpPr>
            <p:nvPr/>
          </p:nvSpPr>
          <p:spPr bwMode="auto">
            <a:xfrm>
              <a:off x="2943" y="3155"/>
              <a:ext cx="833" cy="779"/>
            </a:xfrm>
            <a:custGeom>
              <a:avLst/>
              <a:gdLst>
                <a:gd name="T0" fmla="*/ 173 w 833"/>
                <a:gd name="T1" fmla="*/ 491 h 779"/>
                <a:gd name="T2" fmla="*/ 180 w 833"/>
                <a:gd name="T3" fmla="*/ 488 h 779"/>
                <a:gd name="T4" fmla="*/ 190 w 833"/>
                <a:gd name="T5" fmla="*/ 485 h 779"/>
                <a:gd name="T6" fmla="*/ 185 w 833"/>
                <a:gd name="T7" fmla="*/ 482 h 779"/>
                <a:gd name="T8" fmla="*/ 182 w 833"/>
                <a:gd name="T9" fmla="*/ 478 h 779"/>
                <a:gd name="T10" fmla="*/ 180 w 833"/>
                <a:gd name="T11" fmla="*/ 468 h 779"/>
                <a:gd name="T12" fmla="*/ 187 w 833"/>
                <a:gd name="T13" fmla="*/ 462 h 779"/>
                <a:gd name="T14" fmla="*/ 197 w 833"/>
                <a:gd name="T15" fmla="*/ 462 h 779"/>
                <a:gd name="T16" fmla="*/ 205 w 833"/>
                <a:gd name="T17" fmla="*/ 470 h 779"/>
                <a:gd name="T18" fmla="*/ 206 w 833"/>
                <a:gd name="T19" fmla="*/ 479 h 779"/>
                <a:gd name="T20" fmla="*/ 199 w 833"/>
                <a:gd name="T21" fmla="*/ 485 h 779"/>
                <a:gd name="T22" fmla="*/ 195 w 833"/>
                <a:gd name="T23" fmla="*/ 486 h 779"/>
                <a:gd name="T24" fmla="*/ 190 w 833"/>
                <a:gd name="T25" fmla="*/ 485 h 779"/>
                <a:gd name="T26" fmla="*/ 292 w 833"/>
                <a:gd name="T27" fmla="*/ 698 h 779"/>
                <a:gd name="T28" fmla="*/ 321 w 833"/>
                <a:gd name="T29" fmla="*/ 688 h 779"/>
                <a:gd name="T30" fmla="*/ 330 w 833"/>
                <a:gd name="T31" fmla="*/ 692 h 779"/>
                <a:gd name="T32" fmla="*/ 335 w 833"/>
                <a:gd name="T33" fmla="*/ 701 h 779"/>
                <a:gd name="T34" fmla="*/ 333 w 833"/>
                <a:gd name="T35" fmla="*/ 709 h 779"/>
                <a:gd name="T36" fmla="*/ 323 w 833"/>
                <a:gd name="T37" fmla="*/ 712 h 779"/>
                <a:gd name="T38" fmla="*/ 314 w 833"/>
                <a:gd name="T39" fmla="*/ 709 h 779"/>
                <a:gd name="T40" fmla="*/ 309 w 833"/>
                <a:gd name="T41" fmla="*/ 701 h 779"/>
                <a:gd name="T42" fmla="*/ 312 w 833"/>
                <a:gd name="T43" fmla="*/ 691 h 779"/>
                <a:gd name="T44" fmla="*/ 311 w 833"/>
                <a:gd name="T45" fmla="*/ 691 h 779"/>
                <a:gd name="T46" fmla="*/ 295 w 833"/>
                <a:gd name="T47" fmla="*/ 697 h 779"/>
                <a:gd name="T48" fmla="*/ 338 w 833"/>
                <a:gd name="T49" fmla="*/ 779 h 779"/>
                <a:gd name="T50" fmla="*/ 497 w 833"/>
                <a:gd name="T51" fmla="*/ 0 h 779"/>
                <a:gd name="T52" fmla="*/ 39 w 833"/>
                <a:gd name="T53" fmla="*/ 253 h 779"/>
                <a:gd name="T54" fmla="*/ 44 w 833"/>
                <a:gd name="T55" fmla="*/ 250 h 779"/>
                <a:gd name="T56" fmla="*/ 52 w 833"/>
                <a:gd name="T57" fmla="*/ 248 h 779"/>
                <a:gd name="T58" fmla="*/ 52 w 833"/>
                <a:gd name="T59" fmla="*/ 240 h 779"/>
                <a:gd name="T60" fmla="*/ 57 w 833"/>
                <a:gd name="T61" fmla="*/ 234 h 779"/>
                <a:gd name="T62" fmla="*/ 68 w 833"/>
                <a:gd name="T63" fmla="*/ 234 h 779"/>
                <a:gd name="T64" fmla="*/ 75 w 833"/>
                <a:gd name="T65" fmla="*/ 241 h 779"/>
                <a:gd name="T66" fmla="*/ 76 w 833"/>
                <a:gd name="T67" fmla="*/ 250 h 779"/>
                <a:gd name="T68" fmla="*/ 70 w 833"/>
                <a:gd name="T69" fmla="*/ 256 h 779"/>
                <a:gd name="T70" fmla="*/ 60 w 833"/>
                <a:gd name="T71" fmla="*/ 255 h 779"/>
                <a:gd name="T72" fmla="*/ 52 w 833"/>
                <a:gd name="T73" fmla="*/ 248 h 779"/>
                <a:gd name="T74" fmla="*/ 46 w 833"/>
                <a:gd name="T75" fmla="*/ 250 h 779"/>
                <a:gd name="T76" fmla="*/ 39 w 833"/>
                <a:gd name="T77" fmla="*/ 253 h 77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33"/>
                <a:gd name="T118" fmla="*/ 0 h 779"/>
                <a:gd name="T119" fmla="*/ 833 w 833"/>
                <a:gd name="T120" fmla="*/ 779 h 77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33" h="779">
                  <a:moveTo>
                    <a:pt x="39" y="253"/>
                  </a:moveTo>
                  <a:lnTo>
                    <a:pt x="173" y="491"/>
                  </a:lnTo>
                  <a:lnTo>
                    <a:pt x="176" y="489"/>
                  </a:lnTo>
                  <a:lnTo>
                    <a:pt x="180" y="488"/>
                  </a:lnTo>
                  <a:lnTo>
                    <a:pt x="186" y="486"/>
                  </a:lnTo>
                  <a:lnTo>
                    <a:pt x="190" y="485"/>
                  </a:lnTo>
                  <a:lnTo>
                    <a:pt x="187" y="484"/>
                  </a:lnTo>
                  <a:lnTo>
                    <a:pt x="185" y="482"/>
                  </a:lnTo>
                  <a:lnTo>
                    <a:pt x="184" y="480"/>
                  </a:lnTo>
                  <a:lnTo>
                    <a:pt x="182" y="478"/>
                  </a:lnTo>
                  <a:lnTo>
                    <a:pt x="180" y="473"/>
                  </a:lnTo>
                  <a:lnTo>
                    <a:pt x="180" y="468"/>
                  </a:lnTo>
                  <a:lnTo>
                    <a:pt x="183" y="465"/>
                  </a:lnTo>
                  <a:lnTo>
                    <a:pt x="187" y="462"/>
                  </a:lnTo>
                  <a:lnTo>
                    <a:pt x="192" y="461"/>
                  </a:lnTo>
                  <a:lnTo>
                    <a:pt x="197" y="462"/>
                  </a:lnTo>
                  <a:lnTo>
                    <a:pt x="202" y="465"/>
                  </a:lnTo>
                  <a:lnTo>
                    <a:pt x="205" y="470"/>
                  </a:lnTo>
                  <a:lnTo>
                    <a:pt x="206" y="474"/>
                  </a:lnTo>
                  <a:lnTo>
                    <a:pt x="206" y="479"/>
                  </a:lnTo>
                  <a:lnTo>
                    <a:pt x="204" y="482"/>
                  </a:lnTo>
                  <a:lnTo>
                    <a:pt x="199" y="485"/>
                  </a:lnTo>
                  <a:lnTo>
                    <a:pt x="197" y="486"/>
                  </a:lnTo>
                  <a:lnTo>
                    <a:pt x="195" y="486"/>
                  </a:lnTo>
                  <a:lnTo>
                    <a:pt x="192" y="486"/>
                  </a:lnTo>
                  <a:lnTo>
                    <a:pt x="190" y="485"/>
                  </a:lnTo>
                  <a:lnTo>
                    <a:pt x="173" y="491"/>
                  </a:lnTo>
                  <a:lnTo>
                    <a:pt x="292" y="698"/>
                  </a:lnTo>
                  <a:lnTo>
                    <a:pt x="316" y="689"/>
                  </a:lnTo>
                  <a:lnTo>
                    <a:pt x="321" y="688"/>
                  </a:lnTo>
                  <a:lnTo>
                    <a:pt x="326" y="689"/>
                  </a:lnTo>
                  <a:lnTo>
                    <a:pt x="330" y="692"/>
                  </a:lnTo>
                  <a:lnTo>
                    <a:pt x="334" y="696"/>
                  </a:lnTo>
                  <a:lnTo>
                    <a:pt x="335" y="701"/>
                  </a:lnTo>
                  <a:lnTo>
                    <a:pt x="335" y="705"/>
                  </a:lnTo>
                  <a:lnTo>
                    <a:pt x="333" y="709"/>
                  </a:lnTo>
                  <a:lnTo>
                    <a:pt x="328" y="711"/>
                  </a:lnTo>
                  <a:lnTo>
                    <a:pt x="323" y="712"/>
                  </a:lnTo>
                  <a:lnTo>
                    <a:pt x="319" y="711"/>
                  </a:lnTo>
                  <a:lnTo>
                    <a:pt x="314" y="709"/>
                  </a:lnTo>
                  <a:lnTo>
                    <a:pt x="311" y="705"/>
                  </a:lnTo>
                  <a:lnTo>
                    <a:pt x="309" y="701"/>
                  </a:lnTo>
                  <a:lnTo>
                    <a:pt x="309" y="695"/>
                  </a:lnTo>
                  <a:lnTo>
                    <a:pt x="312" y="691"/>
                  </a:lnTo>
                  <a:lnTo>
                    <a:pt x="316" y="689"/>
                  </a:lnTo>
                  <a:lnTo>
                    <a:pt x="311" y="691"/>
                  </a:lnTo>
                  <a:lnTo>
                    <a:pt x="302" y="695"/>
                  </a:lnTo>
                  <a:lnTo>
                    <a:pt x="295" y="697"/>
                  </a:lnTo>
                  <a:lnTo>
                    <a:pt x="292" y="698"/>
                  </a:lnTo>
                  <a:lnTo>
                    <a:pt x="338" y="779"/>
                  </a:lnTo>
                  <a:lnTo>
                    <a:pt x="833" y="593"/>
                  </a:lnTo>
                  <a:lnTo>
                    <a:pt x="497" y="0"/>
                  </a:lnTo>
                  <a:lnTo>
                    <a:pt x="0" y="186"/>
                  </a:lnTo>
                  <a:lnTo>
                    <a:pt x="39" y="253"/>
                  </a:lnTo>
                  <a:lnTo>
                    <a:pt x="41" y="253"/>
                  </a:lnTo>
                  <a:lnTo>
                    <a:pt x="44" y="250"/>
                  </a:lnTo>
                  <a:lnTo>
                    <a:pt x="49" y="249"/>
                  </a:lnTo>
                  <a:lnTo>
                    <a:pt x="52" y="248"/>
                  </a:lnTo>
                  <a:lnTo>
                    <a:pt x="50" y="243"/>
                  </a:lnTo>
                  <a:lnTo>
                    <a:pt x="52" y="240"/>
                  </a:lnTo>
                  <a:lnTo>
                    <a:pt x="54" y="236"/>
                  </a:lnTo>
                  <a:lnTo>
                    <a:pt x="57" y="234"/>
                  </a:lnTo>
                  <a:lnTo>
                    <a:pt x="62" y="233"/>
                  </a:lnTo>
                  <a:lnTo>
                    <a:pt x="68" y="234"/>
                  </a:lnTo>
                  <a:lnTo>
                    <a:pt x="71" y="237"/>
                  </a:lnTo>
                  <a:lnTo>
                    <a:pt x="75" y="241"/>
                  </a:lnTo>
                  <a:lnTo>
                    <a:pt x="76" y="246"/>
                  </a:lnTo>
                  <a:lnTo>
                    <a:pt x="76" y="250"/>
                  </a:lnTo>
                  <a:lnTo>
                    <a:pt x="74" y="254"/>
                  </a:lnTo>
                  <a:lnTo>
                    <a:pt x="70" y="256"/>
                  </a:lnTo>
                  <a:lnTo>
                    <a:pt x="64" y="256"/>
                  </a:lnTo>
                  <a:lnTo>
                    <a:pt x="60" y="255"/>
                  </a:lnTo>
                  <a:lnTo>
                    <a:pt x="55" y="251"/>
                  </a:lnTo>
                  <a:lnTo>
                    <a:pt x="52" y="248"/>
                  </a:lnTo>
                  <a:lnTo>
                    <a:pt x="49" y="249"/>
                  </a:lnTo>
                  <a:lnTo>
                    <a:pt x="46" y="250"/>
                  </a:lnTo>
                  <a:lnTo>
                    <a:pt x="41" y="253"/>
                  </a:lnTo>
                  <a:lnTo>
                    <a:pt x="39" y="2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79" name="Freeform 7"/>
            <p:cNvSpPr>
              <a:spLocks/>
            </p:cNvSpPr>
            <p:nvPr/>
          </p:nvSpPr>
          <p:spPr bwMode="auto">
            <a:xfrm>
              <a:off x="2978" y="3406"/>
              <a:ext cx="142" cy="244"/>
            </a:xfrm>
            <a:custGeom>
              <a:avLst/>
              <a:gdLst>
                <a:gd name="T0" fmla="*/ 137 w 142"/>
                <a:gd name="T1" fmla="*/ 236 h 244"/>
                <a:gd name="T2" fmla="*/ 142 w 142"/>
                <a:gd name="T3" fmla="*/ 238 h 244"/>
                <a:gd name="T4" fmla="*/ 7 w 142"/>
                <a:gd name="T5" fmla="*/ 0 h 244"/>
                <a:gd name="T6" fmla="*/ 0 w 142"/>
                <a:gd name="T7" fmla="*/ 3 h 244"/>
                <a:gd name="T8" fmla="*/ 135 w 142"/>
                <a:gd name="T9" fmla="*/ 241 h 244"/>
                <a:gd name="T10" fmla="*/ 140 w 142"/>
                <a:gd name="T11" fmla="*/ 243 h 244"/>
                <a:gd name="T12" fmla="*/ 135 w 142"/>
                <a:gd name="T13" fmla="*/ 241 h 244"/>
                <a:gd name="T14" fmla="*/ 137 w 142"/>
                <a:gd name="T15" fmla="*/ 244 h 244"/>
                <a:gd name="T16" fmla="*/ 140 w 142"/>
                <a:gd name="T17" fmla="*/ 243 h 244"/>
                <a:gd name="T18" fmla="*/ 137 w 142"/>
                <a:gd name="T19" fmla="*/ 236 h 2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2"/>
                <a:gd name="T31" fmla="*/ 0 h 244"/>
                <a:gd name="T32" fmla="*/ 142 w 142"/>
                <a:gd name="T33" fmla="*/ 244 h 2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2" h="244">
                  <a:moveTo>
                    <a:pt x="137" y="236"/>
                  </a:moveTo>
                  <a:lnTo>
                    <a:pt x="142" y="238"/>
                  </a:lnTo>
                  <a:lnTo>
                    <a:pt x="7" y="0"/>
                  </a:lnTo>
                  <a:lnTo>
                    <a:pt x="0" y="3"/>
                  </a:lnTo>
                  <a:lnTo>
                    <a:pt x="135" y="241"/>
                  </a:lnTo>
                  <a:lnTo>
                    <a:pt x="140" y="243"/>
                  </a:lnTo>
                  <a:lnTo>
                    <a:pt x="135" y="241"/>
                  </a:lnTo>
                  <a:lnTo>
                    <a:pt x="137" y="244"/>
                  </a:lnTo>
                  <a:lnTo>
                    <a:pt x="140" y="243"/>
                  </a:lnTo>
                  <a:lnTo>
                    <a:pt x="137" y="2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80" name="Freeform 8"/>
            <p:cNvSpPr>
              <a:spLocks/>
            </p:cNvSpPr>
            <p:nvPr/>
          </p:nvSpPr>
          <p:spPr bwMode="auto">
            <a:xfrm>
              <a:off x="3115" y="3636"/>
              <a:ext cx="31" cy="13"/>
            </a:xfrm>
            <a:custGeom>
              <a:avLst/>
              <a:gdLst>
                <a:gd name="T0" fmla="*/ 17 w 31"/>
                <a:gd name="T1" fmla="*/ 7 h 13"/>
                <a:gd name="T2" fmla="*/ 17 w 31"/>
                <a:gd name="T3" fmla="*/ 0 h 13"/>
                <a:gd name="T4" fmla="*/ 13 w 31"/>
                <a:gd name="T5" fmla="*/ 1 h 13"/>
                <a:gd name="T6" fmla="*/ 7 w 31"/>
                <a:gd name="T7" fmla="*/ 4 h 13"/>
                <a:gd name="T8" fmla="*/ 3 w 31"/>
                <a:gd name="T9" fmla="*/ 5 h 13"/>
                <a:gd name="T10" fmla="*/ 0 w 31"/>
                <a:gd name="T11" fmla="*/ 6 h 13"/>
                <a:gd name="T12" fmla="*/ 3 w 31"/>
                <a:gd name="T13" fmla="*/ 13 h 13"/>
                <a:gd name="T14" fmla="*/ 5 w 31"/>
                <a:gd name="T15" fmla="*/ 12 h 13"/>
                <a:gd name="T16" fmla="*/ 10 w 31"/>
                <a:gd name="T17" fmla="*/ 11 h 13"/>
                <a:gd name="T18" fmla="*/ 15 w 31"/>
                <a:gd name="T19" fmla="*/ 8 h 13"/>
                <a:gd name="T20" fmla="*/ 19 w 31"/>
                <a:gd name="T21" fmla="*/ 7 h 13"/>
                <a:gd name="T22" fmla="*/ 19 w 31"/>
                <a:gd name="T23" fmla="*/ 0 h 13"/>
                <a:gd name="T24" fmla="*/ 19 w 31"/>
                <a:gd name="T25" fmla="*/ 7 h 13"/>
                <a:gd name="T26" fmla="*/ 31 w 31"/>
                <a:gd name="T27" fmla="*/ 4 h 13"/>
                <a:gd name="T28" fmla="*/ 19 w 31"/>
                <a:gd name="T29" fmla="*/ 0 h 13"/>
                <a:gd name="T30" fmla="*/ 17 w 31"/>
                <a:gd name="T31" fmla="*/ 7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"/>
                <a:gd name="T49" fmla="*/ 0 h 13"/>
                <a:gd name="T50" fmla="*/ 31 w 31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" h="13">
                  <a:moveTo>
                    <a:pt x="17" y="7"/>
                  </a:moveTo>
                  <a:lnTo>
                    <a:pt x="17" y="0"/>
                  </a:lnTo>
                  <a:lnTo>
                    <a:pt x="13" y="1"/>
                  </a:lnTo>
                  <a:lnTo>
                    <a:pt x="7" y="4"/>
                  </a:lnTo>
                  <a:lnTo>
                    <a:pt x="3" y="5"/>
                  </a:lnTo>
                  <a:lnTo>
                    <a:pt x="0" y="6"/>
                  </a:lnTo>
                  <a:lnTo>
                    <a:pt x="3" y="13"/>
                  </a:lnTo>
                  <a:lnTo>
                    <a:pt x="5" y="12"/>
                  </a:lnTo>
                  <a:lnTo>
                    <a:pt x="10" y="11"/>
                  </a:lnTo>
                  <a:lnTo>
                    <a:pt x="15" y="8"/>
                  </a:lnTo>
                  <a:lnTo>
                    <a:pt x="19" y="7"/>
                  </a:lnTo>
                  <a:lnTo>
                    <a:pt x="19" y="0"/>
                  </a:lnTo>
                  <a:lnTo>
                    <a:pt x="19" y="7"/>
                  </a:lnTo>
                  <a:lnTo>
                    <a:pt x="31" y="4"/>
                  </a:lnTo>
                  <a:lnTo>
                    <a:pt x="19" y="0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81" name="Freeform 9"/>
            <p:cNvSpPr>
              <a:spLocks/>
            </p:cNvSpPr>
            <p:nvPr/>
          </p:nvSpPr>
          <p:spPr bwMode="auto">
            <a:xfrm>
              <a:off x="3121" y="3630"/>
              <a:ext cx="13" cy="13"/>
            </a:xfrm>
            <a:custGeom>
              <a:avLst/>
              <a:gdLst>
                <a:gd name="T0" fmla="*/ 0 w 13"/>
                <a:gd name="T1" fmla="*/ 5 h 13"/>
                <a:gd name="T2" fmla="*/ 0 w 13"/>
                <a:gd name="T3" fmla="*/ 5 h 13"/>
                <a:gd name="T4" fmla="*/ 2 w 13"/>
                <a:gd name="T5" fmla="*/ 7 h 13"/>
                <a:gd name="T6" fmla="*/ 5 w 13"/>
                <a:gd name="T7" fmla="*/ 10 h 13"/>
                <a:gd name="T8" fmla="*/ 8 w 13"/>
                <a:gd name="T9" fmla="*/ 12 h 13"/>
                <a:gd name="T10" fmla="*/ 11 w 13"/>
                <a:gd name="T11" fmla="*/ 13 h 13"/>
                <a:gd name="T12" fmla="*/ 13 w 13"/>
                <a:gd name="T13" fmla="*/ 6 h 13"/>
                <a:gd name="T14" fmla="*/ 11 w 13"/>
                <a:gd name="T15" fmla="*/ 5 h 13"/>
                <a:gd name="T16" fmla="*/ 9 w 13"/>
                <a:gd name="T17" fmla="*/ 5 h 13"/>
                <a:gd name="T18" fmla="*/ 9 w 13"/>
                <a:gd name="T19" fmla="*/ 3 h 13"/>
                <a:gd name="T20" fmla="*/ 7 w 13"/>
                <a:gd name="T21" fmla="*/ 0 h 13"/>
                <a:gd name="T22" fmla="*/ 7 w 13"/>
                <a:gd name="T23" fmla="*/ 0 h 13"/>
                <a:gd name="T24" fmla="*/ 0 w 13"/>
                <a:gd name="T25" fmla="*/ 5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"/>
                <a:gd name="T40" fmla="*/ 0 h 13"/>
                <a:gd name="T41" fmla="*/ 13 w 13"/>
                <a:gd name="T42" fmla="*/ 13 h 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" h="13">
                  <a:moveTo>
                    <a:pt x="0" y="5"/>
                  </a:moveTo>
                  <a:lnTo>
                    <a:pt x="0" y="5"/>
                  </a:lnTo>
                  <a:lnTo>
                    <a:pt x="2" y="7"/>
                  </a:lnTo>
                  <a:lnTo>
                    <a:pt x="5" y="10"/>
                  </a:lnTo>
                  <a:lnTo>
                    <a:pt x="8" y="12"/>
                  </a:lnTo>
                  <a:lnTo>
                    <a:pt x="11" y="13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82" name="Freeform 10"/>
            <p:cNvSpPr>
              <a:spLocks/>
            </p:cNvSpPr>
            <p:nvPr/>
          </p:nvSpPr>
          <p:spPr bwMode="auto">
            <a:xfrm>
              <a:off x="3120" y="3614"/>
              <a:ext cx="12" cy="21"/>
            </a:xfrm>
            <a:custGeom>
              <a:avLst/>
              <a:gdLst>
                <a:gd name="T0" fmla="*/ 9 w 12"/>
                <a:gd name="T1" fmla="*/ 0 h 21"/>
                <a:gd name="T2" fmla="*/ 9 w 12"/>
                <a:gd name="T3" fmla="*/ 0 h 21"/>
                <a:gd name="T4" fmla="*/ 3 w 12"/>
                <a:gd name="T5" fmla="*/ 2 h 21"/>
                <a:gd name="T6" fmla="*/ 0 w 12"/>
                <a:gd name="T7" fmla="*/ 8 h 21"/>
                <a:gd name="T8" fmla="*/ 0 w 12"/>
                <a:gd name="T9" fmla="*/ 14 h 21"/>
                <a:gd name="T10" fmla="*/ 1 w 12"/>
                <a:gd name="T11" fmla="*/ 21 h 21"/>
                <a:gd name="T12" fmla="*/ 8 w 12"/>
                <a:gd name="T13" fmla="*/ 16 h 21"/>
                <a:gd name="T14" fmla="*/ 7 w 12"/>
                <a:gd name="T15" fmla="*/ 14 h 21"/>
                <a:gd name="T16" fmla="*/ 7 w 12"/>
                <a:gd name="T17" fmla="*/ 11 h 21"/>
                <a:gd name="T18" fmla="*/ 8 w 12"/>
                <a:gd name="T19" fmla="*/ 9 h 21"/>
                <a:gd name="T20" fmla="*/ 12 w 12"/>
                <a:gd name="T21" fmla="*/ 7 h 21"/>
                <a:gd name="T22" fmla="*/ 12 w 12"/>
                <a:gd name="T23" fmla="*/ 7 h 21"/>
                <a:gd name="T24" fmla="*/ 9 w 12"/>
                <a:gd name="T25" fmla="*/ 0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21"/>
                <a:gd name="T41" fmla="*/ 12 w 12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21">
                  <a:moveTo>
                    <a:pt x="9" y="0"/>
                  </a:moveTo>
                  <a:lnTo>
                    <a:pt x="9" y="0"/>
                  </a:lnTo>
                  <a:lnTo>
                    <a:pt x="3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1" y="21"/>
                  </a:lnTo>
                  <a:lnTo>
                    <a:pt x="8" y="16"/>
                  </a:lnTo>
                  <a:lnTo>
                    <a:pt x="7" y="14"/>
                  </a:lnTo>
                  <a:lnTo>
                    <a:pt x="7" y="11"/>
                  </a:lnTo>
                  <a:lnTo>
                    <a:pt x="8" y="9"/>
                  </a:lnTo>
                  <a:lnTo>
                    <a:pt x="12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83" name="Freeform 11"/>
            <p:cNvSpPr>
              <a:spLocks/>
            </p:cNvSpPr>
            <p:nvPr/>
          </p:nvSpPr>
          <p:spPr bwMode="auto">
            <a:xfrm>
              <a:off x="3129" y="3612"/>
              <a:ext cx="23" cy="15"/>
            </a:xfrm>
            <a:custGeom>
              <a:avLst/>
              <a:gdLst>
                <a:gd name="T0" fmla="*/ 23 w 23"/>
                <a:gd name="T1" fmla="*/ 10 h 15"/>
                <a:gd name="T2" fmla="*/ 23 w 23"/>
                <a:gd name="T3" fmla="*/ 11 h 15"/>
                <a:gd name="T4" fmla="*/ 18 w 23"/>
                <a:gd name="T5" fmla="*/ 4 h 15"/>
                <a:gd name="T6" fmla="*/ 12 w 23"/>
                <a:gd name="T7" fmla="*/ 2 h 15"/>
                <a:gd name="T8" fmla="*/ 6 w 23"/>
                <a:gd name="T9" fmla="*/ 0 h 15"/>
                <a:gd name="T10" fmla="*/ 0 w 23"/>
                <a:gd name="T11" fmla="*/ 2 h 15"/>
                <a:gd name="T12" fmla="*/ 3 w 23"/>
                <a:gd name="T13" fmla="*/ 9 h 15"/>
                <a:gd name="T14" fmla="*/ 6 w 23"/>
                <a:gd name="T15" fmla="*/ 9 h 15"/>
                <a:gd name="T16" fmla="*/ 10 w 23"/>
                <a:gd name="T17" fmla="*/ 9 h 15"/>
                <a:gd name="T18" fmla="*/ 13 w 23"/>
                <a:gd name="T19" fmla="*/ 11 h 15"/>
                <a:gd name="T20" fmla="*/ 16 w 23"/>
                <a:gd name="T21" fmla="*/ 14 h 15"/>
                <a:gd name="T22" fmla="*/ 16 w 23"/>
                <a:gd name="T23" fmla="*/ 15 h 15"/>
                <a:gd name="T24" fmla="*/ 23 w 23"/>
                <a:gd name="T25" fmla="*/ 1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15"/>
                <a:gd name="T41" fmla="*/ 23 w 23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15">
                  <a:moveTo>
                    <a:pt x="23" y="10"/>
                  </a:moveTo>
                  <a:lnTo>
                    <a:pt x="23" y="11"/>
                  </a:lnTo>
                  <a:lnTo>
                    <a:pt x="18" y="4"/>
                  </a:lnTo>
                  <a:lnTo>
                    <a:pt x="12" y="2"/>
                  </a:lnTo>
                  <a:lnTo>
                    <a:pt x="6" y="0"/>
                  </a:lnTo>
                  <a:lnTo>
                    <a:pt x="0" y="2"/>
                  </a:lnTo>
                  <a:lnTo>
                    <a:pt x="3" y="9"/>
                  </a:lnTo>
                  <a:lnTo>
                    <a:pt x="6" y="9"/>
                  </a:lnTo>
                  <a:lnTo>
                    <a:pt x="10" y="9"/>
                  </a:lnTo>
                  <a:lnTo>
                    <a:pt x="13" y="11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84" name="Freeform 12"/>
            <p:cNvSpPr>
              <a:spLocks/>
            </p:cNvSpPr>
            <p:nvPr/>
          </p:nvSpPr>
          <p:spPr bwMode="auto">
            <a:xfrm>
              <a:off x="3141" y="3622"/>
              <a:ext cx="12" cy="21"/>
            </a:xfrm>
            <a:custGeom>
              <a:avLst/>
              <a:gdLst>
                <a:gd name="T0" fmla="*/ 2 w 12"/>
                <a:gd name="T1" fmla="*/ 21 h 21"/>
                <a:gd name="T2" fmla="*/ 2 w 12"/>
                <a:gd name="T3" fmla="*/ 21 h 21"/>
                <a:gd name="T4" fmla="*/ 8 w 12"/>
                <a:gd name="T5" fmla="*/ 19 h 21"/>
                <a:gd name="T6" fmla="*/ 12 w 12"/>
                <a:gd name="T7" fmla="*/ 13 h 21"/>
                <a:gd name="T8" fmla="*/ 12 w 12"/>
                <a:gd name="T9" fmla="*/ 7 h 21"/>
                <a:gd name="T10" fmla="*/ 11 w 12"/>
                <a:gd name="T11" fmla="*/ 0 h 21"/>
                <a:gd name="T12" fmla="*/ 4 w 12"/>
                <a:gd name="T13" fmla="*/ 5 h 21"/>
                <a:gd name="T14" fmla="*/ 5 w 12"/>
                <a:gd name="T15" fmla="*/ 7 h 21"/>
                <a:gd name="T16" fmla="*/ 5 w 12"/>
                <a:gd name="T17" fmla="*/ 11 h 21"/>
                <a:gd name="T18" fmla="*/ 4 w 12"/>
                <a:gd name="T19" fmla="*/ 12 h 21"/>
                <a:gd name="T20" fmla="*/ 0 w 12"/>
                <a:gd name="T21" fmla="*/ 14 h 21"/>
                <a:gd name="T22" fmla="*/ 0 w 12"/>
                <a:gd name="T23" fmla="*/ 14 h 21"/>
                <a:gd name="T24" fmla="*/ 2 w 12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21"/>
                <a:gd name="T41" fmla="*/ 12 w 12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21">
                  <a:moveTo>
                    <a:pt x="2" y="21"/>
                  </a:moveTo>
                  <a:lnTo>
                    <a:pt x="2" y="21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2" y="7"/>
                  </a:lnTo>
                  <a:lnTo>
                    <a:pt x="11" y="0"/>
                  </a:lnTo>
                  <a:lnTo>
                    <a:pt x="4" y="5"/>
                  </a:lnTo>
                  <a:lnTo>
                    <a:pt x="5" y="7"/>
                  </a:lnTo>
                  <a:lnTo>
                    <a:pt x="5" y="11"/>
                  </a:lnTo>
                  <a:lnTo>
                    <a:pt x="4" y="12"/>
                  </a:lnTo>
                  <a:lnTo>
                    <a:pt x="0" y="14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85" name="Freeform 13"/>
            <p:cNvSpPr>
              <a:spLocks/>
            </p:cNvSpPr>
            <p:nvPr/>
          </p:nvSpPr>
          <p:spPr bwMode="auto">
            <a:xfrm>
              <a:off x="3132" y="3635"/>
              <a:ext cx="11" cy="11"/>
            </a:xfrm>
            <a:custGeom>
              <a:avLst/>
              <a:gdLst>
                <a:gd name="T0" fmla="*/ 2 w 11"/>
                <a:gd name="T1" fmla="*/ 8 h 11"/>
                <a:gd name="T2" fmla="*/ 0 w 11"/>
                <a:gd name="T3" fmla="*/ 8 h 11"/>
                <a:gd name="T4" fmla="*/ 3 w 11"/>
                <a:gd name="T5" fmla="*/ 9 h 11"/>
                <a:gd name="T6" fmla="*/ 6 w 11"/>
                <a:gd name="T7" fmla="*/ 11 h 11"/>
                <a:gd name="T8" fmla="*/ 8 w 11"/>
                <a:gd name="T9" fmla="*/ 9 h 11"/>
                <a:gd name="T10" fmla="*/ 11 w 11"/>
                <a:gd name="T11" fmla="*/ 8 h 11"/>
                <a:gd name="T12" fmla="*/ 9 w 11"/>
                <a:gd name="T13" fmla="*/ 1 h 11"/>
                <a:gd name="T14" fmla="*/ 8 w 11"/>
                <a:gd name="T15" fmla="*/ 2 h 11"/>
                <a:gd name="T16" fmla="*/ 6 w 11"/>
                <a:gd name="T17" fmla="*/ 1 h 11"/>
                <a:gd name="T18" fmla="*/ 3 w 11"/>
                <a:gd name="T19" fmla="*/ 2 h 11"/>
                <a:gd name="T20" fmla="*/ 2 w 11"/>
                <a:gd name="T21" fmla="*/ 1 h 11"/>
                <a:gd name="T22" fmla="*/ 0 w 11"/>
                <a:gd name="T23" fmla="*/ 1 h 11"/>
                <a:gd name="T24" fmla="*/ 2 w 11"/>
                <a:gd name="T25" fmla="*/ 1 h 11"/>
                <a:gd name="T26" fmla="*/ 1 w 11"/>
                <a:gd name="T27" fmla="*/ 0 h 11"/>
                <a:gd name="T28" fmla="*/ 0 w 11"/>
                <a:gd name="T29" fmla="*/ 1 h 11"/>
                <a:gd name="T30" fmla="*/ 2 w 11"/>
                <a:gd name="T31" fmla="*/ 8 h 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1"/>
                <a:gd name="T50" fmla="*/ 11 w 11"/>
                <a:gd name="T51" fmla="*/ 11 h 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1">
                  <a:moveTo>
                    <a:pt x="2" y="8"/>
                  </a:moveTo>
                  <a:lnTo>
                    <a:pt x="0" y="8"/>
                  </a:lnTo>
                  <a:lnTo>
                    <a:pt x="3" y="9"/>
                  </a:lnTo>
                  <a:lnTo>
                    <a:pt x="6" y="11"/>
                  </a:lnTo>
                  <a:lnTo>
                    <a:pt x="8" y="9"/>
                  </a:lnTo>
                  <a:lnTo>
                    <a:pt x="11" y="8"/>
                  </a:lnTo>
                  <a:lnTo>
                    <a:pt x="9" y="1"/>
                  </a:lnTo>
                  <a:lnTo>
                    <a:pt x="8" y="2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86" name="Freeform 14"/>
            <p:cNvSpPr>
              <a:spLocks/>
            </p:cNvSpPr>
            <p:nvPr/>
          </p:nvSpPr>
          <p:spPr bwMode="auto">
            <a:xfrm>
              <a:off x="3111" y="3636"/>
              <a:ext cx="23" cy="13"/>
            </a:xfrm>
            <a:custGeom>
              <a:avLst/>
              <a:gdLst>
                <a:gd name="T0" fmla="*/ 9 w 23"/>
                <a:gd name="T1" fmla="*/ 8 h 13"/>
                <a:gd name="T2" fmla="*/ 7 w 23"/>
                <a:gd name="T3" fmla="*/ 13 h 13"/>
                <a:gd name="T4" fmla="*/ 23 w 23"/>
                <a:gd name="T5" fmla="*/ 7 h 13"/>
                <a:gd name="T6" fmla="*/ 21 w 23"/>
                <a:gd name="T7" fmla="*/ 0 h 13"/>
                <a:gd name="T8" fmla="*/ 4 w 23"/>
                <a:gd name="T9" fmla="*/ 6 h 13"/>
                <a:gd name="T10" fmla="*/ 2 w 23"/>
                <a:gd name="T11" fmla="*/ 11 h 13"/>
                <a:gd name="T12" fmla="*/ 4 w 23"/>
                <a:gd name="T13" fmla="*/ 6 h 13"/>
                <a:gd name="T14" fmla="*/ 0 w 23"/>
                <a:gd name="T15" fmla="*/ 7 h 13"/>
                <a:gd name="T16" fmla="*/ 2 w 23"/>
                <a:gd name="T17" fmla="*/ 11 h 13"/>
                <a:gd name="T18" fmla="*/ 9 w 23"/>
                <a:gd name="T19" fmla="*/ 8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13"/>
                <a:gd name="T32" fmla="*/ 23 w 23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13">
                  <a:moveTo>
                    <a:pt x="9" y="8"/>
                  </a:moveTo>
                  <a:lnTo>
                    <a:pt x="7" y="13"/>
                  </a:lnTo>
                  <a:lnTo>
                    <a:pt x="23" y="7"/>
                  </a:lnTo>
                  <a:lnTo>
                    <a:pt x="21" y="0"/>
                  </a:lnTo>
                  <a:lnTo>
                    <a:pt x="4" y="6"/>
                  </a:lnTo>
                  <a:lnTo>
                    <a:pt x="2" y="11"/>
                  </a:lnTo>
                  <a:lnTo>
                    <a:pt x="4" y="6"/>
                  </a:lnTo>
                  <a:lnTo>
                    <a:pt x="0" y="7"/>
                  </a:lnTo>
                  <a:lnTo>
                    <a:pt x="2" y="1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87" name="Freeform 15"/>
            <p:cNvSpPr>
              <a:spLocks/>
            </p:cNvSpPr>
            <p:nvPr/>
          </p:nvSpPr>
          <p:spPr bwMode="auto">
            <a:xfrm>
              <a:off x="3113" y="3644"/>
              <a:ext cx="125" cy="214"/>
            </a:xfrm>
            <a:custGeom>
              <a:avLst/>
              <a:gdLst>
                <a:gd name="T0" fmla="*/ 121 w 125"/>
                <a:gd name="T1" fmla="*/ 206 h 214"/>
                <a:gd name="T2" fmla="*/ 125 w 125"/>
                <a:gd name="T3" fmla="*/ 208 h 214"/>
                <a:gd name="T4" fmla="*/ 7 w 125"/>
                <a:gd name="T5" fmla="*/ 0 h 214"/>
                <a:gd name="T6" fmla="*/ 0 w 125"/>
                <a:gd name="T7" fmla="*/ 3 h 214"/>
                <a:gd name="T8" fmla="*/ 118 w 125"/>
                <a:gd name="T9" fmla="*/ 210 h 214"/>
                <a:gd name="T10" fmla="*/ 123 w 125"/>
                <a:gd name="T11" fmla="*/ 213 h 214"/>
                <a:gd name="T12" fmla="*/ 118 w 125"/>
                <a:gd name="T13" fmla="*/ 210 h 214"/>
                <a:gd name="T14" fmla="*/ 121 w 125"/>
                <a:gd name="T15" fmla="*/ 214 h 214"/>
                <a:gd name="T16" fmla="*/ 123 w 125"/>
                <a:gd name="T17" fmla="*/ 213 h 214"/>
                <a:gd name="T18" fmla="*/ 121 w 125"/>
                <a:gd name="T19" fmla="*/ 206 h 2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5"/>
                <a:gd name="T31" fmla="*/ 0 h 214"/>
                <a:gd name="T32" fmla="*/ 125 w 125"/>
                <a:gd name="T33" fmla="*/ 214 h 2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5" h="214">
                  <a:moveTo>
                    <a:pt x="121" y="206"/>
                  </a:moveTo>
                  <a:lnTo>
                    <a:pt x="125" y="208"/>
                  </a:lnTo>
                  <a:lnTo>
                    <a:pt x="7" y="0"/>
                  </a:lnTo>
                  <a:lnTo>
                    <a:pt x="0" y="3"/>
                  </a:lnTo>
                  <a:lnTo>
                    <a:pt x="118" y="210"/>
                  </a:lnTo>
                  <a:lnTo>
                    <a:pt x="123" y="213"/>
                  </a:lnTo>
                  <a:lnTo>
                    <a:pt x="118" y="210"/>
                  </a:lnTo>
                  <a:lnTo>
                    <a:pt x="121" y="214"/>
                  </a:lnTo>
                  <a:lnTo>
                    <a:pt x="123" y="213"/>
                  </a:lnTo>
                  <a:lnTo>
                    <a:pt x="121" y="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88" name="Freeform 16"/>
            <p:cNvSpPr>
              <a:spLocks/>
            </p:cNvSpPr>
            <p:nvPr/>
          </p:nvSpPr>
          <p:spPr bwMode="auto">
            <a:xfrm>
              <a:off x="3234" y="3840"/>
              <a:ext cx="27" cy="17"/>
            </a:xfrm>
            <a:custGeom>
              <a:avLst/>
              <a:gdLst>
                <a:gd name="T0" fmla="*/ 24 w 27"/>
                <a:gd name="T1" fmla="*/ 0 h 17"/>
                <a:gd name="T2" fmla="*/ 24 w 27"/>
                <a:gd name="T3" fmla="*/ 0 h 17"/>
                <a:gd name="T4" fmla="*/ 0 w 27"/>
                <a:gd name="T5" fmla="*/ 10 h 17"/>
                <a:gd name="T6" fmla="*/ 2 w 27"/>
                <a:gd name="T7" fmla="*/ 17 h 17"/>
                <a:gd name="T8" fmla="*/ 27 w 27"/>
                <a:gd name="T9" fmla="*/ 7 h 17"/>
                <a:gd name="T10" fmla="*/ 27 w 27"/>
                <a:gd name="T11" fmla="*/ 7 h 17"/>
                <a:gd name="T12" fmla="*/ 24 w 2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17"/>
                <a:gd name="T23" fmla="*/ 27 w 2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17">
                  <a:moveTo>
                    <a:pt x="24" y="0"/>
                  </a:moveTo>
                  <a:lnTo>
                    <a:pt x="24" y="0"/>
                  </a:lnTo>
                  <a:lnTo>
                    <a:pt x="0" y="10"/>
                  </a:lnTo>
                  <a:lnTo>
                    <a:pt x="2" y="17"/>
                  </a:lnTo>
                  <a:lnTo>
                    <a:pt x="27" y="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89" name="Freeform 17"/>
            <p:cNvSpPr>
              <a:spLocks/>
            </p:cNvSpPr>
            <p:nvPr/>
          </p:nvSpPr>
          <p:spPr bwMode="auto">
            <a:xfrm>
              <a:off x="3258" y="3838"/>
              <a:ext cx="23" cy="15"/>
            </a:xfrm>
            <a:custGeom>
              <a:avLst/>
              <a:gdLst>
                <a:gd name="T0" fmla="*/ 23 w 23"/>
                <a:gd name="T1" fmla="*/ 11 h 15"/>
                <a:gd name="T2" fmla="*/ 23 w 23"/>
                <a:gd name="T3" fmla="*/ 11 h 15"/>
                <a:gd name="T4" fmla="*/ 18 w 23"/>
                <a:gd name="T5" fmla="*/ 6 h 15"/>
                <a:gd name="T6" fmla="*/ 12 w 23"/>
                <a:gd name="T7" fmla="*/ 2 h 15"/>
                <a:gd name="T8" fmla="*/ 6 w 23"/>
                <a:gd name="T9" fmla="*/ 0 h 15"/>
                <a:gd name="T10" fmla="*/ 0 w 23"/>
                <a:gd name="T11" fmla="*/ 2 h 15"/>
                <a:gd name="T12" fmla="*/ 3 w 23"/>
                <a:gd name="T13" fmla="*/ 9 h 15"/>
                <a:gd name="T14" fmla="*/ 6 w 23"/>
                <a:gd name="T15" fmla="*/ 9 h 15"/>
                <a:gd name="T16" fmla="*/ 10 w 23"/>
                <a:gd name="T17" fmla="*/ 9 h 15"/>
                <a:gd name="T18" fmla="*/ 13 w 23"/>
                <a:gd name="T19" fmla="*/ 13 h 15"/>
                <a:gd name="T20" fmla="*/ 15 w 23"/>
                <a:gd name="T21" fmla="*/ 15 h 15"/>
                <a:gd name="T22" fmla="*/ 15 w 23"/>
                <a:gd name="T23" fmla="*/ 15 h 15"/>
                <a:gd name="T24" fmla="*/ 23 w 23"/>
                <a:gd name="T25" fmla="*/ 11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15"/>
                <a:gd name="T41" fmla="*/ 23 w 23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15">
                  <a:moveTo>
                    <a:pt x="23" y="11"/>
                  </a:moveTo>
                  <a:lnTo>
                    <a:pt x="23" y="11"/>
                  </a:lnTo>
                  <a:lnTo>
                    <a:pt x="18" y="6"/>
                  </a:lnTo>
                  <a:lnTo>
                    <a:pt x="12" y="2"/>
                  </a:lnTo>
                  <a:lnTo>
                    <a:pt x="6" y="0"/>
                  </a:lnTo>
                  <a:lnTo>
                    <a:pt x="0" y="2"/>
                  </a:lnTo>
                  <a:lnTo>
                    <a:pt x="3" y="9"/>
                  </a:lnTo>
                  <a:lnTo>
                    <a:pt x="6" y="9"/>
                  </a:lnTo>
                  <a:lnTo>
                    <a:pt x="10" y="9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90" name="Freeform 18"/>
            <p:cNvSpPr>
              <a:spLocks/>
            </p:cNvSpPr>
            <p:nvPr/>
          </p:nvSpPr>
          <p:spPr bwMode="auto">
            <a:xfrm>
              <a:off x="3270" y="3849"/>
              <a:ext cx="12" cy="21"/>
            </a:xfrm>
            <a:custGeom>
              <a:avLst/>
              <a:gdLst>
                <a:gd name="T0" fmla="*/ 2 w 12"/>
                <a:gd name="T1" fmla="*/ 21 h 21"/>
                <a:gd name="T2" fmla="*/ 2 w 12"/>
                <a:gd name="T3" fmla="*/ 21 h 21"/>
                <a:gd name="T4" fmla="*/ 8 w 12"/>
                <a:gd name="T5" fmla="*/ 18 h 21"/>
                <a:gd name="T6" fmla="*/ 12 w 12"/>
                <a:gd name="T7" fmla="*/ 12 h 21"/>
                <a:gd name="T8" fmla="*/ 12 w 12"/>
                <a:gd name="T9" fmla="*/ 7 h 21"/>
                <a:gd name="T10" fmla="*/ 11 w 12"/>
                <a:gd name="T11" fmla="*/ 0 h 21"/>
                <a:gd name="T12" fmla="*/ 3 w 12"/>
                <a:gd name="T13" fmla="*/ 4 h 21"/>
                <a:gd name="T14" fmla="*/ 5 w 12"/>
                <a:gd name="T15" fmla="*/ 7 h 21"/>
                <a:gd name="T16" fmla="*/ 5 w 12"/>
                <a:gd name="T17" fmla="*/ 10 h 21"/>
                <a:gd name="T18" fmla="*/ 3 w 12"/>
                <a:gd name="T19" fmla="*/ 11 h 21"/>
                <a:gd name="T20" fmla="*/ 0 w 12"/>
                <a:gd name="T21" fmla="*/ 14 h 21"/>
                <a:gd name="T22" fmla="*/ 0 w 12"/>
                <a:gd name="T23" fmla="*/ 14 h 21"/>
                <a:gd name="T24" fmla="*/ 2 w 12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21"/>
                <a:gd name="T41" fmla="*/ 12 w 12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21">
                  <a:moveTo>
                    <a:pt x="2" y="21"/>
                  </a:moveTo>
                  <a:lnTo>
                    <a:pt x="2" y="21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2" y="7"/>
                  </a:lnTo>
                  <a:lnTo>
                    <a:pt x="11" y="0"/>
                  </a:lnTo>
                  <a:lnTo>
                    <a:pt x="3" y="4"/>
                  </a:lnTo>
                  <a:lnTo>
                    <a:pt x="5" y="7"/>
                  </a:lnTo>
                  <a:lnTo>
                    <a:pt x="5" y="10"/>
                  </a:lnTo>
                  <a:lnTo>
                    <a:pt x="3" y="11"/>
                  </a:lnTo>
                  <a:lnTo>
                    <a:pt x="0" y="14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91" name="Freeform 19"/>
            <p:cNvSpPr>
              <a:spLocks/>
            </p:cNvSpPr>
            <p:nvPr/>
          </p:nvSpPr>
          <p:spPr bwMode="auto">
            <a:xfrm>
              <a:off x="3250" y="3858"/>
              <a:ext cx="22" cy="14"/>
            </a:xfrm>
            <a:custGeom>
              <a:avLst/>
              <a:gdLst>
                <a:gd name="T0" fmla="*/ 0 w 22"/>
                <a:gd name="T1" fmla="*/ 3 h 14"/>
                <a:gd name="T2" fmla="*/ 0 w 22"/>
                <a:gd name="T3" fmla="*/ 5 h 14"/>
                <a:gd name="T4" fmla="*/ 5 w 22"/>
                <a:gd name="T5" fmla="*/ 9 h 14"/>
                <a:gd name="T6" fmla="*/ 11 w 22"/>
                <a:gd name="T7" fmla="*/ 12 h 14"/>
                <a:gd name="T8" fmla="*/ 16 w 22"/>
                <a:gd name="T9" fmla="*/ 14 h 14"/>
                <a:gd name="T10" fmla="*/ 22 w 22"/>
                <a:gd name="T11" fmla="*/ 12 h 14"/>
                <a:gd name="T12" fmla="*/ 20 w 22"/>
                <a:gd name="T13" fmla="*/ 5 h 14"/>
                <a:gd name="T14" fmla="*/ 16 w 22"/>
                <a:gd name="T15" fmla="*/ 5 h 14"/>
                <a:gd name="T16" fmla="*/ 13 w 22"/>
                <a:gd name="T17" fmla="*/ 5 h 14"/>
                <a:gd name="T18" fmla="*/ 9 w 22"/>
                <a:gd name="T19" fmla="*/ 2 h 14"/>
                <a:gd name="T20" fmla="*/ 7 w 22"/>
                <a:gd name="T21" fmla="*/ 0 h 14"/>
                <a:gd name="T22" fmla="*/ 7 w 22"/>
                <a:gd name="T23" fmla="*/ 1 h 14"/>
                <a:gd name="T24" fmla="*/ 0 w 22"/>
                <a:gd name="T25" fmla="*/ 3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14"/>
                <a:gd name="T41" fmla="*/ 22 w 22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14">
                  <a:moveTo>
                    <a:pt x="0" y="3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11" y="12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0" y="5"/>
                  </a:lnTo>
                  <a:lnTo>
                    <a:pt x="16" y="5"/>
                  </a:lnTo>
                  <a:lnTo>
                    <a:pt x="13" y="5"/>
                  </a:lnTo>
                  <a:lnTo>
                    <a:pt x="9" y="2"/>
                  </a:lnTo>
                  <a:lnTo>
                    <a:pt x="7" y="0"/>
                  </a:lnTo>
                  <a:lnTo>
                    <a:pt x="7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92" name="Freeform 20"/>
            <p:cNvSpPr>
              <a:spLocks/>
            </p:cNvSpPr>
            <p:nvPr/>
          </p:nvSpPr>
          <p:spPr bwMode="auto">
            <a:xfrm>
              <a:off x="3249" y="3831"/>
              <a:ext cx="35" cy="30"/>
            </a:xfrm>
            <a:custGeom>
              <a:avLst/>
              <a:gdLst>
                <a:gd name="T0" fmla="*/ 13 w 35"/>
                <a:gd name="T1" fmla="*/ 16 h 30"/>
                <a:gd name="T2" fmla="*/ 9 w 35"/>
                <a:gd name="T3" fmla="*/ 9 h 30"/>
                <a:gd name="T4" fmla="*/ 3 w 35"/>
                <a:gd name="T5" fmla="*/ 12 h 30"/>
                <a:gd name="T6" fmla="*/ 0 w 35"/>
                <a:gd name="T7" fmla="*/ 19 h 30"/>
                <a:gd name="T8" fmla="*/ 0 w 35"/>
                <a:gd name="T9" fmla="*/ 25 h 30"/>
                <a:gd name="T10" fmla="*/ 1 w 35"/>
                <a:gd name="T11" fmla="*/ 30 h 30"/>
                <a:gd name="T12" fmla="*/ 8 w 35"/>
                <a:gd name="T13" fmla="*/ 28 h 30"/>
                <a:gd name="T14" fmla="*/ 7 w 35"/>
                <a:gd name="T15" fmla="*/ 25 h 30"/>
                <a:gd name="T16" fmla="*/ 7 w 35"/>
                <a:gd name="T17" fmla="*/ 19 h 30"/>
                <a:gd name="T18" fmla="*/ 8 w 35"/>
                <a:gd name="T19" fmla="*/ 19 h 30"/>
                <a:gd name="T20" fmla="*/ 12 w 35"/>
                <a:gd name="T21" fmla="*/ 16 h 30"/>
                <a:gd name="T22" fmla="*/ 8 w 35"/>
                <a:gd name="T23" fmla="*/ 9 h 30"/>
                <a:gd name="T24" fmla="*/ 13 w 35"/>
                <a:gd name="T25" fmla="*/ 16 h 30"/>
                <a:gd name="T26" fmla="*/ 35 w 35"/>
                <a:gd name="T27" fmla="*/ 0 h 30"/>
                <a:gd name="T28" fmla="*/ 9 w 35"/>
                <a:gd name="T29" fmla="*/ 9 h 30"/>
                <a:gd name="T30" fmla="*/ 13 w 35"/>
                <a:gd name="T31" fmla="*/ 16 h 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"/>
                <a:gd name="T49" fmla="*/ 0 h 30"/>
                <a:gd name="T50" fmla="*/ 35 w 35"/>
                <a:gd name="T51" fmla="*/ 30 h 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" h="30">
                  <a:moveTo>
                    <a:pt x="13" y="16"/>
                  </a:moveTo>
                  <a:lnTo>
                    <a:pt x="9" y="9"/>
                  </a:lnTo>
                  <a:lnTo>
                    <a:pt x="3" y="12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1" y="30"/>
                  </a:lnTo>
                  <a:lnTo>
                    <a:pt x="8" y="28"/>
                  </a:lnTo>
                  <a:lnTo>
                    <a:pt x="7" y="25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12" y="16"/>
                  </a:lnTo>
                  <a:lnTo>
                    <a:pt x="8" y="9"/>
                  </a:lnTo>
                  <a:lnTo>
                    <a:pt x="13" y="16"/>
                  </a:lnTo>
                  <a:lnTo>
                    <a:pt x="35" y="0"/>
                  </a:lnTo>
                  <a:lnTo>
                    <a:pt x="9" y="9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93" name="Freeform 21"/>
            <p:cNvSpPr>
              <a:spLocks/>
            </p:cNvSpPr>
            <p:nvPr/>
          </p:nvSpPr>
          <p:spPr bwMode="auto">
            <a:xfrm>
              <a:off x="3229" y="3840"/>
              <a:ext cx="33" cy="17"/>
            </a:xfrm>
            <a:custGeom>
              <a:avLst/>
              <a:gdLst>
                <a:gd name="T0" fmla="*/ 9 w 33"/>
                <a:gd name="T1" fmla="*/ 12 h 17"/>
                <a:gd name="T2" fmla="*/ 7 w 33"/>
                <a:gd name="T3" fmla="*/ 17 h 17"/>
                <a:gd name="T4" fmla="*/ 10 w 33"/>
                <a:gd name="T5" fmla="*/ 16 h 17"/>
                <a:gd name="T6" fmla="*/ 18 w 33"/>
                <a:gd name="T7" fmla="*/ 13 h 17"/>
                <a:gd name="T8" fmla="*/ 26 w 33"/>
                <a:gd name="T9" fmla="*/ 10 h 17"/>
                <a:gd name="T10" fmla="*/ 33 w 33"/>
                <a:gd name="T11" fmla="*/ 7 h 17"/>
                <a:gd name="T12" fmla="*/ 28 w 33"/>
                <a:gd name="T13" fmla="*/ 0 h 17"/>
                <a:gd name="T14" fmla="*/ 23 w 33"/>
                <a:gd name="T15" fmla="*/ 3 h 17"/>
                <a:gd name="T16" fmla="*/ 15 w 33"/>
                <a:gd name="T17" fmla="*/ 6 h 17"/>
                <a:gd name="T18" fmla="*/ 8 w 33"/>
                <a:gd name="T19" fmla="*/ 9 h 17"/>
                <a:gd name="T20" fmla="*/ 5 w 33"/>
                <a:gd name="T21" fmla="*/ 10 h 17"/>
                <a:gd name="T22" fmla="*/ 2 w 33"/>
                <a:gd name="T23" fmla="*/ 14 h 17"/>
                <a:gd name="T24" fmla="*/ 5 w 33"/>
                <a:gd name="T25" fmla="*/ 10 h 17"/>
                <a:gd name="T26" fmla="*/ 0 w 33"/>
                <a:gd name="T27" fmla="*/ 11 h 17"/>
                <a:gd name="T28" fmla="*/ 2 w 33"/>
                <a:gd name="T29" fmla="*/ 14 h 17"/>
                <a:gd name="T30" fmla="*/ 9 w 33"/>
                <a:gd name="T31" fmla="*/ 12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"/>
                <a:gd name="T49" fmla="*/ 0 h 17"/>
                <a:gd name="T50" fmla="*/ 33 w 33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" h="17">
                  <a:moveTo>
                    <a:pt x="9" y="12"/>
                  </a:moveTo>
                  <a:lnTo>
                    <a:pt x="7" y="17"/>
                  </a:lnTo>
                  <a:lnTo>
                    <a:pt x="10" y="16"/>
                  </a:lnTo>
                  <a:lnTo>
                    <a:pt x="18" y="13"/>
                  </a:lnTo>
                  <a:lnTo>
                    <a:pt x="26" y="10"/>
                  </a:lnTo>
                  <a:lnTo>
                    <a:pt x="33" y="7"/>
                  </a:lnTo>
                  <a:lnTo>
                    <a:pt x="28" y="0"/>
                  </a:lnTo>
                  <a:lnTo>
                    <a:pt x="23" y="3"/>
                  </a:lnTo>
                  <a:lnTo>
                    <a:pt x="15" y="6"/>
                  </a:lnTo>
                  <a:lnTo>
                    <a:pt x="8" y="9"/>
                  </a:lnTo>
                  <a:lnTo>
                    <a:pt x="5" y="10"/>
                  </a:lnTo>
                  <a:lnTo>
                    <a:pt x="2" y="14"/>
                  </a:lnTo>
                  <a:lnTo>
                    <a:pt x="5" y="10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94" name="Freeform 22"/>
            <p:cNvSpPr>
              <a:spLocks/>
            </p:cNvSpPr>
            <p:nvPr/>
          </p:nvSpPr>
          <p:spPr bwMode="auto">
            <a:xfrm>
              <a:off x="3231" y="3852"/>
              <a:ext cx="53" cy="87"/>
            </a:xfrm>
            <a:custGeom>
              <a:avLst/>
              <a:gdLst>
                <a:gd name="T0" fmla="*/ 48 w 53"/>
                <a:gd name="T1" fmla="*/ 79 h 87"/>
                <a:gd name="T2" fmla="*/ 53 w 53"/>
                <a:gd name="T3" fmla="*/ 81 h 87"/>
                <a:gd name="T4" fmla="*/ 7 w 53"/>
                <a:gd name="T5" fmla="*/ 0 h 87"/>
                <a:gd name="T6" fmla="*/ 0 w 53"/>
                <a:gd name="T7" fmla="*/ 2 h 87"/>
                <a:gd name="T8" fmla="*/ 46 w 53"/>
                <a:gd name="T9" fmla="*/ 83 h 87"/>
                <a:gd name="T10" fmla="*/ 51 w 53"/>
                <a:gd name="T11" fmla="*/ 86 h 87"/>
                <a:gd name="T12" fmla="*/ 46 w 53"/>
                <a:gd name="T13" fmla="*/ 83 h 87"/>
                <a:gd name="T14" fmla="*/ 48 w 53"/>
                <a:gd name="T15" fmla="*/ 87 h 87"/>
                <a:gd name="T16" fmla="*/ 51 w 53"/>
                <a:gd name="T17" fmla="*/ 86 h 87"/>
                <a:gd name="T18" fmla="*/ 48 w 53"/>
                <a:gd name="T19" fmla="*/ 79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"/>
                <a:gd name="T31" fmla="*/ 0 h 87"/>
                <a:gd name="T32" fmla="*/ 53 w 53"/>
                <a:gd name="T33" fmla="*/ 87 h 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" h="87">
                  <a:moveTo>
                    <a:pt x="48" y="79"/>
                  </a:moveTo>
                  <a:lnTo>
                    <a:pt x="53" y="81"/>
                  </a:lnTo>
                  <a:lnTo>
                    <a:pt x="7" y="0"/>
                  </a:lnTo>
                  <a:lnTo>
                    <a:pt x="0" y="2"/>
                  </a:lnTo>
                  <a:lnTo>
                    <a:pt x="46" y="83"/>
                  </a:lnTo>
                  <a:lnTo>
                    <a:pt x="51" y="86"/>
                  </a:lnTo>
                  <a:lnTo>
                    <a:pt x="46" y="83"/>
                  </a:lnTo>
                  <a:lnTo>
                    <a:pt x="48" y="87"/>
                  </a:lnTo>
                  <a:lnTo>
                    <a:pt x="51" y="86"/>
                  </a:lnTo>
                  <a:lnTo>
                    <a:pt x="48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95" name="Freeform 23"/>
            <p:cNvSpPr>
              <a:spLocks/>
            </p:cNvSpPr>
            <p:nvPr/>
          </p:nvSpPr>
          <p:spPr bwMode="auto">
            <a:xfrm>
              <a:off x="3279" y="3744"/>
              <a:ext cx="503" cy="194"/>
            </a:xfrm>
            <a:custGeom>
              <a:avLst/>
              <a:gdLst>
                <a:gd name="T0" fmla="*/ 494 w 503"/>
                <a:gd name="T1" fmla="*/ 5 h 194"/>
                <a:gd name="T2" fmla="*/ 496 w 503"/>
                <a:gd name="T3" fmla="*/ 0 h 194"/>
                <a:gd name="T4" fmla="*/ 0 w 503"/>
                <a:gd name="T5" fmla="*/ 187 h 194"/>
                <a:gd name="T6" fmla="*/ 3 w 503"/>
                <a:gd name="T7" fmla="*/ 194 h 194"/>
                <a:gd name="T8" fmla="*/ 498 w 503"/>
                <a:gd name="T9" fmla="*/ 7 h 194"/>
                <a:gd name="T10" fmla="*/ 501 w 503"/>
                <a:gd name="T11" fmla="*/ 2 h 194"/>
                <a:gd name="T12" fmla="*/ 498 w 503"/>
                <a:gd name="T13" fmla="*/ 7 h 194"/>
                <a:gd name="T14" fmla="*/ 503 w 503"/>
                <a:gd name="T15" fmla="*/ 6 h 194"/>
                <a:gd name="T16" fmla="*/ 501 w 503"/>
                <a:gd name="T17" fmla="*/ 2 h 194"/>
                <a:gd name="T18" fmla="*/ 494 w 503"/>
                <a:gd name="T19" fmla="*/ 5 h 1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3"/>
                <a:gd name="T31" fmla="*/ 0 h 194"/>
                <a:gd name="T32" fmla="*/ 503 w 503"/>
                <a:gd name="T33" fmla="*/ 194 h 1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3" h="194">
                  <a:moveTo>
                    <a:pt x="494" y="5"/>
                  </a:moveTo>
                  <a:lnTo>
                    <a:pt x="496" y="0"/>
                  </a:lnTo>
                  <a:lnTo>
                    <a:pt x="0" y="187"/>
                  </a:lnTo>
                  <a:lnTo>
                    <a:pt x="3" y="194"/>
                  </a:lnTo>
                  <a:lnTo>
                    <a:pt x="498" y="7"/>
                  </a:lnTo>
                  <a:lnTo>
                    <a:pt x="501" y="2"/>
                  </a:lnTo>
                  <a:lnTo>
                    <a:pt x="498" y="7"/>
                  </a:lnTo>
                  <a:lnTo>
                    <a:pt x="503" y="6"/>
                  </a:lnTo>
                  <a:lnTo>
                    <a:pt x="501" y="2"/>
                  </a:lnTo>
                  <a:lnTo>
                    <a:pt x="49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96" name="Freeform 24"/>
            <p:cNvSpPr>
              <a:spLocks/>
            </p:cNvSpPr>
            <p:nvPr/>
          </p:nvSpPr>
          <p:spPr bwMode="auto">
            <a:xfrm>
              <a:off x="3436" y="3151"/>
              <a:ext cx="344" cy="598"/>
            </a:xfrm>
            <a:custGeom>
              <a:avLst/>
              <a:gdLst>
                <a:gd name="T0" fmla="*/ 5 w 344"/>
                <a:gd name="T1" fmla="*/ 8 h 598"/>
                <a:gd name="T2" fmla="*/ 0 w 344"/>
                <a:gd name="T3" fmla="*/ 6 h 598"/>
                <a:gd name="T4" fmla="*/ 337 w 344"/>
                <a:gd name="T5" fmla="*/ 598 h 598"/>
                <a:gd name="T6" fmla="*/ 344 w 344"/>
                <a:gd name="T7" fmla="*/ 595 h 598"/>
                <a:gd name="T8" fmla="*/ 7 w 344"/>
                <a:gd name="T9" fmla="*/ 3 h 598"/>
                <a:gd name="T10" fmla="*/ 3 w 344"/>
                <a:gd name="T11" fmla="*/ 1 h 598"/>
                <a:gd name="T12" fmla="*/ 7 w 344"/>
                <a:gd name="T13" fmla="*/ 3 h 598"/>
                <a:gd name="T14" fmla="*/ 5 w 344"/>
                <a:gd name="T15" fmla="*/ 0 h 598"/>
                <a:gd name="T16" fmla="*/ 3 w 344"/>
                <a:gd name="T17" fmla="*/ 1 h 598"/>
                <a:gd name="T18" fmla="*/ 5 w 344"/>
                <a:gd name="T19" fmla="*/ 8 h 5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4"/>
                <a:gd name="T31" fmla="*/ 0 h 598"/>
                <a:gd name="T32" fmla="*/ 344 w 344"/>
                <a:gd name="T33" fmla="*/ 598 h 5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4" h="598">
                  <a:moveTo>
                    <a:pt x="5" y="8"/>
                  </a:moveTo>
                  <a:lnTo>
                    <a:pt x="0" y="6"/>
                  </a:lnTo>
                  <a:lnTo>
                    <a:pt x="337" y="598"/>
                  </a:lnTo>
                  <a:lnTo>
                    <a:pt x="344" y="595"/>
                  </a:lnTo>
                  <a:lnTo>
                    <a:pt x="7" y="3"/>
                  </a:lnTo>
                  <a:lnTo>
                    <a:pt x="3" y="1"/>
                  </a:lnTo>
                  <a:lnTo>
                    <a:pt x="7" y="3"/>
                  </a:lnTo>
                  <a:lnTo>
                    <a:pt x="5" y="0"/>
                  </a:lnTo>
                  <a:lnTo>
                    <a:pt x="3" y="1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97" name="Freeform 25"/>
            <p:cNvSpPr>
              <a:spLocks/>
            </p:cNvSpPr>
            <p:nvPr/>
          </p:nvSpPr>
          <p:spPr bwMode="auto">
            <a:xfrm>
              <a:off x="2937" y="3152"/>
              <a:ext cx="504" cy="192"/>
            </a:xfrm>
            <a:custGeom>
              <a:avLst/>
              <a:gdLst>
                <a:gd name="T0" fmla="*/ 9 w 504"/>
                <a:gd name="T1" fmla="*/ 186 h 192"/>
                <a:gd name="T2" fmla="*/ 7 w 504"/>
                <a:gd name="T3" fmla="*/ 192 h 192"/>
                <a:gd name="T4" fmla="*/ 504 w 504"/>
                <a:gd name="T5" fmla="*/ 7 h 192"/>
                <a:gd name="T6" fmla="*/ 502 w 504"/>
                <a:gd name="T7" fmla="*/ 0 h 192"/>
                <a:gd name="T8" fmla="*/ 5 w 504"/>
                <a:gd name="T9" fmla="*/ 185 h 192"/>
                <a:gd name="T10" fmla="*/ 2 w 504"/>
                <a:gd name="T11" fmla="*/ 191 h 192"/>
                <a:gd name="T12" fmla="*/ 5 w 504"/>
                <a:gd name="T13" fmla="*/ 185 h 192"/>
                <a:gd name="T14" fmla="*/ 0 w 504"/>
                <a:gd name="T15" fmla="*/ 186 h 192"/>
                <a:gd name="T16" fmla="*/ 2 w 504"/>
                <a:gd name="T17" fmla="*/ 191 h 192"/>
                <a:gd name="T18" fmla="*/ 9 w 504"/>
                <a:gd name="T19" fmla="*/ 186 h 1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4"/>
                <a:gd name="T31" fmla="*/ 0 h 192"/>
                <a:gd name="T32" fmla="*/ 504 w 504"/>
                <a:gd name="T33" fmla="*/ 192 h 1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4" h="192">
                  <a:moveTo>
                    <a:pt x="9" y="186"/>
                  </a:moveTo>
                  <a:lnTo>
                    <a:pt x="7" y="192"/>
                  </a:lnTo>
                  <a:lnTo>
                    <a:pt x="504" y="7"/>
                  </a:lnTo>
                  <a:lnTo>
                    <a:pt x="502" y="0"/>
                  </a:lnTo>
                  <a:lnTo>
                    <a:pt x="5" y="185"/>
                  </a:lnTo>
                  <a:lnTo>
                    <a:pt x="2" y="191"/>
                  </a:lnTo>
                  <a:lnTo>
                    <a:pt x="5" y="185"/>
                  </a:lnTo>
                  <a:lnTo>
                    <a:pt x="0" y="186"/>
                  </a:lnTo>
                  <a:lnTo>
                    <a:pt x="2" y="191"/>
                  </a:lnTo>
                  <a:lnTo>
                    <a:pt x="9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98" name="Freeform 26"/>
            <p:cNvSpPr>
              <a:spLocks/>
            </p:cNvSpPr>
            <p:nvPr/>
          </p:nvSpPr>
          <p:spPr bwMode="auto">
            <a:xfrm>
              <a:off x="2939" y="3338"/>
              <a:ext cx="46" cy="74"/>
            </a:xfrm>
            <a:custGeom>
              <a:avLst/>
              <a:gdLst>
                <a:gd name="T0" fmla="*/ 41 w 46"/>
                <a:gd name="T1" fmla="*/ 66 h 74"/>
                <a:gd name="T2" fmla="*/ 46 w 46"/>
                <a:gd name="T3" fmla="*/ 67 h 74"/>
                <a:gd name="T4" fmla="*/ 7 w 46"/>
                <a:gd name="T5" fmla="*/ 0 h 74"/>
                <a:gd name="T6" fmla="*/ 0 w 46"/>
                <a:gd name="T7" fmla="*/ 5 h 74"/>
                <a:gd name="T8" fmla="*/ 39 w 46"/>
                <a:gd name="T9" fmla="*/ 72 h 74"/>
                <a:gd name="T10" fmla="*/ 44 w 46"/>
                <a:gd name="T11" fmla="*/ 73 h 74"/>
                <a:gd name="T12" fmla="*/ 39 w 46"/>
                <a:gd name="T13" fmla="*/ 72 h 74"/>
                <a:gd name="T14" fmla="*/ 41 w 46"/>
                <a:gd name="T15" fmla="*/ 74 h 74"/>
                <a:gd name="T16" fmla="*/ 44 w 46"/>
                <a:gd name="T17" fmla="*/ 73 h 74"/>
                <a:gd name="T18" fmla="*/ 41 w 46"/>
                <a:gd name="T19" fmla="*/ 66 h 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74"/>
                <a:gd name="T32" fmla="*/ 46 w 46"/>
                <a:gd name="T33" fmla="*/ 74 h 7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74">
                  <a:moveTo>
                    <a:pt x="41" y="66"/>
                  </a:moveTo>
                  <a:lnTo>
                    <a:pt x="46" y="67"/>
                  </a:lnTo>
                  <a:lnTo>
                    <a:pt x="7" y="0"/>
                  </a:lnTo>
                  <a:lnTo>
                    <a:pt x="0" y="5"/>
                  </a:lnTo>
                  <a:lnTo>
                    <a:pt x="39" y="72"/>
                  </a:lnTo>
                  <a:lnTo>
                    <a:pt x="44" y="73"/>
                  </a:lnTo>
                  <a:lnTo>
                    <a:pt x="39" y="72"/>
                  </a:lnTo>
                  <a:lnTo>
                    <a:pt x="41" y="74"/>
                  </a:lnTo>
                  <a:lnTo>
                    <a:pt x="44" y="73"/>
                  </a:lnTo>
                  <a:lnTo>
                    <a:pt x="41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99" name="Freeform 27"/>
            <p:cNvSpPr>
              <a:spLocks/>
            </p:cNvSpPr>
            <p:nvPr/>
          </p:nvSpPr>
          <p:spPr bwMode="auto">
            <a:xfrm>
              <a:off x="2980" y="3401"/>
              <a:ext cx="19" cy="10"/>
            </a:xfrm>
            <a:custGeom>
              <a:avLst/>
              <a:gdLst>
                <a:gd name="T0" fmla="*/ 11 w 19"/>
                <a:gd name="T1" fmla="*/ 3 h 10"/>
                <a:gd name="T2" fmla="*/ 12 w 19"/>
                <a:gd name="T3" fmla="*/ 0 h 10"/>
                <a:gd name="T4" fmla="*/ 11 w 19"/>
                <a:gd name="T5" fmla="*/ 0 h 10"/>
                <a:gd name="T6" fmla="*/ 6 w 19"/>
                <a:gd name="T7" fmla="*/ 1 h 10"/>
                <a:gd name="T8" fmla="*/ 3 w 19"/>
                <a:gd name="T9" fmla="*/ 3 h 10"/>
                <a:gd name="T10" fmla="*/ 0 w 19"/>
                <a:gd name="T11" fmla="*/ 3 h 10"/>
                <a:gd name="T12" fmla="*/ 3 w 19"/>
                <a:gd name="T13" fmla="*/ 10 h 10"/>
                <a:gd name="T14" fmla="*/ 5 w 19"/>
                <a:gd name="T15" fmla="*/ 10 h 10"/>
                <a:gd name="T16" fmla="*/ 9 w 19"/>
                <a:gd name="T17" fmla="*/ 8 h 10"/>
                <a:gd name="T18" fmla="*/ 13 w 19"/>
                <a:gd name="T19" fmla="*/ 7 h 10"/>
                <a:gd name="T20" fmla="*/ 17 w 19"/>
                <a:gd name="T21" fmla="*/ 4 h 10"/>
                <a:gd name="T22" fmla="*/ 18 w 19"/>
                <a:gd name="T23" fmla="*/ 1 h 10"/>
                <a:gd name="T24" fmla="*/ 17 w 19"/>
                <a:gd name="T25" fmla="*/ 4 h 10"/>
                <a:gd name="T26" fmla="*/ 19 w 19"/>
                <a:gd name="T27" fmla="*/ 2 h 10"/>
                <a:gd name="T28" fmla="*/ 18 w 19"/>
                <a:gd name="T29" fmla="*/ 1 h 10"/>
                <a:gd name="T30" fmla="*/ 11 w 19"/>
                <a:gd name="T31" fmla="*/ 3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10"/>
                <a:gd name="T50" fmla="*/ 19 w 19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10">
                  <a:moveTo>
                    <a:pt x="11" y="3"/>
                  </a:moveTo>
                  <a:lnTo>
                    <a:pt x="12" y="0"/>
                  </a:lnTo>
                  <a:lnTo>
                    <a:pt x="11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9" y="8"/>
                  </a:lnTo>
                  <a:lnTo>
                    <a:pt x="13" y="7"/>
                  </a:lnTo>
                  <a:lnTo>
                    <a:pt x="17" y="4"/>
                  </a:lnTo>
                  <a:lnTo>
                    <a:pt x="18" y="1"/>
                  </a:lnTo>
                  <a:lnTo>
                    <a:pt x="17" y="4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00" name="Freeform 28"/>
            <p:cNvSpPr>
              <a:spLocks/>
            </p:cNvSpPr>
            <p:nvPr/>
          </p:nvSpPr>
          <p:spPr bwMode="auto">
            <a:xfrm>
              <a:off x="2989" y="3385"/>
              <a:ext cx="13" cy="19"/>
            </a:xfrm>
            <a:custGeom>
              <a:avLst/>
              <a:gdLst>
                <a:gd name="T0" fmla="*/ 10 w 13"/>
                <a:gd name="T1" fmla="*/ 0 h 19"/>
                <a:gd name="T2" fmla="*/ 10 w 13"/>
                <a:gd name="T3" fmla="*/ 0 h 19"/>
                <a:gd name="T4" fmla="*/ 6 w 13"/>
                <a:gd name="T5" fmla="*/ 4 h 19"/>
                <a:gd name="T6" fmla="*/ 2 w 13"/>
                <a:gd name="T7" fmla="*/ 9 h 19"/>
                <a:gd name="T8" fmla="*/ 0 w 13"/>
                <a:gd name="T9" fmla="*/ 13 h 19"/>
                <a:gd name="T10" fmla="*/ 2 w 13"/>
                <a:gd name="T11" fmla="*/ 19 h 19"/>
                <a:gd name="T12" fmla="*/ 9 w 13"/>
                <a:gd name="T13" fmla="*/ 17 h 19"/>
                <a:gd name="T14" fmla="*/ 9 w 13"/>
                <a:gd name="T15" fmla="*/ 13 h 19"/>
                <a:gd name="T16" fmla="*/ 9 w 13"/>
                <a:gd name="T17" fmla="*/ 11 h 19"/>
                <a:gd name="T18" fmla="*/ 10 w 13"/>
                <a:gd name="T19" fmla="*/ 9 h 19"/>
                <a:gd name="T20" fmla="*/ 13 w 13"/>
                <a:gd name="T21" fmla="*/ 7 h 19"/>
                <a:gd name="T22" fmla="*/ 13 w 13"/>
                <a:gd name="T23" fmla="*/ 7 h 19"/>
                <a:gd name="T24" fmla="*/ 10 w 13"/>
                <a:gd name="T25" fmla="*/ 0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"/>
                <a:gd name="T40" fmla="*/ 0 h 19"/>
                <a:gd name="T41" fmla="*/ 13 w 13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" h="19">
                  <a:moveTo>
                    <a:pt x="10" y="0"/>
                  </a:moveTo>
                  <a:lnTo>
                    <a:pt x="10" y="0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9" y="17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10" y="9"/>
                  </a:lnTo>
                  <a:lnTo>
                    <a:pt x="13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01" name="Freeform 29"/>
            <p:cNvSpPr>
              <a:spLocks/>
            </p:cNvSpPr>
            <p:nvPr/>
          </p:nvSpPr>
          <p:spPr bwMode="auto">
            <a:xfrm>
              <a:off x="2999" y="3383"/>
              <a:ext cx="22" cy="15"/>
            </a:xfrm>
            <a:custGeom>
              <a:avLst/>
              <a:gdLst>
                <a:gd name="T0" fmla="*/ 22 w 22"/>
                <a:gd name="T1" fmla="*/ 11 h 15"/>
                <a:gd name="T2" fmla="*/ 22 w 22"/>
                <a:gd name="T3" fmla="*/ 11 h 15"/>
                <a:gd name="T4" fmla="*/ 18 w 22"/>
                <a:gd name="T5" fmla="*/ 7 h 15"/>
                <a:gd name="T6" fmla="*/ 13 w 22"/>
                <a:gd name="T7" fmla="*/ 2 h 15"/>
                <a:gd name="T8" fmla="*/ 6 w 22"/>
                <a:gd name="T9" fmla="*/ 0 h 15"/>
                <a:gd name="T10" fmla="*/ 0 w 22"/>
                <a:gd name="T11" fmla="*/ 2 h 15"/>
                <a:gd name="T12" fmla="*/ 3 w 22"/>
                <a:gd name="T13" fmla="*/ 9 h 15"/>
                <a:gd name="T14" fmla="*/ 6 w 22"/>
                <a:gd name="T15" fmla="*/ 9 h 15"/>
                <a:gd name="T16" fmla="*/ 11 w 22"/>
                <a:gd name="T17" fmla="*/ 9 h 15"/>
                <a:gd name="T18" fmla="*/ 13 w 22"/>
                <a:gd name="T19" fmla="*/ 12 h 15"/>
                <a:gd name="T20" fmla="*/ 15 w 22"/>
                <a:gd name="T21" fmla="*/ 15 h 15"/>
                <a:gd name="T22" fmla="*/ 15 w 22"/>
                <a:gd name="T23" fmla="*/ 15 h 15"/>
                <a:gd name="T24" fmla="*/ 22 w 22"/>
                <a:gd name="T25" fmla="*/ 11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15"/>
                <a:gd name="T41" fmla="*/ 22 w 22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15">
                  <a:moveTo>
                    <a:pt x="22" y="11"/>
                  </a:moveTo>
                  <a:lnTo>
                    <a:pt x="22" y="11"/>
                  </a:lnTo>
                  <a:lnTo>
                    <a:pt x="18" y="7"/>
                  </a:lnTo>
                  <a:lnTo>
                    <a:pt x="13" y="2"/>
                  </a:lnTo>
                  <a:lnTo>
                    <a:pt x="6" y="0"/>
                  </a:lnTo>
                  <a:lnTo>
                    <a:pt x="0" y="2"/>
                  </a:lnTo>
                  <a:lnTo>
                    <a:pt x="3" y="9"/>
                  </a:lnTo>
                  <a:lnTo>
                    <a:pt x="6" y="9"/>
                  </a:lnTo>
                  <a:lnTo>
                    <a:pt x="11" y="9"/>
                  </a:lnTo>
                  <a:lnTo>
                    <a:pt x="13" y="12"/>
                  </a:lnTo>
                  <a:lnTo>
                    <a:pt x="15" y="15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02" name="Freeform 30"/>
            <p:cNvSpPr>
              <a:spLocks/>
            </p:cNvSpPr>
            <p:nvPr/>
          </p:nvSpPr>
          <p:spPr bwMode="auto">
            <a:xfrm>
              <a:off x="3012" y="3394"/>
              <a:ext cx="11" cy="21"/>
            </a:xfrm>
            <a:custGeom>
              <a:avLst/>
              <a:gdLst>
                <a:gd name="T0" fmla="*/ 2 w 11"/>
                <a:gd name="T1" fmla="*/ 21 h 21"/>
                <a:gd name="T2" fmla="*/ 2 w 11"/>
                <a:gd name="T3" fmla="*/ 21 h 21"/>
                <a:gd name="T4" fmla="*/ 7 w 11"/>
                <a:gd name="T5" fmla="*/ 17 h 21"/>
                <a:gd name="T6" fmla="*/ 11 w 11"/>
                <a:gd name="T7" fmla="*/ 12 h 21"/>
                <a:gd name="T8" fmla="*/ 11 w 11"/>
                <a:gd name="T9" fmla="*/ 7 h 21"/>
                <a:gd name="T10" fmla="*/ 9 w 11"/>
                <a:gd name="T11" fmla="*/ 0 h 21"/>
                <a:gd name="T12" fmla="*/ 2 w 11"/>
                <a:gd name="T13" fmla="*/ 4 h 21"/>
                <a:gd name="T14" fmla="*/ 4 w 11"/>
                <a:gd name="T15" fmla="*/ 7 h 21"/>
                <a:gd name="T16" fmla="*/ 4 w 11"/>
                <a:gd name="T17" fmla="*/ 10 h 21"/>
                <a:gd name="T18" fmla="*/ 2 w 11"/>
                <a:gd name="T19" fmla="*/ 12 h 21"/>
                <a:gd name="T20" fmla="*/ 0 w 11"/>
                <a:gd name="T21" fmla="*/ 14 h 21"/>
                <a:gd name="T22" fmla="*/ 0 w 11"/>
                <a:gd name="T23" fmla="*/ 14 h 21"/>
                <a:gd name="T24" fmla="*/ 2 w 11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21"/>
                <a:gd name="T41" fmla="*/ 11 w 11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21">
                  <a:moveTo>
                    <a:pt x="2" y="21"/>
                  </a:moveTo>
                  <a:lnTo>
                    <a:pt x="2" y="21"/>
                  </a:lnTo>
                  <a:lnTo>
                    <a:pt x="7" y="17"/>
                  </a:lnTo>
                  <a:lnTo>
                    <a:pt x="11" y="12"/>
                  </a:lnTo>
                  <a:lnTo>
                    <a:pt x="11" y="7"/>
                  </a:lnTo>
                  <a:lnTo>
                    <a:pt x="9" y="0"/>
                  </a:lnTo>
                  <a:lnTo>
                    <a:pt x="2" y="4"/>
                  </a:lnTo>
                  <a:lnTo>
                    <a:pt x="4" y="7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03" name="Freeform 31"/>
            <p:cNvSpPr>
              <a:spLocks/>
            </p:cNvSpPr>
            <p:nvPr/>
          </p:nvSpPr>
          <p:spPr bwMode="auto">
            <a:xfrm>
              <a:off x="2991" y="3399"/>
              <a:ext cx="23" cy="16"/>
            </a:xfrm>
            <a:custGeom>
              <a:avLst/>
              <a:gdLst>
                <a:gd name="T0" fmla="*/ 5 w 23"/>
                <a:gd name="T1" fmla="*/ 7 h 16"/>
                <a:gd name="T2" fmla="*/ 0 w 23"/>
                <a:gd name="T3" fmla="*/ 6 h 16"/>
                <a:gd name="T4" fmla="*/ 5 w 23"/>
                <a:gd name="T5" fmla="*/ 11 h 16"/>
                <a:gd name="T6" fmla="*/ 11 w 23"/>
                <a:gd name="T7" fmla="*/ 14 h 16"/>
                <a:gd name="T8" fmla="*/ 16 w 23"/>
                <a:gd name="T9" fmla="*/ 16 h 16"/>
                <a:gd name="T10" fmla="*/ 23 w 23"/>
                <a:gd name="T11" fmla="*/ 16 h 16"/>
                <a:gd name="T12" fmla="*/ 21 w 23"/>
                <a:gd name="T13" fmla="*/ 9 h 16"/>
                <a:gd name="T14" fmla="*/ 16 w 23"/>
                <a:gd name="T15" fmla="*/ 9 h 16"/>
                <a:gd name="T16" fmla="*/ 13 w 23"/>
                <a:gd name="T17" fmla="*/ 7 h 16"/>
                <a:gd name="T18" fmla="*/ 9 w 23"/>
                <a:gd name="T19" fmla="*/ 4 h 16"/>
                <a:gd name="T20" fmla="*/ 7 w 23"/>
                <a:gd name="T21" fmla="*/ 2 h 16"/>
                <a:gd name="T22" fmla="*/ 2 w 23"/>
                <a:gd name="T23" fmla="*/ 0 h 16"/>
                <a:gd name="T24" fmla="*/ 5 w 23"/>
                <a:gd name="T25" fmla="*/ 7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16"/>
                <a:gd name="T41" fmla="*/ 23 w 23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16">
                  <a:moveTo>
                    <a:pt x="5" y="7"/>
                  </a:moveTo>
                  <a:lnTo>
                    <a:pt x="0" y="6"/>
                  </a:lnTo>
                  <a:lnTo>
                    <a:pt x="5" y="11"/>
                  </a:lnTo>
                  <a:lnTo>
                    <a:pt x="11" y="14"/>
                  </a:lnTo>
                  <a:lnTo>
                    <a:pt x="16" y="16"/>
                  </a:lnTo>
                  <a:lnTo>
                    <a:pt x="23" y="16"/>
                  </a:lnTo>
                  <a:lnTo>
                    <a:pt x="21" y="9"/>
                  </a:lnTo>
                  <a:lnTo>
                    <a:pt x="16" y="9"/>
                  </a:lnTo>
                  <a:lnTo>
                    <a:pt x="13" y="7"/>
                  </a:lnTo>
                  <a:lnTo>
                    <a:pt x="9" y="4"/>
                  </a:lnTo>
                  <a:lnTo>
                    <a:pt x="7" y="2"/>
                  </a:lnTo>
                  <a:lnTo>
                    <a:pt x="2" y="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04" name="Freeform 32"/>
            <p:cNvSpPr>
              <a:spLocks/>
            </p:cNvSpPr>
            <p:nvPr/>
          </p:nvSpPr>
          <p:spPr bwMode="auto">
            <a:xfrm>
              <a:off x="2977" y="3391"/>
              <a:ext cx="19" cy="20"/>
            </a:xfrm>
            <a:custGeom>
              <a:avLst/>
              <a:gdLst>
                <a:gd name="T0" fmla="*/ 8 w 19"/>
                <a:gd name="T1" fmla="*/ 15 h 20"/>
                <a:gd name="T2" fmla="*/ 0 w 19"/>
                <a:gd name="T3" fmla="*/ 17 h 20"/>
                <a:gd name="T4" fmla="*/ 8 w 19"/>
                <a:gd name="T5" fmla="*/ 20 h 20"/>
                <a:gd name="T6" fmla="*/ 13 w 19"/>
                <a:gd name="T7" fmla="*/ 18 h 20"/>
                <a:gd name="T8" fmla="*/ 16 w 19"/>
                <a:gd name="T9" fmla="*/ 17 h 20"/>
                <a:gd name="T10" fmla="*/ 19 w 19"/>
                <a:gd name="T11" fmla="*/ 15 h 20"/>
                <a:gd name="T12" fmla="*/ 16 w 19"/>
                <a:gd name="T13" fmla="*/ 8 h 20"/>
                <a:gd name="T14" fmla="*/ 14 w 19"/>
                <a:gd name="T15" fmla="*/ 10 h 20"/>
                <a:gd name="T16" fmla="*/ 10 w 19"/>
                <a:gd name="T17" fmla="*/ 11 h 20"/>
                <a:gd name="T18" fmla="*/ 6 w 19"/>
                <a:gd name="T19" fmla="*/ 13 h 20"/>
                <a:gd name="T20" fmla="*/ 9 w 19"/>
                <a:gd name="T21" fmla="*/ 17 h 20"/>
                <a:gd name="T22" fmla="*/ 1 w 19"/>
                <a:gd name="T23" fmla="*/ 18 h 20"/>
                <a:gd name="T24" fmla="*/ 8 w 19"/>
                <a:gd name="T25" fmla="*/ 15 h 20"/>
                <a:gd name="T26" fmla="*/ 0 w 19"/>
                <a:gd name="T27" fmla="*/ 0 h 20"/>
                <a:gd name="T28" fmla="*/ 0 w 19"/>
                <a:gd name="T29" fmla="*/ 17 h 20"/>
                <a:gd name="T30" fmla="*/ 8 w 19"/>
                <a:gd name="T31" fmla="*/ 15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20"/>
                <a:gd name="T50" fmla="*/ 19 w 19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20">
                  <a:moveTo>
                    <a:pt x="8" y="15"/>
                  </a:moveTo>
                  <a:lnTo>
                    <a:pt x="0" y="17"/>
                  </a:lnTo>
                  <a:lnTo>
                    <a:pt x="8" y="20"/>
                  </a:lnTo>
                  <a:lnTo>
                    <a:pt x="13" y="18"/>
                  </a:lnTo>
                  <a:lnTo>
                    <a:pt x="16" y="17"/>
                  </a:lnTo>
                  <a:lnTo>
                    <a:pt x="19" y="15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0" y="11"/>
                  </a:lnTo>
                  <a:lnTo>
                    <a:pt x="6" y="13"/>
                  </a:lnTo>
                  <a:lnTo>
                    <a:pt x="9" y="17"/>
                  </a:lnTo>
                  <a:lnTo>
                    <a:pt x="1" y="18"/>
                  </a:lnTo>
                  <a:lnTo>
                    <a:pt x="8" y="15"/>
                  </a:lnTo>
                  <a:lnTo>
                    <a:pt x="0" y="0"/>
                  </a:lnTo>
                  <a:lnTo>
                    <a:pt x="0" y="17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05" name="Line 33"/>
            <p:cNvSpPr>
              <a:spLocks noChangeShapeType="1"/>
            </p:cNvSpPr>
            <p:nvPr/>
          </p:nvSpPr>
          <p:spPr bwMode="auto">
            <a:xfrm>
              <a:off x="3000" y="3320"/>
              <a:ext cx="338" cy="593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06" name="Freeform 34"/>
            <p:cNvSpPr>
              <a:spLocks/>
            </p:cNvSpPr>
            <p:nvPr/>
          </p:nvSpPr>
          <p:spPr bwMode="auto">
            <a:xfrm>
              <a:off x="3235" y="3849"/>
              <a:ext cx="15" cy="4"/>
            </a:xfrm>
            <a:custGeom>
              <a:avLst/>
              <a:gdLst>
                <a:gd name="T0" fmla="*/ 0 w 15"/>
                <a:gd name="T1" fmla="*/ 4 h 4"/>
                <a:gd name="T2" fmla="*/ 15 w 15"/>
                <a:gd name="T3" fmla="*/ 0 h 4"/>
                <a:gd name="T4" fmla="*/ 0 w 15"/>
                <a:gd name="T5" fmla="*/ 4 h 4"/>
                <a:gd name="T6" fmla="*/ 0 60000 65536"/>
                <a:gd name="T7" fmla="*/ 0 60000 65536"/>
                <a:gd name="T8" fmla="*/ 0 60000 65536"/>
                <a:gd name="T9" fmla="*/ 0 w 15"/>
                <a:gd name="T10" fmla="*/ 0 h 4"/>
                <a:gd name="T11" fmla="*/ 15 w 15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4">
                  <a:moveTo>
                    <a:pt x="0" y="4"/>
                  </a:moveTo>
                  <a:lnTo>
                    <a:pt x="1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07" name="Line 35"/>
            <p:cNvSpPr>
              <a:spLocks noChangeShapeType="1"/>
            </p:cNvSpPr>
            <p:nvPr/>
          </p:nvSpPr>
          <p:spPr bwMode="auto">
            <a:xfrm flipV="1">
              <a:off x="3235" y="3849"/>
              <a:ext cx="15" cy="4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08" name="Freeform 36"/>
            <p:cNvSpPr>
              <a:spLocks/>
            </p:cNvSpPr>
            <p:nvPr/>
          </p:nvSpPr>
          <p:spPr bwMode="auto">
            <a:xfrm>
              <a:off x="3116" y="3640"/>
              <a:ext cx="12" cy="6"/>
            </a:xfrm>
            <a:custGeom>
              <a:avLst/>
              <a:gdLst>
                <a:gd name="T0" fmla="*/ 0 w 12"/>
                <a:gd name="T1" fmla="*/ 6 h 6"/>
                <a:gd name="T2" fmla="*/ 2 w 12"/>
                <a:gd name="T3" fmla="*/ 4 h 6"/>
                <a:gd name="T4" fmla="*/ 5 w 12"/>
                <a:gd name="T5" fmla="*/ 3 h 6"/>
                <a:gd name="T6" fmla="*/ 9 w 12"/>
                <a:gd name="T7" fmla="*/ 1 h 6"/>
                <a:gd name="T8" fmla="*/ 12 w 12"/>
                <a:gd name="T9" fmla="*/ 0 h 6"/>
                <a:gd name="T10" fmla="*/ 0 w 12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6"/>
                <a:gd name="T20" fmla="*/ 12 w 12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6">
                  <a:moveTo>
                    <a:pt x="0" y="6"/>
                  </a:moveTo>
                  <a:lnTo>
                    <a:pt x="2" y="4"/>
                  </a:lnTo>
                  <a:lnTo>
                    <a:pt x="5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09" name="Freeform 37"/>
            <p:cNvSpPr>
              <a:spLocks/>
            </p:cNvSpPr>
            <p:nvPr/>
          </p:nvSpPr>
          <p:spPr bwMode="auto">
            <a:xfrm>
              <a:off x="3116" y="3640"/>
              <a:ext cx="12" cy="6"/>
            </a:xfrm>
            <a:custGeom>
              <a:avLst/>
              <a:gdLst>
                <a:gd name="T0" fmla="*/ 0 w 12"/>
                <a:gd name="T1" fmla="*/ 6 h 6"/>
                <a:gd name="T2" fmla="*/ 0 w 12"/>
                <a:gd name="T3" fmla="*/ 6 h 6"/>
                <a:gd name="T4" fmla="*/ 2 w 12"/>
                <a:gd name="T5" fmla="*/ 4 h 6"/>
                <a:gd name="T6" fmla="*/ 5 w 12"/>
                <a:gd name="T7" fmla="*/ 3 h 6"/>
                <a:gd name="T8" fmla="*/ 9 w 12"/>
                <a:gd name="T9" fmla="*/ 1 h 6"/>
                <a:gd name="T10" fmla="*/ 12 w 12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6"/>
                <a:gd name="T20" fmla="*/ 12 w 12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6">
                  <a:moveTo>
                    <a:pt x="0" y="6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5" y="3"/>
                  </a:lnTo>
                  <a:lnTo>
                    <a:pt x="9" y="1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10" name="Freeform 38"/>
            <p:cNvSpPr>
              <a:spLocks/>
            </p:cNvSpPr>
            <p:nvPr/>
          </p:nvSpPr>
          <p:spPr bwMode="auto">
            <a:xfrm>
              <a:off x="2982" y="3405"/>
              <a:ext cx="9" cy="3"/>
            </a:xfrm>
            <a:custGeom>
              <a:avLst/>
              <a:gdLst>
                <a:gd name="T0" fmla="*/ 0 w 9"/>
                <a:gd name="T1" fmla="*/ 3 h 3"/>
                <a:gd name="T2" fmla="*/ 1 w 9"/>
                <a:gd name="T3" fmla="*/ 3 h 3"/>
                <a:gd name="T4" fmla="*/ 3 w 9"/>
                <a:gd name="T5" fmla="*/ 1 h 3"/>
                <a:gd name="T6" fmla="*/ 7 w 9"/>
                <a:gd name="T7" fmla="*/ 0 h 3"/>
                <a:gd name="T8" fmla="*/ 9 w 9"/>
                <a:gd name="T9" fmla="*/ 0 h 3"/>
                <a:gd name="T10" fmla="*/ 0 w 9"/>
                <a:gd name="T11" fmla="*/ 3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3"/>
                <a:gd name="T20" fmla="*/ 9 w 9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3">
                  <a:moveTo>
                    <a:pt x="0" y="3"/>
                  </a:moveTo>
                  <a:lnTo>
                    <a:pt x="1" y="3"/>
                  </a:lnTo>
                  <a:lnTo>
                    <a:pt x="3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11" name="Freeform 39"/>
            <p:cNvSpPr>
              <a:spLocks/>
            </p:cNvSpPr>
            <p:nvPr/>
          </p:nvSpPr>
          <p:spPr bwMode="auto">
            <a:xfrm>
              <a:off x="2982" y="3405"/>
              <a:ext cx="9" cy="3"/>
            </a:xfrm>
            <a:custGeom>
              <a:avLst/>
              <a:gdLst>
                <a:gd name="T0" fmla="*/ 0 w 9"/>
                <a:gd name="T1" fmla="*/ 3 h 3"/>
                <a:gd name="T2" fmla="*/ 0 w 9"/>
                <a:gd name="T3" fmla="*/ 3 h 3"/>
                <a:gd name="T4" fmla="*/ 1 w 9"/>
                <a:gd name="T5" fmla="*/ 3 h 3"/>
                <a:gd name="T6" fmla="*/ 3 w 9"/>
                <a:gd name="T7" fmla="*/ 1 h 3"/>
                <a:gd name="T8" fmla="*/ 7 w 9"/>
                <a:gd name="T9" fmla="*/ 0 h 3"/>
                <a:gd name="T10" fmla="*/ 9 w 9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3"/>
                <a:gd name="T20" fmla="*/ 9 w 9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3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7" y="0"/>
                  </a:lnTo>
                  <a:lnTo>
                    <a:pt x="9" y="0"/>
                  </a:lnTo>
                </a:path>
              </a:pathLst>
            </a:cu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12" name="Line 40"/>
            <p:cNvSpPr>
              <a:spLocks noChangeShapeType="1"/>
            </p:cNvSpPr>
            <p:nvPr/>
          </p:nvSpPr>
          <p:spPr bwMode="auto">
            <a:xfrm flipH="1">
              <a:off x="2998" y="3252"/>
              <a:ext cx="496" cy="186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13" name="Line 41"/>
            <p:cNvSpPr>
              <a:spLocks noChangeShapeType="1"/>
            </p:cNvSpPr>
            <p:nvPr/>
          </p:nvSpPr>
          <p:spPr bwMode="auto">
            <a:xfrm flipH="1">
              <a:off x="3016" y="3281"/>
              <a:ext cx="494" cy="186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14" name="Line 42"/>
            <p:cNvSpPr>
              <a:spLocks noChangeShapeType="1"/>
            </p:cNvSpPr>
            <p:nvPr/>
          </p:nvSpPr>
          <p:spPr bwMode="auto">
            <a:xfrm flipH="1">
              <a:off x="3048" y="3341"/>
              <a:ext cx="496" cy="186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15" name="Line 43"/>
            <p:cNvSpPr>
              <a:spLocks noChangeShapeType="1"/>
            </p:cNvSpPr>
            <p:nvPr/>
          </p:nvSpPr>
          <p:spPr bwMode="auto">
            <a:xfrm flipH="1">
              <a:off x="3066" y="3370"/>
              <a:ext cx="495" cy="187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16" name="Line 44"/>
            <p:cNvSpPr>
              <a:spLocks noChangeShapeType="1"/>
            </p:cNvSpPr>
            <p:nvPr/>
          </p:nvSpPr>
          <p:spPr bwMode="auto">
            <a:xfrm flipH="1">
              <a:off x="3082" y="3399"/>
              <a:ext cx="496" cy="187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17" name="Line 45"/>
            <p:cNvSpPr>
              <a:spLocks noChangeShapeType="1"/>
            </p:cNvSpPr>
            <p:nvPr/>
          </p:nvSpPr>
          <p:spPr bwMode="auto">
            <a:xfrm flipH="1">
              <a:off x="3100" y="3430"/>
              <a:ext cx="495" cy="186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 flipH="1">
              <a:off x="3154" y="3459"/>
              <a:ext cx="458" cy="173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19" name="Line 47"/>
            <p:cNvSpPr>
              <a:spLocks noChangeShapeType="1"/>
            </p:cNvSpPr>
            <p:nvPr/>
          </p:nvSpPr>
          <p:spPr bwMode="auto">
            <a:xfrm flipH="1">
              <a:off x="3133" y="3489"/>
              <a:ext cx="496" cy="186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20" name="Line 48"/>
            <p:cNvSpPr>
              <a:spLocks noChangeShapeType="1"/>
            </p:cNvSpPr>
            <p:nvPr/>
          </p:nvSpPr>
          <p:spPr bwMode="auto">
            <a:xfrm flipH="1">
              <a:off x="3150" y="3519"/>
              <a:ext cx="495" cy="185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21" name="Line 49"/>
            <p:cNvSpPr>
              <a:spLocks noChangeShapeType="1"/>
            </p:cNvSpPr>
            <p:nvPr/>
          </p:nvSpPr>
          <p:spPr bwMode="auto">
            <a:xfrm flipH="1">
              <a:off x="3167" y="3548"/>
              <a:ext cx="496" cy="187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22" name="Line 50"/>
            <p:cNvSpPr>
              <a:spLocks noChangeShapeType="1"/>
            </p:cNvSpPr>
            <p:nvPr/>
          </p:nvSpPr>
          <p:spPr bwMode="auto">
            <a:xfrm flipH="1">
              <a:off x="3183" y="3578"/>
              <a:ext cx="496" cy="186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23" name="Line 51"/>
            <p:cNvSpPr>
              <a:spLocks noChangeShapeType="1"/>
            </p:cNvSpPr>
            <p:nvPr/>
          </p:nvSpPr>
          <p:spPr bwMode="auto">
            <a:xfrm flipH="1">
              <a:off x="3201" y="3608"/>
              <a:ext cx="494" cy="185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24" name="Line 52"/>
            <p:cNvSpPr>
              <a:spLocks noChangeShapeType="1"/>
            </p:cNvSpPr>
            <p:nvPr/>
          </p:nvSpPr>
          <p:spPr bwMode="auto">
            <a:xfrm flipH="1">
              <a:off x="3217" y="3637"/>
              <a:ext cx="496" cy="187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25" name="Line 53"/>
            <p:cNvSpPr>
              <a:spLocks noChangeShapeType="1"/>
            </p:cNvSpPr>
            <p:nvPr/>
          </p:nvSpPr>
          <p:spPr bwMode="auto">
            <a:xfrm flipV="1">
              <a:off x="3269" y="3667"/>
              <a:ext cx="460" cy="173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26" name="Line 54"/>
            <p:cNvSpPr>
              <a:spLocks noChangeShapeType="1"/>
            </p:cNvSpPr>
            <p:nvPr/>
          </p:nvSpPr>
          <p:spPr bwMode="auto">
            <a:xfrm flipH="1">
              <a:off x="3251" y="3696"/>
              <a:ext cx="496" cy="187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27" name="Line 55"/>
            <p:cNvSpPr>
              <a:spLocks noChangeShapeType="1"/>
            </p:cNvSpPr>
            <p:nvPr/>
          </p:nvSpPr>
          <p:spPr bwMode="auto">
            <a:xfrm flipH="1">
              <a:off x="3268" y="3727"/>
              <a:ext cx="495" cy="186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28" name="Line 56"/>
            <p:cNvSpPr>
              <a:spLocks noChangeShapeType="1"/>
            </p:cNvSpPr>
            <p:nvPr/>
          </p:nvSpPr>
          <p:spPr bwMode="auto">
            <a:xfrm flipH="1">
              <a:off x="3021" y="3223"/>
              <a:ext cx="458" cy="169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29" name="Freeform 57"/>
            <p:cNvSpPr>
              <a:spLocks/>
            </p:cNvSpPr>
            <p:nvPr/>
          </p:nvSpPr>
          <p:spPr bwMode="auto">
            <a:xfrm>
              <a:off x="3075" y="3065"/>
              <a:ext cx="755" cy="742"/>
            </a:xfrm>
            <a:custGeom>
              <a:avLst/>
              <a:gdLst>
                <a:gd name="T0" fmla="*/ 121 w 755"/>
                <a:gd name="T1" fmla="*/ 431 h 742"/>
                <a:gd name="T2" fmla="*/ 128 w 755"/>
                <a:gd name="T3" fmla="*/ 429 h 742"/>
                <a:gd name="T4" fmla="*/ 139 w 755"/>
                <a:gd name="T5" fmla="*/ 427 h 742"/>
                <a:gd name="T6" fmla="*/ 134 w 755"/>
                <a:gd name="T7" fmla="*/ 425 h 742"/>
                <a:gd name="T8" fmla="*/ 132 w 755"/>
                <a:gd name="T9" fmla="*/ 420 h 742"/>
                <a:gd name="T10" fmla="*/ 133 w 755"/>
                <a:gd name="T11" fmla="*/ 411 h 742"/>
                <a:gd name="T12" fmla="*/ 140 w 755"/>
                <a:gd name="T13" fmla="*/ 406 h 742"/>
                <a:gd name="T14" fmla="*/ 150 w 755"/>
                <a:gd name="T15" fmla="*/ 407 h 742"/>
                <a:gd name="T16" fmla="*/ 156 w 755"/>
                <a:gd name="T17" fmla="*/ 415 h 742"/>
                <a:gd name="T18" fmla="*/ 156 w 755"/>
                <a:gd name="T19" fmla="*/ 424 h 742"/>
                <a:gd name="T20" fmla="*/ 148 w 755"/>
                <a:gd name="T21" fmla="*/ 429 h 742"/>
                <a:gd name="T22" fmla="*/ 143 w 755"/>
                <a:gd name="T23" fmla="*/ 429 h 742"/>
                <a:gd name="T24" fmla="*/ 139 w 755"/>
                <a:gd name="T25" fmla="*/ 427 h 742"/>
                <a:gd name="T26" fmla="*/ 204 w 755"/>
                <a:gd name="T27" fmla="*/ 656 h 742"/>
                <a:gd name="T28" fmla="*/ 235 w 755"/>
                <a:gd name="T29" fmla="*/ 650 h 742"/>
                <a:gd name="T30" fmla="*/ 244 w 755"/>
                <a:gd name="T31" fmla="*/ 656 h 742"/>
                <a:gd name="T32" fmla="*/ 248 w 755"/>
                <a:gd name="T33" fmla="*/ 665 h 742"/>
                <a:gd name="T34" fmla="*/ 243 w 755"/>
                <a:gd name="T35" fmla="*/ 672 h 742"/>
                <a:gd name="T36" fmla="*/ 234 w 755"/>
                <a:gd name="T37" fmla="*/ 674 h 742"/>
                <a:gd name="T38" fmla="*/ 224 w 755"/>
                <a:gd name="T39" fmla="*/ 669 h 742"/>
                <a:gd name="T40" fmla="*/ 221 w 755"/>
                <a:gd name="T41" fmla="*/ 660 h 742"/>
                <a:gd name="T42" fmla="*/ 225 w 755"/>
                <a:gd name="T43" fmla="*/ 652 h 742"/>
                <a:gd name="T44" fmla="*/ 224 w 755"/>
                <a:gd name="T45" fmla="*/ 651 h 742"/>
                <a:gd name="T46" fmla="*/ 208 w 755"/>
                <a:gd name="T47" fmla="*/ 655 h 742"/>
                <a:gd name="T48" fmla="*/ 236 w 755"/>
                <a:gd name="T49" fmla="*/ 742 h 742"/>
                <a:gd name="T50" fmla="*/ 520 w 755"/>
                <a:gd name="T51" fmla="*/ 0 h 742"/>
                <a:gd name="T52" fmla="*/ 27 w 755"/>
                <a:gd name="T53" fmla="*/ 176 h 742"/>
                <a:gd name="T54" fmla="*/ 33 w 755"/>
                <a:gd name="T55" fmla="*/ 175 h 742"/>
                <a:gd name="T56" fmla="*/ 41 w 755"/>
                <a:gd name="T57" fmla="*/ 173 h 742"/>
                <a:gd name="T58" fmla="*/ 43 w 755"/>
                <a:gd name="T59" fmla="*/ 164 h 742"/>
                <a:gd name="T60" fmla="*/ 50 w 755"/>
                <a:gd name="T61" fmla="*/ 161 h 742"/>
                <a:gd name="T62" fmla="*/ 59 w 755"/>
                <a:gd name="T63" fmla="*/ 162 h 742"/>
                <a:gd name="T64" fmla="*/ 66 w 755"/>
                <a:gd name="T65" fmla="*/ 170 h 742"/>
                <a:gd name="T66" fmla="*/ 66 w 755"/>
                <a:gd name="T67" fmla="*/ 178 h 742"/>
                <a:gd name="T68" fmla="*/ 58 w 755"/>
                <a:gd name="T69" fmla="*/ 184 h 742"/>
                <a:gd name="T70" fmla="*/ 48 w 755"/>
                <a:gd name="T71" fmla="*/ 182 h 742"/>
                <a:gd name="T72" fmla="*/ 41 w 755"/>
                <a:gd name="T73" fmla="*/ 173 h 742"/>
                <a:gd name="T74" fmla="*/ 34 w 755"/>
                <a:gd name="T75" fmla="*/ 174 h 742"/>
                <a:gd name="T76" fmla="*/ 27 w 755"/>
                <a:gd name="T77" fmla="*/ 176 h 7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55"/>
                <a:gd name="T118" fmla="*/ 0 h 742"/>
                <a:gd name="T119" fmla="*/ 755 w 755"/>
                <a:gd name="T120" fmla="*/ 742 h 74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55" h="742">
                  <a:moveTo>
                    <a:pt x="27" y="176"/>
                  </a:moveTo>
                  <a:lnTo>
                    <a:pt x="121" y="431"/>
                  </a:lnTo>
                  <a:lnTo>
                    <a:pt x="123" y="431"/>
                  </a:lnTo>
                  <a:lnTo>
                    <a:pt x="128" y="429"/>
                  </a:lnTo>
                  <a:lnTo>
                    <a:pt x="134" y="428"/>
                  </a:lnTo>
                  <a:lnTo>
                    <a:pt x="139" y="427"/>
                  </a:lnTo>
                  <a:lnTo>
                    <a:pt x="136" y="426"/>
                  </a:lnTo>
                  <a:lnTo>
                    <a:pt x="134" y="425"/>
                  </a:lnTo>
                  <a:lnTo>
                    <a:pt x="133" y="422"/>
                  </a:lnTo>
                  <a:lnTo>
                    <a:pt x="132" y="420"/>
                  </a:lnTo>
                  <a:lnTo>
                    <a:pt x="130" y="415"/>
                  </a:lnTo>
                  <a:lnTo>
                    <a:pt x="133" y="411"/>
                  </a:lnTo>
                  <a:lnTo>
                    <a:pt x="135" y="407"/>
                  </a:lnTo>
                  <a:lnTo>
                    <a:pt x="140" y="406"/>
                  </a:lnTo>
                  <a:lnTo>
                    <a:pt x="145" y="406"/>
                  </a:lnTo>
                  <a:lnTo>
                    <a:pt x="150" y="407"/>
                  </a:lnTo>
                  <a:lnTo>
                    <a:pt x="154" y="411"/>
                  </a:lnTo>
                  <a:lnTo>
                    <a:pt x="156" y="415"/>
                  </a:lnTo>
                  <a:lnTo>
                    <a:pt x="157" y="420"/>
                  </a:lnTo>
                  <a:lnTo>
                    <a:pt x="156" y="424"/>
                  </a:lnTo>
                  <a:lnTo>
                    <a:pt x="153" y="427"/>
                  </a:lnTo>
                  <a:lnTo>
                    <a:pt x="148" y="429"/>
                  </a:lnTo>
                  <a:lnTo>
                    <a:pt x="146" y="429"/>
                  </a:lnTo>
                  <a:lnTo>
                    <a:pt x="143" y="429"/>
                  </a:lnTo>
                  <a:lnTo>
                    <a:pt x="141" y="428"/>
                  </a:lnTo>
                  <a:lnTo>
                    <a:pt x="139" y="427"/>
                  </a:lnTo>
                  <a:lnTo>
                    <a:pt x="121" y="431"/>
                  </a:lnTo>
                  <a:lnTo>
                    <a:pt x="204" y="656"/>
                  </a:lnTo>
                  <a:lnTo>
                    <a:pt x="230" y="650"/>
                  </a:lnTo>
                  <a:lnTo>
                    <a:pt x="235" y="650"/>
                  </a:lnTo>
                  <a:lnTo>
                    <a:pt x="239" y="652"/>
                  </a:lnTo>
                  <a:lnTo>
                    <a:pt x="244" y="656"/>
                  </a:lnTo>
                  <a:lnTo>
                    <a:pt x="247" y="660"/>
                  </a:lnTo>
                  <a:lnTo>
                    <a:pt x="248" y="665"/>
                  </a:lnTo>
                  <a:lnTo>
                    <a:pt x="247" y="669"/>
                  </a:lnTo>
                  <a:lnTo>
                    <a:pt x="243" y="672"/>
                  </a:lnTo>
                  <a:lnTo>
                    <a:pt x="238" y="674"/>
                  </a:lnTo>
                  <a:lnTo>
                    <a:pt x="234" y="674"/>
                  </a:lnTo>
                  <a:lnTo>
                    <a:pt x="229" y="672"/>
                  </a:lnTo>
                  <a:lnTo>
                    <a:pt x="224" y="669"/>
                  </a:lnTo>
                  <a:lnTo>
                    <a:pt x="222" y="665"/>
                  </a:lnTo>
                  <a:lnTo>
                    <a:pt x="221" y="660"/>
                  </a:lnTo>
                  <a:lnTo>
                    <a:pt x="223" y="656"/>
                  </a:lnTo>
                  <a:lnTo>
                    <a:pt x="225" y="652"/>
                  </a:lnTo>
                  <a:lnTo>
                    <a:pt x="230" y="650"/>
                  </a:lnTo>
                  <a:lnTo>
                    <a:pt x="224" y="651"/>
                  </a:lnTo>
                  <a:lnTo>
                    <a:pt x="216" y="653"/>
                  </a:lnTo>
                  <a:lnTo>
                    <a:pt x="208" y="655"/>
                  </a:lnTo>
                  <a:lnTo>
                    <a:pt x="204" y="656"/>
                  </a:lnTo>
                  <a:lnTo>
                    <a:pt x="236" y="742"/>
                  </a:lnTo>
                  <a:lnTo>
                    <a:pt x="755" y="640"/>
                  </a:lnTo>
                  <a:lnTo>
                    <a:pt x="520" y="0"/>
                  </a:lnTo>
                  <a:lnTo>
                    <a:pt x="0" y="103"/>
                  </a:lnTo>
                  <a:lnTo>
                    <a:pt x="27" y="176"/>
                  </a:lnTo>
                  <a:lnTo>
                    <a:pt x="30" y="176"/>
                  </a:lnTo>
                  <a:lnTo>
                    <a:pt x="33" y="175"/>
                  </a:lnTo>
                  <a:lnTo>
                    <a:pt x="38" y="174"/>
                  </a:lnTo>
                  <a:lnTo>
                    <a:pt x="41" y="173"/>
                  </a:lnTo>
                  <a:lnTo>
                    <a:pt x="41" y="168"/>
                  </a:lnTo>
                  <a:lnTo>
                    <a:pt x="43" y="164"/>
                  </a:lnTo>
                  <a:lnTo>
                    <a:pt x="45" y="162"/>
                  </a:lnTo>
                  <a:lnTo>
                    <a:pt x="50" y="161"/>
                  </a:lnTo>
                  <a:lnTo>
                    <a:pt x="54" y="161"/>
                  </a:lnTo>
                  <a:lnTo>
                    <a:pt x="59" y="162"/>
                  </a:lnTo>
                  <a:lnTo>
                    <a:pt x="64" y="166"/>
                  </a:lnTo>
                  <a:lnTo>
                    <a:pt x="66" y="170"/>
                  </a:lnTo>
                  <a:lnTo>
                    <a:pt x="67" y="175"/>
                  </a:lnTo>
                  <a:lnTo>
                    <a:pt x="66" y="178"/>
                  </a:lnTo>
                  <a:lnTo>
                    <a:pt x="63" y="182"/>
                  </a:lnTo>
                  <a:lnTo>
                    <a:pt x="58" y="184"/>
                  </a:lnTo>
                  <a:lnTo>
                    <a:pt x="53" y="184"/>
                  </a:lnTo>
                  <a:lnTo>
                    <a:pt x="48" y="182"/>
                  </a:lnTo>
                  <a:lnTo>
                    <a:pt x="44" y="177"/>
                  </a:lnTo>
                  <a:lnTo>
                    <a:pt x="41" y="173"/>
                  </a:lnTo>
                  <a:lnTo>
                    <a:pt x="39" y="173"/>
                  </a:lnTo>
                  <a:lnTo>
                    <a:pt x="34" y="174"/>
                  </a:lnTo>
                  <a:lnTo>
                    <a:pt x="30" y="176"/>
                  </a:lnTo>
                  <a:lnTo>
                    <a:pt x="27" y="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30" name="Freeform 58"/>
            <p:cNvSpPr>
              <a:spLocks/>
            </p:cNvSpPr>
            <p:nvPr/>
          </p:nvSpPr>
          <p:spPr bwMode="auto">
            <a:xfrm>
              <a:off x="3099" y="3240"/>
              <a:ext cx="101" cy="260"/>
            </a:xfrm>
            <a:custGeom>
              <a:avLst/>
              <a:gdLst>
                <a:gd name="T0" fmla="*/ 97 w 101"/>
                <a:gd name="T1" fmla="*/ 252 h 260"/>
                <a:gd name="T2" fmla="*/ 101 w 101"/>
                <a:gd name="T3" fmla="*/ 254 h 260"/>
                <a:gd name="T4" fmla="*/ 7 w 101"/>
                <a:gd name="T5" fmla="*/ 0 h 260"/>
                <a:gd name="T6" fmla="*/ 0 w 101"/>
                <a:gd name="T7" fmla="*/ 2 h 260"/>
                <a:gd name="T8" fmla="*/ 94 w 101"/>
                <a:gd name="T9" fmla="*/ 257 h 260"/>
                <a:gd name="T10" fmla="*/ 97 w 101"/>
                <a:gd name="T11" fmla="*/ 259 h 260"/>
                <a:gd name="T12" fmla="*/ 94 w 101"/>
                <a:gd name="T13" fmla="*/ 257 h 260"/>
                <a:gd name="T14" fmla="*/ 95 w 101"/>
                <a:gd name="T15" fmla="*/ 260 h 260"/>
                <a:gd name="T16" fmla="*/ 97 w 101"/>
                <a:gd name="T17" fmla="*/ 259 h 260"/>
                <a:gd name="T18" fmla="*/ 97 w 101"/>
                <a:gd name="T19" fmla="*/ 252 h 2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1"/>
                <a:gd name="T31" fmla="*/ 0 h 260"/>
                <a:gd name="T32" fmla="*/ 101 w 101"/>
                <a:gd name="T33" fmla="*/ 260 h 2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1" h="260">
                  <a:moveTo>
                    <a:pt x="97" y="252"/>
                  </a:moveTo>
                  <a:lnTo>
                    <a:pt x="101" y="254"/>
                  </a:lnTo>
                  <a:lnTo>
                    <a:pt x="7" y="0"/>
                  </a:lnTo>
                  <a:lnTo>
                    <a:pt x="0" y="2"/>
                  </a:lnTo>
                  <a:lnTo>
                    <a:pt x="94" y="257"/>
                  </a:lnTo>
                  <a:lnTo>
                    <a:pt x="97" y="259"/>
                  </a:lnTo>
                  <a:lnTo>
                    <a:pt x="94" y="257"/>
                  </a:lnTo>
                  <a:lnTo>
                    <a:pt x="95" y="260"/>
                  </a:lnTo>
                  <a:lnTo>
                    <a:pt x="97" y="259"/>
                  </a:lnTo>
                  <a:lnTo>
                    <a:pt x="97" y="2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31" name="Freeform 59"/>
            <p:cNvSpPr>
              <a:spLocks/>
            </p:cNvSpPr>
            <p:nvPr/>
          </p:nvSpPr>
          <p:spPr bwMode="auto">
            <a:xfrm>
              <a:off x="3196" y="3489"/>
              <a:ext cx="31" cy="10"/>
            </a:xfrm>
            <a:custGeom>
              <a:avLst/>
              <a:gdLst>
                <a:gd name="T0" fmla="*/ 17 w 31"/>
                <a:gd name="T1" fmla="*/ 7 h 10"/>
                <a:gd name="T2" fmla="*/ 17 w 31"/>
                <a:gd name="T3" fmla="*/ 0 h 10"/>
                <a:gd name="T4" fmla="*/ 13 w 31"/>
                <a:gd name="T5" fmla="*/ 1 h 10"/>
                <a:gd name="T6" fmla="*/ 7 w 31"/>
                <a:gd name="T7" fmla="*/ 2 h 10"/>
                <a:gd name="T8" fmla="*/ 2 w 31"/>
                <a:gd name="T9" fmla="*/ 3 h 10"/>
                <a:gd name="T10" fmla="*/ 0 w 31"/>
                <a:gd name="T11" fmla="*/ 3 h 10"/>
                <a:gd name="T12" fmla="*/ 0 w 31"/>
                <a:gd name="T13" fmla="*/ 10 h 10"/>
                <a:gd name="T14" fmla="*/ 2 w 31"/>
                <a:gd name="T15" fmla="*/ 10 h 10"/>
                <a:gd name="T16" fmla="*/ 7 w 31"/>
                <a:gd name="T17" fmla="*/ 9 h 10"/>
                <a:gd name="T18" fmla="*/ 13 w 31"/>
                <a:gd name="T19" fmla="*/ 8 h 10"/>
                <a:gd name="T20" fmla="*/ 19 w 31"/>
                <a:gd name="T21" fmla="*/ 7 h 10"/>
                <a:gd name="T22" fmla="*/ 19 w 31"/>
                <a:gd name="T23" fmla="*/ 0 h 10"/>
                <a:gd name="T24" fmla="*/ 19 w 31"/>
                <a:gd name="T25" fmla="*/ 7 h 10"/>
                <a:gd name="T26" fmla="*/ 31 w 31"/>
                <a:gd name="T27" fmla="*/ 3 h 10"/>
                <a:gd name="T28" fmla="*/ 19 w 31"/>
                <a:gd name="T29" fmla="*/ 0 h 10"/>
                <a:gd name="T30" fmla="*/ 17 w 31"/>
                <a:gd name="T31" fmla="*/ 7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"/>
                <a:gd name="T49" fmla="*/ 0 h 10"/>
                <a:gd name="T50" fmla="*/ 31 w 31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" h="10">
                  <a:moveTo>
                    <a:pt x="17" y="7"/>
                  </a:moveTo>
                  <a:lnTo>
                    <a:pt x="17" y="0"/>
                  </a:lnTo>
                  <a:lnTo>
                    <a:pt x="13" y="1"/>
                  </a:lnTo>
                  <a:lnTo>
                    <a:pt x="7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7" y="9"/>
                  </a:lnTo>
                  <a:lnTo>
                    <a:pt x="13" y="8"/>
                  </a:lnTo>
                  <a:lnTo>
                    <a:pt x="19" y="7"/>
                  </a:lnTo>
                  <a:lnTo>
                    <a:pt x="19" y="0"/>
                  </a:lnTo>
                  <a:lnTo>
                    <a:pt x="19" y="7"/>
                  </a:lnTo>
                  <a:lnTo>
                    <a:pt x="31" y="3"/>
                  </a:lnTo>
                  <a:lnTo>
                    <a:pt x="19" y="0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32" name="Freeform 60"/>
            <p:cNvSpPr>
              <a:spLocks/>
            </p:cNvSpPr>
            <p:nvPr/>
          </p:nvSpPr>
          <p:spPr bwMode="auto">
            <a:xfrm>
              <a:off x="3203" y="3484"/>
              <a:ext cx="12" cy="12"/>
            </a:xfrm>
            <a:custGeom>
              <a:avLst/>
              <a:gdLst>
                <a:gd name="T0" fmla="*/ 0 w 12"/>
                <a:gd name="T1" fmla="*/ 2 h 12"/>
                <a:gd name="T2" fmla="*/ 0 w 12"/>
                <a:gd name="T3" fmla="*/ 2 h 12"/>
                <a:gd name="T4" fmla="*/ 1 w 12"/>
                <a:gd name="T5" fmla="*/ 5 h 12"/>
                <a:gd name="T6" fmla="*/ 4 w 12"/>
                <a:gd name="T7" fmla="*/ 8 h 12"/>
                <a:gd name="T8" fmla="*/ 7 w 12"/>
                <a:gd name="T9" fmla="*/ 10 h 12"/>
                <a:gd name="T10" fmla="*/ 10 w 12"/>
                <a:gd name="T11" fmla="*/ 12 h 12"/>
                <a:gd name="T12" fmla="*/ 12 w 12"/>
                <a:gd name="T13" fmla="*/ 5 h 12"/>
                <a:gd name="T14" fmla="*/ 10 w 12"/>
                <a:gd name="T15" fmla="*/ 3 h 12"/>
                <a:gd name="T16" fmla="*/ 8 w 12"/>
                <a:gd name="T17" fmla="*/ 3 h 12"/>
                <a:gd name="T18" fmla="*/ 8 w 12"/>
                <a:gd name="T19" fmla="*/ 2 h 12"/>
                <a:gd name="T20" fmla="*/ 7 w 12"/>
                <a:gd name="T21" fmla="*/ 0 h 12"/>
                <a:gd name="T22" fmla="*/ 7 w 12"/>
                <a:gd name="T23" fmla="*/ 0 h 12"/>
                <a:gd name="T24" fmla="*/ 0 w 12"/>
                <a:gd name="T25" fmla="*/ 2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2"/>
                <a:gd name="T41" fmla="*/ 12 w 12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2">
                  <a:moveTo>
                    <a:pt x="0" y="2"/>
                  </a:moveTo>
                  <a:lnTo>
                    <a:pt x="0" y="2"/>
                  </a:lnTo>
                  <a:lnTo>
                    <a:pt x="1" y="5"/>
                  </a:lnTo>
                  <a:lnTo>
                    <a:pt x="4" y="8"/>
                  </a:lnTo>
                  <a:lnTo>
                    <a:pt x="7" y="10"/>
                  </a:lnTo>
                  <a:lnTo>
                    <a:pt x="10" y="12"/>
                  </a:lnTo>
                  <a:lnTo>
                    <a:pt x="12" y="5"/>
                  </a:lnTo>
                  <a:lnTo>
                    <a:pt x="10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33" name="Freeform 61"/>
            <p:cNvSpPr>
              <a:spLocks/>
            </p:cNvSpPr>
            <p:nvPr/>
          </p:nvSpPr>
          <p:spPr bwMode="auto">
            <a:xfrm>
              <a:off x="3202" y="3467"/>
              <a:ext cx="14" cy="19"/>
            </a:xfrm>
            <a:custGeom>
              <a:avLst/>
              <a:gdLst>
                <a:gd name="T0" fmla="*/ 12 w 14"/>
                <a:gd name="T1" fmla="*/ 0 h 19"/>
                <a:gd name="T2" fmla="*/ 13 w 14"/>
                <a:gd name="T3" fmla="*/ 0 h 19"/>
                <a:gd name="T4" fmla="*/ 6 w 14"/>
                <a:gd name="T5" fmla="*/ 2 h 19"/>
                <a:gd name="T6" fmla="*/ 2 w 14"/>
                <a:gd name="T7" fmla="*/ 7 h 19"/>
                <a:gd name="T8" fmla="*/ 0 w 14"/>
                <a:gd name="T9" fmla="*/ 13 h 19"/>
                <a:gd name="T10" fmla="*/ 1 w 14"/>
                <a:gd name="T11" fmla="*/ 19 h 19"/>
                <a:gd name="T12" fmla="*/ 8 w 14"/>
                <a:gd name="T13" fmla="*/ 17 h 19"/>
                <a:gd name="T14" fmla="*/ 7 w 14"/>
                <a:gd name="T15" fmla="*/ 13 h 19"/>
                <a:gd name="T16" fmla="*/ 9 w 14"/>
                <a:gd name="T17" fmla="*/ 10 h 19"/>
                <a:gd name="T18" fmla="*/ 11 w 14"/>
                <a:gd name="T19" fmla="*/ 9 h 19"/>
                <a:gd name="T20" fmla="*/ 13 w 14"/>
                <a:gd name="T21" fmla="*/ 7 h 19"/>
                <a:gd name="T22" fmla="*/ 14 w 14"/>
                <a:gd name="T23" fmla="*/ 7 h 19"/>
                <a:gd name="T24" fmla="*/ 12 w 14"/>
                <a:gd name="T25" fmla="*/ 0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19"/>
                <a:gd name="T41" fmla="*/ 14 w 14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19">
                  <a:moveTo>
                    <a:pt x="12" y="0"/>
                  </a:moveTo>
                  <a:lnTo>
                    <a:pt x="13" y="0"/>
                  </a:lnTo>
                  <a:lnTo>
                    <a:pt x="6" y="2"/>
                  </a:lnTo>
                  <a:lnTo>
                    <a:pt x="2" y="7"/>
                  </a:lnTo>
                  <a:lnTo>
                    <a:pt x="0" y="13"/>
                  </a:lnTo>
                  <a:lnTo>
                    <a:pt x="1" y="19"/>
                  </a:lnTo>
                  <a:lnTo>
                    <a:pt x="8" y="17"/>
                  </a:lnTo>
                  <a:lnTo>
                    <a:pt x="7" y="13"/>
                  </a:lnTo>
                  <a:lnTo>
                    <a:pt x="9" y="10"/>
                  </a:lnTo>
                  <a:lnTo>
                    <a:pt x="11" y="9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34" name="Freeform 62"/>
            <p:cNvSpPr>
              <a:spLocks/>
            </p:cNvSpPr>
            <p:nvPr/>
          </p:nvSpPr>
          <p:spPr bwMode="auto">
            <a:xfrm>
              <a:off x="3214" y="3467"/>
              <a:ext cx="21" cy="14"/>
            </a:xfrm>
            <a:custGeom>
              <a:avLst/>
              <a:gdLst>
                <a:gd name="T0" fmla="*/ 21 w 21"/>
                <a:gd name="T1" fmla="*/ 12 h 14"/>
                <a:gd name="T2" fmla="*/ 21 w 21"/>
                <a:gd name="T3" fmla="*/ 12 h 14"/>
                <a:gd name="T4" fmla="*/ 18 w 21"/>
                <a:gd name="T5" fmla="*/ 6 h 14"/>
                <a:gd name="T6" fmla="*/ 13 w 21"/>
                <a:gd name="T7" fmla="*/ 2 h 14"/>
                <a:gd name="T8" fmla="*/ 6 w 21"/>
                <a:gd name="T9" fmla="*/ 0 h 14"/>
                <a:gd name="T10" fmla="*/ 0 w 21"/>
                <a:gd name="T11" fmla="*/ 0 h 14"/>
                <a:gd name="T12" fmla="*/ 2 w 21"/>
                <a:gd name="T13" fmla="*/ 7 h 14"/>
                <a:gd name="T14" fmla="*/ 6 w 21"/>
                <a:gd name="T15" fmla="*/ 7 h 14"/>
                <a:gd name="T16" fmla="*/ 10 w 21"/>
                <a:gd name="T17" fmla="*/ 9 h 14"/>
                <a:gd name="T18" fmla="*/ 11 w 21"/>
                <a:gd name="T19" fmla="*/ 11 h 14"/>
                <a:gd name="T20" fmla="*/ 14 w 21"/>
                <a:gd name="T21" fmla="*/ 14 h 14"/>
                <a:gd name="T22" fmla="*/ 14 w 21"/>
                <a:gd name="T23" fmla="*/ 14 h 14"/>
                <a:gd name="T24" fmla="*/ 21 w 21"/>
                <a:gd name="T25" fmla="*/ 12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14"/>
                <a:gd name="T41" fmla="*/ 21 w 21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14">
                  <a:moveTo>
                    <a:pt x="21" y="12"/>
                  </a:moveTo>
                  <a:lnTo>
                    <a:pt x="21" y="12"/>
                  </a:lnTo>
                  <a:lnTo>
                    <a:pt x="18" y="6"/>
                  </a:lnTo>
                  <a:lnTo>
                    <a:pt x="13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2" y="7"/>
                  </a:lnTo>
                  <a:lnTo>
                    <a:pt x="6" y="7"/>
                  </a:lnTo>
                  <a:lnTo>
                    <a:pt x="10" y="9"/>
                  </a:lnTo>
                  <a:lnTo>
                    <a:pt x="11" y="11"/>
                  </a:lnTo>
                  <a:lnTo>
                    <a:pt x="14" y="14"/>
                  </a:lnTo>
                  <a:lnTo>
                    <a:pt x="21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35" name="Freeform 63"/>
            <p:cNvSpPr>
              <a:spLocks/>
            </p:cNvSpPr>
            <p:nvPr/>
          </p:nvSpPr>
          <p:spPr bwMode="auto">
            <a:xfrm>
              <a:off x="3223" y="3479"/>
              <a:ext cx="14" cy="20"/>
            </a:xfrm>
            <a:custGeom>
              <a:avLst/>
              <a:gdLst>
                <a:gd name="T0" fmla="*/ 0 w 14"/>
                <a:gd name="T1" fmla="*/ 20 h 20"/>
                <a:gd name="T2" fmla="*/ 0 w 14"/>
                <a:gd name="T3" fmla="*/ 19 h 20"/>
                <a:gd name="T4" fmla="*/ 7 w 14"/>
                <a:gd name="T5" fmla="*/ 17 h 20"/>
                <a:gd name="T6" fmla="*/ 12 w 14"/>
                <a:gd name="T7" fmla="*/ 12 h 20"/>
                <a:gd name="T8" fmla="*/ 14 w 14"/>
                <a:gd name="T9" fmla="*/ 6 h 20"/>
                <a:gd name="T10" fmla="*/ 12 w 14"/>
                <a:gd name="T11" fmla="*/ 0 h 20"/>
                <a:gd name="T12" fmla="*/ 5 w 14"/>
                <a:gd name="T13" fmla="*/ 2 h 20"/>
                <a:gd name="T14" fmla="*/ 5 w 14"/>
                <a:gd name="T15" fmla="*/ 6 h 20"/>
                <a:gd name="T16" fmla="*/ 5 w 14"/>
                <a:gd name="T17" fmla="*/ 7 h 20"/>
                <a:gd name="T18" fmla="*/ 2 w 14"/>
                <a:gd name="T19" fmla="*/ 10 h 20"/>
                <a:gd name="T20" fmla="*/ 0 w 14"/>
                <a:gd name="T21" fmla="*/ 12 h 20"/>
                <a:gd name="T22" fmla="*/ 0 w 14"/>
                <a:gd name="T23" fmla="*/ 11 h 20"/>
                <a:gd name="T24" fmla="*/ 0 w 14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20"/>
                <a:gd name="T41" fmla="*/ 14 w 14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20">
                  <a:moveTo>
                    <a:pt x="0" y="20"/>
                  </a:moveTo>
                  <a:lnTo>
                    <a:pt x="0" y="19"/>
                  </a:lnTo>
                  <a:lnTo>
                    <a:pt x="7" y="17"/>
                  </a:lnTo>
                  <a:lnTo>
                    <a:pt x="12" y="12"/>
                  </a:lnTo>
                  <a:lnTo>
                    <a:pt x="14" y="6"/>
                  </a:lnTo>
                  <a:lnTo>
                    <a:pt x="12" y="0"/>
                  </a:lnTo>
                  <a:lnTo>
                    <a:pt x="5" y="2"/>
                  </a:lnTo>
                  <a:lnTo>
                    <a:pt x="5" y="6"/>
                  </a:lnTo>
                  <a:lnTo>
                    <a:pt x="5" y="7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36" name="Freeform 64"/>
            <p:cNvSpPr>
              <a:spLocks/>
            </p:cNvSpPr>
            <p:nvPr/>
          </p:nvSpPr>
          <p:spPr bwMode="auto">
            <a:xfrm>
              <a:off x="3211" y="3487"/>
              <a:ext cx="12" cy="12"/>
            </a:xfrm>
            <a:custGeom>
              <a:avLst/>
              <a:gdLst>
                <a:gd name="T0" fmla="*/ 3 w 12"/>
                <a:gd name="T1" fmla="*/ 9 h 12"/>
                <a:gd name="T2" fmla="*/ 0 w 12"/>
                <a:gd name="T3" fmla="*/ 7 h 12"/>
                <a:gd name="T4" fmla="*/ 4 w 12"/>
                <a:gd name="T5" fmla="*/ 10 h 12"/>
                <a:gd name="T6" fmla="*/ 7 w 12"/>
                <a:gd name="T7" fmla="*/ 11 h 12"/>
                <a:gd name="T8" fmla="*/ 10 w 12"/>
                <a:gd name="T9" fmla="*/ 12 h 12"/>
                <a:gd name="T10" fmla="*/ 12 w 12"/>
                <a:gd name="T11" fmla="*/ 12 h 12"/>
                <a:gd name="T12" fmla="*/ 12 w 12"/>
                <a:gd name="T13" fmla="*/ 3 h 12"/>
                <a:gd name="T14" fmla="*/ 10 w 12"/>
                <a:gd name="T15" fmla="*/ 3 h 12"/>
                <a:gd name="T16" fmla="*/ 7 w 12"/>
                <a:gd name="T17" fmla="*/ 4 h 12"/>
                <a:gd name="T18" fmla="*/ 6 w 12"/>
                <a:gd name="T19" fmla="*/ 3 h 12"/>
                <a:gd name="T20" fmla="*/ 5 w 12"/>
                <a:gd name="T21" fmla="*/ 3 h 12"/>
                <a:gd name="T22" fmla="*/ 3 w 12"/>
                <a:gd name="T23" fmla="*/ 2 h 12"/>
                <a:gd name="T24" fmla="*/ 5 w 12"/>
                <a:gd name="T25" fmla="*/ 3 h 12"/>
                <a:gd name="T26" fmla="*/ 4 w 12"/>
                <a:gd name="T27" fmla="*/ 0 h 12"/>
                <a:gd name="T28" fmla="*/ 3 w 12"/>
                <a:gd name="T29" fmla="*/ 2 h 12"/>
                <a:gd name="T30" fmla="*/ 3 w 12"/>
                <a:gd name="T31" fmla="*/ 9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"/>
                <a:gd name="T49" fmla="*/ 0 h 12"/>
                <a:gd name="T50" fmla="*/ 12 w 12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" h="12">
                  <a:moveTo>
                    <a:pt x="3" y="9"/>
                  </a:moveTo>
                  <a:lnTo>
                    <a:pt x="0" y="7"/>
                  </a:lnTo>
                  <a:lnTo>
                    <a:pt x="4" y="10"/>
                  </a:lnTo>
                  <a:lnTo>
                    <a:pt x="7" y="11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7" y="4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2"/>
                  </a:lnTo>
                  <a:lnTo>
                    <a:pt x="5" y="3"/>
                  </a:lnTo>
                  <a:lnTo>
                    <a:pt x="4" y="0"/>
                  </a:lnTo>
                  <a:lnTo>
                    <a:pt x="3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37" name="Freeform 65"/>
            <p:cNvSpPr>
              <a:spLocks/>
            </p:cNvSpPr>
            <p:nvPr/>
          </p:nvSpPr>
          <p:spPr bwMode="auto">
            <a:xfrm>
              <a:off x="3190" y="3489"/>
              <a:ext cx="24" cy="10"/>
            </a:xfrm>
            <a:custGeom>
              <a:avLst/>
              <a:gdLst>
                <a:gd name="T0" fmla="*/ 10 w 24"/>
                <a:gd name="T1" fmla="*/ 5 h 10"/>
                <a:gd name="T2" fmla="*/ 6 w 24"/>
                <a:gd name="T3" fmla="*/ 10 h 10"/>
                <a:gd name="T4" fmla="*/ 24 w 24"/>
                <a:gd name="T5" fmla="*/ 7 h 10"/>
                <a:gd name="T6" fmla="*/ 24 w 24"/>
                <a:gd name="T7" fmla="*/ 0 h 10"/>
                <a:gd name="T8" fmla="*/ 6 w 24"/>
                <a:gd name="T9" fmla="*/ 3 h 10"/>
                <a:gd name="T10" fmla="*/ 3 w 24"/>
                <a:gd name="T11" fmla="*/ 8 h 10"/>
                <a:gd name="T12" fmla="*/ 6 w 24"/>
                <a:gd name="T13" fmla="*/ 3 h 10"/>
                <a:gd name="T14" fmla="*/ 0 w 24"/>
                <a:gd name="T15" fmla="*/ 4 h 10"/>
                <a:gd name="T16" fmla="*/ 3 w 24"/>
                <a:gd name="T17" fmla="*/ 8 h 10"/>
                <a:gd name="T18" fmla="*/ 10 w 24"/>
                <a:gd name="T19" fmla="*/ 5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10"/>
                <a:gd name="T32" fmla="*/ 24 w 24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10">
                  <a:moveTo>
                    <a:pt x="10" y="5"/>
                  </a:moveTo>
                  <a:lnTo>
                    <a:pt x="6" y="10"/>
                  </a:lnTo>
                  <a:lnTo>
                    <a:pt x="24" y="7"/>
                  </a:lnTo>
                  <a:lnTo>
                    <a:pt x="24" y="0"/>
                  </a:lnTo>
                  <a:lnTo>
                    <a:pt x="6" y="3"/>
                  </a:lnTo>
                  <a:lnTo>
                    <a:pt x="3" y="8"/>
                  </a:lnTo>
                  <a:lnTo>
                    <a:pt x="6" y="3"/>
                  </a:lnTo>
                  <a:lnTo>
                    <a:pt x="0" y="4"/>
                  </a:lnTo>
                  <a:lnTo>
                    <a:pt x="3" y="8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38" name="Freeform 66"/>
            <p:cNvSpPr>
              <a:spLocks/>
            </p:cNvSpPr>
            <p:nvPr/>
          </p:nvSpPr>
          <p:spPr bwMode="auto">
            <a:xfrm>
              <a:off x="3193" y="3494"/>
              <a:ext cx="90" cy="231"/>
            </a:xfrm>
            <a:custGeom>
              <a:avLst/>
              <a:gdLst>
                <a:gd name="T0" fmla="*/ 86 w 90"/>
                <a:gd name="T1" fmla="*/ 223 h 231"/>
                <a:gd name="T2" fmla="*/ 90 w 90"/>
                <a:gd name="T3" fmla="*/ 226 h 231"/>
                <a:gd name="T4" fmla="*/ 7 w 90"/>
                <a:gd name="T5" fmla="*/ 0 h 231"/>
                <a:gd name="T6" fmla="*/ 0 w 90"/>
                <a:gd name="T7" fmla="*/ 3 h 231"/>
                <a:gd name="T8" fmla="*/ 83 w 90"/>
                <a:gd name="T9" fmla="*/ 228 h 231"/>
                <a:gd name="T10" fmla="*/ 86 w 90"/>
                <a:gd name="T11" fmla="*/ 230 h 231"/>
                <a:gd name="T12" fmla="*/ 83 w 90"/>
                <a:gd name="T13" fmla="*/ 228 h 231"/>
                <a:gd name="T14" fmla="*/ 84 w 90"/>
                <a:gd name="T15" fmla="*/ 231 h 231"/>
                <a:gd name="T16" fmla="*/ 86 w 90"/>
                <a:gd name="T17" fmla="*/ 230 h 231"/>
                <a:gd name="T18" fmla="*/ 86 w 90"/>
                <a:gd name="T19" fmla="*/ 223 h 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231"/>
                <a:gd name="T32" fmla="*/ 90 w 90"/>
                <a:gd name="T33" fmla="*/ 231 h 2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231">
                  <a:moveTo>
                    <a:pt x="86" y="223"/>
                  </a:moveTo>
                  <a:lnTo>
                    <a:pt x="90" y="226"/>
                  </a:lnTo>
                  <a:lnTo>
                    <a:pt x="7" y="0"/>
                  </a:lnTo>
                  <a:lnTo>
                    <a:pt x="0" y="3"/>
                  </a:lnTo>
                  <a:lnTo>
                    <a:pt x="83" y="228"/>
                  </a:lnTo>
                  <a:lnTo>
                    <a:pt x="86" y="230"/>
                  </a:lnTo>
                  <a:lnTo>
                    <a:pt x="83" y="228"/>
                  </a:lnTo>
                  <a:lnTo>
                    <a:pt x="84" y="231"/>
                  </a:lnTo>
                  <a:lnTo>
                    <a:pt x="86" y="230"/>
                  </a:lnTo>
                  <a:lnTo>
                    <a:pt x="86" y="2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39" name="Freeform 67"/>
            <p:cNvSpPr>
              <a:spLocks/>
            </p:cNvSpPr>
            <p:nvPr/>
          </p:nvSpPr>
          <p:spPr bwMode="auto">
            <a:xfrm>
              <a:off x="3279" y="3711"/>
              <a:ext cx="26" cy="13"/>
            </a:xfrm>
            <a:custGeom>
              <a:avLst/>
              <a:gdLst>
                <a:gd name="T0" fmla="*/ 26 w 26"/>
                <a:gd name="T1" fmla="*/ 0 h 13"/>
                <a:gd name="T2" fmla="*/ 26 w 26"/>
                <a:gd name="T3" fmla="*/ 0 h 13"/>
                <a:gd name="T4" fmla="*/ 0 w 26"/>
                <a:gd name="T5" fmla="*/ 6 h 13"/>
                <a:gd name="T6" fmla="*/ 0 w 26"/>
                <a:gd name="T7" fmla="*/ 13 h 13"/>
                <a:gd name="T8" fmla="*/ 26 w 26"/>
                <a:gd name="T9" fmla="*/ 7 h 13"/>
                <a:gd name="T10" fmla="*/ 26 w 26"/>
                <a:gd name="T11" fmla="*/ 7 h 13"/>
                <a:gd name="T12" fmla="*/ 26 w 26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13"/>
                <a:gd name="T23" fmla="*/ 26 w 26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13">
                  <a:moveTo>
                    <a:pt x="26" y="0"/>
                  </a:moveTo>
                  <a:lnTo>
                    <a:pt x="26" y="0"/>
                  </a:lnTo>
                  <a:lnTo>
                    <a:pt x="0" y="6"/>
                  </a:lnTo>
                  <a:lnTo>
                    <a:pt x="0" y="13"/>
                  </a:lnTo>
                  <a:lnTo>
                    <a:pt x="26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40" name="Freeform 68"/>
            <p:cNvSpPr>
              <a:spLocks/>
            </p:cNvSpPr>
            <p:nvPr/>
          </p:nvSpPr>
          <p:spPr bwMode="auto">
            <a:xfrm>
              <a:off x="3305" y="3711"/>
              <a:ext cx="20" cy="16"/>
            </a:xfrm>
            <a:custGeom>
              <a:avLst/>
              <a:gdLst>
                <a:gd name="T0" fmla="*/ 20 w 20"/>
                <a:gd name="T1" fmla="*/ 13 h 16"/>
                <a:gd name="T2" fmla="*/ 20 w 20"/>
                <a:gd name="T3" fmla="*/ 13 h 16"/>
                <a:gd name="T4" fmla="*/ 18 w 20"/>
                <a:gd name="T5" fmla="*/ 7 h 16"/>
                <a:gd name="T6" fmla="*/ 12 w 20"/>
                <a:gd name="T7" fmla="*/ 3 h 16"/>
                <a:gd name="T8" fmla="*/ 5 w 20"/>
                <a:gd name="T9" fmla="*/ 0 h 16"/>
                <a:gd name="T10" fmla="*/ 0 w 20"/>
                <a:gd name="T11" fmla="*/ 0 h 16"/>
                <a:gd name="T12" fmla="*/ 0 w 20"/>
                <a:gd name="T13" fmla="*/ 7 h 16"/>
                <a:gd name="T14" fmla="*/ 5 w 20"/>
                <a:gd name="T15" fmla="*/ 7 h 16"/>
                <a:gd name="T16" fmla="*/ 7 w 20"/>
                <a:gd name="T17" fmla="*/ 10 h 16"/>
                <a:gd name="T18" fmla="*/ 11 w 20"/>
                <a:gd name="T19" fmla="*/ 12 h 16"/>
                <a:gd name="T20" fmla="*/ 13 w 20"/>
                <a:gd name="T21" fmla="*/ 16 h 16"/>
                <a:gd name="T22" fmla="*/ 13 w 20"/>
                <a:gd name="T23" fmla="*/ 16 h 16"/>
                <a:gd name="T24" fmla="*/ 20 w 20"/>
                <a:gd name="T25" fmla="*/ 13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16"/>
                <a:gd name="T41" fmla="*/ 20 w 20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16">
                  <a:moveTo>
                    <a:pt x="20" y="13"/>
                  </a:moveTo>
                  <a:lnTo>
                    <a:pt x="20" y="13"/>
                  </a:lnTo>
                  <a:lnTo>
                    <a:pt x="18" y="7"/>
                  </a:lnTo>
                  <a:lnTo>
                    <a:pt x="12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5" y="7"/>
                  </a:lnTo>
                  <a:lnTo>
                    <a:pt x="7" y="10"/>
                  </a:lnTo>
                  <a:lnTo>
                    <a:pt x="11" y="12"/>
                  </a:lnTo>
                  <a:lnTo>
                    <a:pt x="13" y="16"/>
                  </a:lnTo>
                  <a:lnTo>
                    <a:pt x="2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41" name="Freeform 69"/>
            <p:cNvSpPr>
              <a:spLocks/>
            </p:cNvSpPr>
            <p:nvPr/>
          </p:nvSpPr>
          <p:spPr bwMode="auto">
            <a:xfrm>
              <a:off x="3313" y="3724"/>
              <a:ext cx="14" cy="19"/>
            </a:xfrm>
            <a:custGeom>
              <a:avLst/>
              <a:gdLst>
                <a:gd name="T0" fmla="*/ 0 w 14"/>
                <a:gd name="T1" fmla="*/ 19 h 19"/>
                <a:gd name="T2" fmla="*/ 0 w 14"/>
                <a:gd name="T3" fmla="*/ 19 h 19"/>
                <a:gd name="T4" fmla="*/ 7 w 14"/>
                <a:gd name="T5" fmla="*/ 17 h 19"/>
                <a:gd name="T6" fmla="*/ 12 w 14"/>
                <a:gd name="T7" fmla="*/ 12 h 19"/>
                <a:gd name="T8" fmla="*/ 14 w 14"/>
                <a:gd name="T9" fmla="*/ 6 h 19"/>
                <a:gd name="T10" fmla="*/ 12 w 14"/>
                <a:gd name="T11" fmla="*/ 0 h 19"/>
                <a:gd name="T12" fmla="*/ 5 w 14"/>
                <a:gd name="T13" fmla="*/ 3 h 19"/>
                <a:gd name="T14" fmla="*/ 5 w 14"/>
                <a:gd name="T15" fmla="*/ 6 h 19"/>
                <a:gd name="T16" fmla="*/ 5 w 14"/>
                <a:gd name="T17" fmla="*/ 7 h 19"/>
                <a:gd name="T18" fmla="*/ 3 w 14"/>
                <a:gd name="T19" fmla="*/ 10 h 19"/>
                <a:gd name="T20" fmla="*/ 0 w 14"/>
                <a:gd name="T21" fmla="*/ 12 h 19"/>
                <a:gd name="T22" fmla="*/ 0 w 14"/>
                <a:gd name="T23" fmla="*/ 12 h 19"/>
                <a:gd name="T24" fmla="*/ 0 w 14"/>
                <a:gd name="T25" fmla="*/ 19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19"/>
                <a:gd name="T41" fmla="*/ 14 w 14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19">
                  <a:moveTo>
                    <a:pt x="0" y="19"/>
                  </a:moveTo>
                  <a:lnTo>
                    <a:pt x="0" y="19"/>
                  </a:lnTo>
                  <a:lnTo>
                    <a:pt x="7" y="17"/>
                  </a:lnTo>
                  <a:lnTo>
                    <a:pt x="12" y="12"/>
                  </a:lnTo>
                  <a:lnTo>
                    <a:pt x="14" y="6"/>
                  </a:lnTo>
                  <a:lnTo>
                    <a:pt x="12" y="0"/>
                  </a:lnTo>
                  <a:lnTo>
                    <a:pt x="5" y="3"/>
                  </a:lnTo>
                  <a:lnTo>
                    <a:pt x="5" y="6"/>
                  </a:lnTo>
                  <a:lnTo>
                    <a:pt x="5" y="7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42" name="Freeform 70"/>
            <p:cNvSpPr>
              <a:spLocks/>
            </p:cNvSpPr>
            <p:nvPr/>
          </p:nvSpPr>
          <p:spPr bwMode="auto">
            <a:xfrm>
              <a:off x="3293" y="3729"/>
              <a:ext cx="20" cy="14"/>
            </a:xfrm>
            <a:custGeom>
              <a:avLst/>
              <a:gdLst>
                <a:gd name="T0" fmla="*/ 0 w 20"/>
                <a:gd name="T1" fmla="*/ 2 h 14"/>
                <a:gd name="T2" fmla="*/ 0 w 20"/>
                <a:gd name="T3" fmla="*/ 2 h 14"/>
                <a:gd name="T4" fmla="*/ 4 w 20"/>
                <a:gd name="T5" fmla="*/ 7 h 14"/>
                <a:gd name="T6" fmla="*/ 9 w 20"/>
                <a:gd name="T7" fmla="*/ 12 h 14"/>
                <a:gd name="T8" fmla="*/ 16 w 20"/>
                <a:gd name="T9" fmla="*/ 14 h 14"/>
                <a:gd name="T10" fmla="*/ 20 w 20"/>
                <a:gd name="T11" fmla="*/ 14 h 14"/>
                <a:gd name="T12" fmla="*/ 20 w 20"/>
                <a:gd name="T13" fmla="*/ 7 h 14"/>
                <a:gd name="T14" fmla="*/ 16 w 20"/>
                <a:gd name="T15" fmla="*/ 7 h 14"/>
                <a:gd name="T16" fmla="*/ 13 w 20"/>
                <a:gd name="T17" fmla="*/ 5 h 14"/>
                <a:gd name="T18" fmla="*/ 9 w 20"/>
                <a:gd name="T19" fmla="*/ 2 h 14"/>
                <a:gd name="T20" fmla="*/ 7 w 20"/>
                <a:gd name="T21" fmla="*/ 0 h 14"/>
                <a:gd name="T22" fmla="*/ 7 w 20"/>
                <a:gd name="T23" fmla="*/ 0 h 14"/>
                <a:gd name="T24" fmla="*/ 0 w 20"/>
                <a:gd name="T25" fmla="*/ 2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14"/>
                <a:gd name="T41" fmla="*/ 20 w 20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14">
                  <a:moveTo>
                    <a:pt x="0" y="2"/>
                  </a:moveTo>
                  <a:lnTo>
                    <a:pt x="0" y="2"/>
                  </a:lnTo>
                  <a:lnTo>
                    <a:pt x="4" y="7"/>
                  </a:lnTo>
                  <a:lnTo>
                    <a:pt x="9" y="12"/>
                  </a:lnTo>
                  <a:lnTo>
                    <a:pt x="16" y="14"/>
                  </a:lnTo>
                  <a:lnTo>
                    <a:pt x="20" y="14"/>
                  </a:lnTo>
                  <a:lnTo>
                    <a:pt x="20" y="7"/>
                  </a:lnTo>
                  <a:lnTo>
                    <a:pt x="16" y="7"/>
                  </a:lnTo>
                  <a:lnTo>
                    <a:pt x="13" y="5"/>
                  </a:lnTo>
                  <a:lnTo>
                    <a:pt x="9" y="2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43" name="Freeform 71"/>
            <p:cNvSpPr>
              <a:spLocks/>
            </p:cNvSpPr>
            <p:nvPr/>
          </p:nvSpPr>
          <p:spPr bwMode="auto">
            <a:xfrm>
              <a:off x="3292" y="3711"/>
              <a:ext cx="14" cy="20"/>
            </a:xfrm>
            <a:custGeom>
              <a:avLst/>
              <a:gdLst>
                <a:gd name="T0" fmla="*/ 14 w 14"/>
                <a:gd name="T1" fmla="*/ 7 h 20"/>
                <a:gd name="T2" fmla="*/ 12 w 14"/>
                <a:gd name="T3" fmla="*/ 0 h 20"/>
                <a:gd name="T4" fmla="*/ 6 w 14"/>
                <a:gd name="T5" fmla="*/ 3 h 20"/>
                <a:gd name="T6" fmla="*/ 3 w 14"/>
                <a:gd name="T7" fmla="*/ 9 h 20"/>
                <a:gd name="T8" fmla="*/ 0 w 14"/>
                <a:gd name="T9" fmla="*/ 14 h 20"/>
                <a:gd name="T10" fmla="*/ 1 w 14"/>
                <a:gd name="T11" fmla="*/ 20 h 20"/>
                <a:gd name="T12" fmla="*/ 8 w 14"/>
                <a:gd name="T13" fmla="*/ 18 h 20"/>
                <a:gd name="T14" fmla="*/ 7 w 14"/>
                <a:gd name="T15" fmla="*/ 14 h 20"/>
                <a:gd name="T16" fmla="*/ 10 w 14"/>
                <a:gd name="T17" fmla="*/ 11 h 20"/>
                <a:gd name="T18" fmla="*/ 11 w 14"/>
                <a:gd name="T19" fmla="*/ 10 h 20"/>
                <a:gd name="T20" fmla="*/ 14 w 14"/>
                <a:gd name="T21" fmla="*/ 7 h 20"/>
                <a:gd name="T22" fmla="*/ 12 w 14"/>
                <a:gd name="T23" fmla="*/ 0 h 20"/>
                <a:gd name="T24" fmla="*/ 14 w 14"/>
                <a:gd name="T25" fmla="*/ 7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20"/>
                <a:gd name="T41" fmla="*/ 14 w 14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20">
                  <a:moveTo>
                    <a:pt x="14" y="7"/>
                  </a:moveTo>
                  <a:lnTo>
                    <a:pt x="12" y="0"/>
                  </a:lnTo>
                  <a:lnTo>
                    <a:pt x="6" y="3"/>
                  </a:lnTo>
                  <a:lnTo>
                    <a:pt x="3" y="9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8" y="18"/>
                  </a:lnTo>
                  <a:lnTo>
                    <a:pt x="7" y="14"/>
                  </a:lnTo>
                  <a:lnTo>
                    <a:pt x="10" y="11"/>
                  </a:lnTo>
                  <a:lnTo>
                    <a:pt x="11" y="10"/>
                  </a:lnTo>
                  <a:lnTo>
                    <a:pt x="14" y="7"/>
                  </a:lnTo>
                  <a:lnTo>
                    <a:pt x="12" y="0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44" name="Freeform 72"/>
            <p:cNvSpPr>
              <a:spLocks/>
            </p:cNvSpPr>
            <p:nvPr/>
          </p:nvSpPr>
          <p:spPr bwMode="auto">
            <a:xfrm>
              <a:off x="3273" y="3711"/>
              <a:ext cx="33" cy="13"/>
            </a:xfrm>
            <a:custGeom>
              <a:avLst/>
              <a:gdLst>
                <a:gd name="T0" fmla="*/ 10 w 33"/>
                <a:gd name="T1" fmla="*/ 9 h 13"/>
                <a:gd name="T2" fmla="*/ 6 w 33"/>
                <a:gd name="T3" fmla="*/ 13 h 13"/>
                <a:gd name="T4" fmla="*/ 10 w 33"/>
                <a:gd name="T5" fmla="*/ 12 h 13"/>
                <a:gd name="T6" fmla="*/ 18 w 33"/>
                <a:gd name="T7" fmla="*/ 11 h 13"/>
                <a:gd name="T8" fmla="*/ 26 w 33"/>
                <a:gd name="T9" fmla="*/ 9 h 13"/>
                <a:gd name="T10" fmla="*/ 33 w 33"/>
                <a:gd name="T11" fmla="*/ 7 h 13"/>
                <a:gd name="T12" fmla="*/ 31 w 33"/>
                <a:gd name="T13" fmla="*/ 0 h 13"/>
                <a:gd name="T14" fmla="*/ 26 w 33"/>
                <a:gd name="T15" fmla="*/ 1 h 13"/>
                <a:gd name="T16" fmla="*/ 18 w 33"/>
                <a:gd name="T17" fmla="*/ 4 h 13"/>
                <a:gd name="T18" fmla="*/ 10 w 33"/>
                <a:gd name="T19" fmla="*/ 5 h 13"/>
                <a:gd name="T20" fmla="*/ 6 w 33"/>
                <a:gd name="T21" fmla="*/ 6 h 13"/>
                <a:gd name="T22" fmla="*/ 3 w 33"/>
                <a:gd name="T23" fmla="*/ 11 h 13"/>
                <a:gd name="T24" fmla="*/ 6 w 33"/>
                <a:gd name="T25" fmla="*/ 6 h 13"/>
                <a:gd name="T26" fmla="*/ 0 w 33"/>
                <a:gd name="T27" fmla="*/ 7 h 13"/>
                <a:gd name="T28" fmla="*/ 3 w 33"/>
                <a:gd name="T29" fmla="*/ 11 h 13"/>
                <a:gd name="T30" fmla="*/ 10 w 33"/>
                <a:gd name="T31" fmla="*/ 9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"/>
                <a:gd name="T49" fmla="*/ 0 h 13"/>
                <a:gd name="T50" fmla="*/ 33 w 33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" h="13">
                  <a:moveTo>
                    <a:pt x="10" y="9"/>
                  </a:moveTo>
                  <a:lnTo>
                    <a:pt x="6" y="13"/>
                  </a:lnTo>
                  <a:lnTo>
                    <a:pt x="10" y="12"/>
                  </a:lnTo>
                  <a:lnTo>
                    <a:pt x="18" y="11"/>
                  </a:lnTo>
                  <a:lnTo>
                    <a:pt x="26" y="9"/>
                  </a:lnTo>
                  <a:lnTo>
                    <a:pt x="33" y="7"/>
                  </a:lnTo>
                  <a:lnTo>
                    <a:pt x="31" y="0"/>
                  </a:lnTo>
                  <a:lnTo>
                    <a:pt x="26" y="1"/>
                  </a:lnTo>
                  <a:lnTo>
                    <a:pt x="18" y="4"/>
                  </a:lnTo>
                  <a:lnTo>
                    <a:pt x="10" y="5"/>
                  </a:lnTo>
                  <a:lnTo>
                    <a:pt x="6" y="6"/>
                  </a:lnTo>
                  <a:lnTo>
                    <a:pt x="3" y="11"/>
                  </a:lnTo>
                  <a:lnTo>
                    <a:pt x="6" y="6"/>
                  </a:lnTo>
                  <a:lnTo>
                    <a:pt x="0" y="7"/>
                  </a:lnTo>
                  <a:lnTo>
                    <a:pt x="3" y="11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45" name="Freeform 73"/>
            <p:cNvSpPr>
              <a:spLocks/>
            </p:cNvSpPr>
            <p:nvPr/>
          </p:nvSpPr>
          <p:spPr bwMode="auto">
            <a:xfrm>
              <a:off x="3276" y="3720"/>
              <a:ext cx="38" cy="92"/>
            </a:xfrm>
            <a:custGeom>
              <a:avLst/>
              <a:gdLst>
                <a:gd name="T0" fmla="*/ 35 w 38"/>
                <a:gd name="T1" fmla="*/ 84 h 92"/>
                <a:gd name="T2" fmla="*/ 38 w 38"/>
                <a:gd name="T3" fmla="*/ 86 h 92"/>
                <a:gd name="T4" fmla="*/ 7 w 38"/>
                <a:gd name="T5" fmla="*/ 0 h 92"/>
                <a:gd name="T6" fmla="*/ 0 w 38"/>
                <a:gd name="T7" fmla="*/ 2 h 92"/>
                <a:gd name="T8" fmla="*/ 31 w 38"/>
                <a:gd name="T9" fmla="*/ 89 h 92"/>
                <a:gd name="T10" fmla="*/ 35 w 38"/>
                <a:gd name="T11" fmla="*/ 91 h 92"/>
                <a:gd name="T12" fmla="*/ 31 w 38"/>
                <a:gd name="T13" fmla="*/ 89 h 92"/>
                <a:gd name="T14" fmla="*/ 33 w 38"/>
                <a:gd name="T15" fmla="*/ 92 h 92"/>
                <a:gd name="T16" fmla="*/ 35 w 38"/>
                <a:gd name="T17" fmla="*/ 91 h 92"/>
                <a:gd name="T18" fmla="*/ 35 w 38"/>
                <a:gd name="T19" fmla="*/ 84 h 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92"/>
                <a:gd name="T32" fmla="*/ 38 w 38"/>
                <a:gd name="T33" fmla="*/ 92 h 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92">
                  <a:moveTo>
                    <a:pt x="35" y="84"/>
                  </a:moveTo>
                  <a:lnTo>
                    <a:pt x="38" y="86"/>
                  </a:lnTo>
                  <a:lnTo>
                    <a:pt x="7" y="0"/>
                  </a:lnTo>
                  <a:lnTo>
                    <a:pt x="0" y="2"/>
                  </a:lnTo>
                  <a:lnTo>
                    <a:pt x="31" y="89"/>
                  </a:lnTo>
                  <a:lnTo>
                    <a:pt x="35" y="91"/>
                  </a:lnTo>
                  <a:lnTo>
                    <a:pt x="31" y="89"/>
                  </a:lnTo>
                  <a:lnTo>
                    <a:pt x="33" y="92"/>
                  </a:lnTo>
                  <a:lnTo>
                    <a:pt x="35" y="91"/>
                  </a:lnTo>
                  <a:lnTo>
                    <a:pt x="35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46" name="Freeform 74"/>
            <p:cNvSpPr>
              <a:spLocks/>
            </p:cNvSpPr>
            <p:nvPr/>
          </p:nvSpPr>
          <p:spPr bwMode="auto">
            <a:xfrm>
              <a:off x="3311" y="3702"/>
              <a:ext cx="525" cy="109"/>
            </a:xfrm>
            <a:custGeom>
              <a:avLst/>
              <a:gdLst>
                <a:gd name="T0" fmla="*/ 516 w 525"/>
                <a:gd name="T1" fmla="*/ 5 h 109"/>
                <a:gd name="T2" fmla="*/ 519 w 525"/>
                <a:gd name="T3" fmla="*/ 0 h 109"/>
                <a:gd name="T4" fmla="*/ 0 w 525"/>
                <a:gd name="T5" fmla="*/ 102 h 109"/>
                <a:gd name="T6" fmla="*/ 0 w 525"/>
                <a:gd name="T7" fmla="*/ 109 h 109"/>
                <a:gd name="T8" fmla="*/ 519 w 525"/>
                <a:gd name="T9" fmla="*/ 7 h 109"/>
                <a:gd name="T10" fmla="*/ 523 w 525"/>
                <a:gd name="T11" fmla="*/ 2 h 109"/>
                <a:gd name="T12" fmla="*/ 519 w 525"/>
                <a:gd name="T13" fmla="*/ 7 h 109"/>
                <a:gd name="T14" fmla="*/ 525 w 525"/>
                <a:gd name="T15" fmla="*/ 7 h 109"/>
                <a:gd name="T16" fmla="*/ 523 w 525"/>
                <a:gd name="T17" fmla="*/ 2 h 109"/>
                <a:gd name="T18" fmla="*/ 516 w 525"/>
                <a:gd name="T19" fmla="*/ 5 h 1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5"/>
                <a:gd name="T31" fmla="*/ 0 h 109"/>
                <a:gd name="T32" fmla="*/ 525 w 525"/>
                <a:gd name="T33" fmla="*/ 109 h 1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5" h="109">
                  <a:moveTo>
                    <a:pt x="516" y="5"/>
                  </a:moveTo>
                  <a:lnTo>
                    <a:pt x="519" y="0"/>
                  </a:lnTo>
                  <a:lnTo>
                    <a:pt x="0" y="102"/>
                  </a:lnTo>
                  <a:lnTo>
                    <a:pt x="0" y="109"/>
                  </a:lnTo>
                  <a:lnTo>
                    <a:pt x="519" y="7"/>
                  </a:lnTo>
                  <a:lnTo>
                    <a:pt x="523" y="2"/>
                  </a:lnTo>
                  <a:lnTo>
                    <a:pt x="519" y="7"/>
                  </a:lnTo>
                  <a:lnTo>
                    <a:pt x="525" y="7"/>
                  </a:lnTo>
                  <a:lnTo>
                    <a:pt x="523" y="2"/>
                  </a:lnTo>
                  <a:lnTo>
                    <a:pt x="516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47" name="Freeform 75"/>
            <p:cNvSpPr>
              <a:spLocks/>
            </p:cNvSpPr>
            <p:nvPr/>
          </p:nvSpPr>
          <p:spPr bwMode="auto">
            <a:xfrm>
              <a:off x="3591" y="3061"/>
              <a:ext cx="243" cy="646"/>
            </a:xfrm>
            <a:custGeom>
              <a:avLst/>
              <a:gdLst>
                <a:gd name="T0" fmla="*/ 4 w 243"/>
                <a:gd name="T1" fmla="*/ 8 h 646"/>
                <a:gd name="T2" fmla="*/ 0 w 243"/>
                <a:gd name="T3" fmla="*/ 5 h 646"/>
                <a:gd name="T4" fmla="*/ 236 w 243"/>
                <a:gd name="T5" fmla="*/ 646 h 646"/>
                <a:gd name="T6" fmla="*/ 243 w 243"/>
                <a:gd name="T7" fmla="*/ 643 h 646"/>
                <a:gd name="T8" fmla="*/ 7 w 243"/>
                <a:gd name="T9" fmla="*/ 3 h 646"/>
                <a:gd name="T10" fmla="*/ 4 w 243"/>
                <a:gd name="T11" fmla="*/ 1 h 646"/>
                <a:gd name="T12" fmla="*/ 7 w 243"/>
                <a:gd name="T13" fmla="*/ 3 h 646"/>
                <a:gd name="T14" fmla="*/ 6 w 243"/>
                <a:gd name="T15" fmla="*/ 0 h 646"/>
                <a:gd name="T16" fmla="*/ 4 w 243"/>
                <a:gd name="T17" fmla="*/ 1 h 646"/>
                <a:gd name="T18" fmla="*/ 4 w 243"/>
                <a:gd name="T19" fmla="*/ 8 h 6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3"/>
                <a:gd name="T31" fmla="*/ 0 h 646"/>
                <a:gd name="T32" fmla="*/ 243 w 243"/>
                <a:gd name="T33" fmla="*/ 646 h 6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3" h="646">
                  <a:moveTo>
                    <a:pt x="4" y="8"/>
                  </a:moveTo>
                  <a:lnTo>
                    <a:pt x="0" y="5"/>
                  </a:lnTo>
                  <a:lnTo>
                    <a:pt x="236" y="646"/>
                  </a:lnTo>
                  <a:lnTo>
                    <a:pt x="243" y="643"/>
                  </a:lnTo>
                  <a:lnTo>
                    <a:pt x="7" y="3"/>
                  </a:lnTo>
                  <a:lnTo>
                    <a:pt x="4" y="1"/>
                  </a:lnTo>
                  <a:lnTo>
                    <a:pt x="7" y="3"/>
                  </a:lnTo>
                  <a:lnTo>
                    <a:pt x="6" y="0"/>
                  </a:lnTo>
                  <a:lnTo>
                    <a:pt x="4" y="1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48" name="Freeform 76"/>
            <p:cNvSpPr>
              <a:spLocks/>
            </p:cNvSpPr>
            <p:nvPr/>
          </p:nvSpPr>
          <p:spPr bwMode="auto">
            <a:xfrm>
              <a:off x="3070" y="3062"/>
              <a:ext cx="525" cy="110"/>
            </a:xfrm>
            <a:custGeom>
              <a:avLst/>
              <a:gdLst>
                <a:gd name="T0" fmla="*/ 9 w 525"/>
                <a:gd name="T1" fmla="*/ 105 h 110"/>
                <a:gd name="T2" fmla="*/ 5 w 525"/>
                <a:gd name="T3" fmla="*/ 110 h 110"/>
                <a:gd name="T4" fmla="*/ 525 w 525"/>
                <a:gd name="T5" fmla="*/ 7 h 110"/>
                <a:gd name="T6" fmla="*/ 525 w 525"/>
                <a:gd name="T7" fmla="*/ 0 h 110"/>
                <a:gd name="T8" fmla="*/ 5 w 525"/>
                <a:gd name="T9" fmla="*/ 103 h 110"/>
                <a:gd name="T10" fmla="*/ 2 w 525"/>
                <a:gd name="T11" fmla="*/ 108 h 110"/>
                <a:gd name="T12" fmla="*/ 5 w 525"/>
                <a:gd name="T13" fmla="*/ 103 h 110"/>
                <a:gd name="T14" fmla="*/ 0 w 525"/>
                <a:gd name="T15" fmla="*/ 103 h 110"/>
                <a:gd name="T16" fmla="*/ 2 w 525"/>
                <a:gd name="T17" fmla="*/ 108 h 110"/>
                <a:gd name="T18" fmla="*/ 9 w 525"/>
                <a:gd name="T19" fmla="*/ 105 h 1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5"/>
                <a:gd name="T31" fmla="*/ 0 h 110"/>
                <a:gd name="T32" fmla="*/ 525 w 525"/>
                <a:gd name="T33" fmla="*/ 110 h 1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5" h="110">
                  <a:moveTo>
                    <a:pt x="9" y="105"/>
                  </a:moveTo>
                  <a:lnTo>
                    <a:pt x="5" y="110"/>
                  </a:lnTo>
                  <a:lnTo>
                    <a:pt x="525" y="7"/>
                  </a:lnTo>
                  <a:lnTo>
                    <a:pt x="525" y="0"/>
                  </a:lnTo>
                  <a:lnTo>
                    <a:pt x="5" y="103"/>
                  </a:lnTo>
                  <a:lnTo>
                    <a:pt x="2" y="108"/>
                  </a:lnTo>
                  <a:lnTo>
                    <a:pt x="5" y="103"/>
                  </a:lnTo>
                  <a:lnTo>
                    <a:pt x="0" y="103"/>
                  </a:lnTo>
                  <a:lnTo>
                    <a:pt x="2" y="108"/>
                  </a:lnTo>
                  <a:lnTo>
                    <a:pt x="9" y="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49" name="Freeform 77"/>
            <p:cNvSpPr>
              <a:spLocks/>
            </p:cNvSpPr>
            <p:nvPr/>
          </p:nvSpPr>
          <p:spPr bwMode="auto">
            <a:xfrm>
              <a:off x="3072" y="3167"/>
              <a:ext cx="34" cy="79"/>
            </a:xfrm>
            <a:custGeom>
              <a:avLst/>
              <a:gdLst>
                <a:gd name="T0" fmla="*/ 30 w 34"/>
                <a:gd name="T1" fmla="*/ 71 h 79"/>
                <a:gd name="T2" fmla="*/ 34 w 34"/>
                <a:gd name="T3" fmla="*/ 73 h 79"/>
                <a:gd name="T4" fmla="*/ 7 w 34"/>
                <a:gd name="T5" fmla="*/ 0 h 79"/>
                <a:gd name="T6" fmla="*/ 0 w 34"/>
                <a:gd name="T7" fmla="*/ 3 h 79"/>
                <a:gd name="T8" fmla="*/ 27 w 34"/>
                <a:gd name="T9" fmla="*/ 75 h 79"/>
                <a:gd name="T10" fmla="*/ 30 w 34"/>
                <a:gd name="T11" fmla="*/ 78 h 79"/>
                <a:gd name="T12" fmla="*/ 27 w 34"/>
                <a:gd name="T13" fmla="*/ 75 h 79"/>
                <a:gd name="T14" fmla="*/ 28 w 34"/>
                <a:gd name="T15" fmla="*/ 79 h 79"/>
                <a:gd name="T16" fmla="*/ 30 w 34"/>
                <a:gd name="T17" fmla="*/ 78 h 79"/>
                <a:gd name="T18" fmla="*/ 30 w 34"/>
                <a:gd name="T19" fmla="*/ 71 h 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79"/>
                <a:gd name="T32" fmla="*/ 34 w 34"/>
                <a:gd name="T33" fmla="*/ 79 h 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79">
                  <a:moveTo>
                    <a:pt x="30" y="71"/>
                  </a:moveTo>
                  <a:lnTo>
                    <a:pt x="34" y="73"/>
                  </a:lnTo>
                  <a:lnTo>
                    <a:pt x="7" y="0"/>
                  </a:lnTo>
                  <a:lnTo>
                    <a:pt x="0" y="3"/>
                  </a:lnTo>
                  <a:lnTo>
                    <a:pt x="27" y="75"/>
                  </a:lnTo>
                  <a:lnTo>
                    <a:pt x="30" y="78"/>
                  </a:lnTo>
                  <a:lnTo>
                    <a:pt x="27" y="75"/>
                  </a:lnTo>
                  <a:lnTo>
                    <a:pt x="28" y="79"/>
                  </a:lnTo>
                  <a:lnTo>
                    <a:pt x="30" y="78"/>
                  </a:lnTo>
                  <a:lnTo>
                    <a:pt x="30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50" name="Freeform 78"/>
            <p:cNvSpPr>
              <a:spLocks/>
            </p:cNvSpPr>
            <p:nvPr/>
          </p:nvSpPr>
          <p:spPr bwMode="auto">
            <a:xfrm>
              <a:off x="3102" y="3234"/>
              <a:ext cx="19" cy="11"/>
            </a:xfrm>
            <a:custGeom>
              <a:avLst/>
              <a:gdLst>
                <a:gd name="T0" fmla="*/ 11 w 19"/>
                <a:gd name="T1" fmla="*/ 4 h 11"/>
                <a:gd name="T2" fmla="*/ 13 w 19"/>
                <a:gd name="T3" fmla="*/ 0 h 11"/>
                <a:gd name="T4" fmla="*/ 10 w 19"/>
                <a:gd name="T5" fmla="*/ 1 h 11"/>
                <a:gd name="T6" fmla="*/ 5 w 19"/>
                <a:gd name="T7" fmla="*/ 2 h 11"/>
                <a:gd name="T8" fmla="*/ 3 w 19"/>
                <a:gd name="T9" fmla="*/ 4 h 11"/>
                <a:gd name="T10" fmla="*/ 0 w 19"/>
                <a:gd name="T11" fmla="*/ 4 h 11"/>
                <a:gd name="T12" fmla="*/ 0 w 19"/>
                <a:gd name="T13" fmla="*/ 11 h 11"/>
                <a:gd name="T14" fmla="*/ 3 w 19"/>
                <a:gd name="T15" fmla="*/ 11 h 11"/>
                <a:gd name="T16" fmla="*/ 7 w 19"/>
                <a:gd name="T17" fmla="*/ 9 h 11"/>
                <a:gd name="T18" fmla="*/ 12 w 19"/>
                <a:gd name="T19" fmla="*/ 8 h 11"/>
                <a:gd name="T20" fmla="*/ 16 w 19"/>
                <a:gd name="T21" fmla="*/ 7 h 11"/>
                <a:gd name="T22" fmla="*/ 18 w 19"/>
                <a:gd name="T23" fmla="*/ 4 h 11"/>
                <a:gd name="T24" fmla="*/ 16 w 19"/>
                <a:gd name="T25" fmla="*/ 7 h 11"/>
                <a:gd name="T26" fmla="*/ 19 w 19"/>
                <a:gd name="T27" fmla="*/ 6 h 11"/>
                <a:gd name="T28" fmla="*/ 18 w 19"/>
                <a:gd name="T29" fmla="*/ 4 h 11"/>
                <a:gd name="T30" fmla="*/ 11 w 19"/>
                <a:gd name="T31" fmla="*/ 4 h 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11"/>
                <a:gd name="T50" fmla="*/ 19 w 19"/>
                <a:gd name="T51" fmla="*/ 11 h 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11">
                  <a:moveTo>
                    <a:pt x="11" y="4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7" y="9"/>
                  </a:lnTo>
                  <a:lnTo>
                    <a:pt x="12" y="8"/>
                  </a:lnTo>
                  <a:lnTo>
                    <a:pt x="16" y="7"/>
                  </a:lnTo>
                  <a:lnTo>
                    <a:pt x="18" y="4"/>
                  </a:lnTo>
                  <a:lnTo>
                    <a:pt x="16" y="7"/>
                  </a:lnTo>
                  <a:lnTo>
                    <a:pt x="19" y="6"/>
                  </a:lnTo>
                  <a:lnTo>
                    <a:pt x="18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51" name="Freeform 79"/>
            <p:cNvSpPr>
              <a:spLocks/>
            </p:cNvSpPr>
            <p:nvPr/>
          </p:nvSpPr>
          <p:spPr bwMode="auto">
            <a:xfrm>
              <a:off x="3113" y="3222"/>
              <a:ext cx="13" cy="16"/>
            </a:xfrm>
            <a:custGeom>
              <a:avLst/>
              <a:gdLst>
                <a:gd name="T0" fmla="*/ 10 w 13"/>
                <a:gd name="T1" fmla="*/ 0 h 16"/>
                <a:gd name="T2" fmla="*/ 12 w 13"/>
                <a:gd name="T3" fmla="*/ 0 h 16"/>
                <a:gd name="T4" fmla="*/ 6 w 13"/>
                <a:gd name="T5" fmla="*/ 1 h 16"/>
                <a:gd name="T6" fmla="*/ 1 w 13"/>
                <a:gd name="T7" fmla="*/ 5 h 16"/>
                <a:gd name="T8" fmla="*/ 0 w 13"/>
                <a:gd name="T9" fmla="*/ 11 h 16"/>
                <a:gd name="T10" fmla="*/ 0 w 13"/>
                <a:gd name="T11" fmla="*/ 16 h 16"/>
                <a:gd name="T12" fmla="*/ 7 w 13"/>
                <a:gd name="T13" fmla="*/ 16 h 16"/>
                <a:gd name="T14" fmla="*/ 7 w 13"/>
                <a:gd name="T15" fmla="*/ 11 h 16"/>
                <a:gd name="T16" fmla="*/ 8 w 13"/>
                <a:gd name="T17" fmla="*/ 10 h 16"/>
                <a:gd name="T18" fmla="*/ 8 w 13"/>
                <a:gd name="T19" fmla="*/ 9 h 16"/>
                <a:gd name="T20" fmla="*/ 12 w 13"/>
                <a:gd name="T21" fmla="*/ 7 h 16"/>
                <a:gd name="T22" fmla="*/ 13 w 13"/>
                <a:gd name="T23" fmla="*/ 7 h 16"/>
                <a:gd name="T24" fmla="*/ 10 w 13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"/>
                <a:gd name="T40" fmla="*/ 0 h 16"/>
                <a:gd name="T41" fmla="*/ 13 w 13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" h="16">
                  <a:moveTo>
                    <a:pt x="10" y="0"/>
                  </a:moveTo>
                  <a:lnTo>
                    <a:pt x="12" y="0"/>
                  </a:lnTo>
                  <a:lnTo>
                    <a:pt x="6" y="1"/>
                  </a:lnTo>
                  <a:lnTo>
                    <a:pt x="1" y="5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8" y="9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52" name="Freeform 80"/>
            <p:cNvSpPr>
              <a:spLocks/>
            </p:cNvSpPr>
            <p:nvPr/>
          </p:nvSpPr>
          <p:spPr bwMode="auto">
            <a:xfrm>
              <a:off x="3123" y="3222"/>
              <a:ext cx="22" cy="14"/>
            </a:xfrm>
            <a:custGeom>
              <a:avLst/>
              <a:gdLst>
                <a:gd name="T0" fmla="*/ 22 w 22"/>
                <a:gd name="T1" fmla="*/ 12 h 14"/>
                <a:gd name="T2" fmla="*/ 22 w 22"/>
                <a:gd name="T3" fmla="*/ 12 h 14"/>
                <a:gd name="T4" fmla="*/ 19 w 22"/>
                <a:gd name="T5" fmla="*/ 6 h 14"/>
                <a:gd name="T6" fmla="*/ 12 w 22"/>
                <a:gd name="T7" fmla="*/ 1 h 14"/>
                <a:gd name="T8" fmla="*/ 6 w 22"/>
                <a:gd name="T9" fmla="*/ 0 h 14"/>
                <a:gd name="T10" fmla="*/ 0 w 22"/>
                <a:gd name="T11" fmla="*/ 0 h 14"/>
                <a:gd name="T12" fmla="*/ 3 w 22"/>
                <a:gd name="T13" fmla="*/ 7 h 14"/>
                <a:gd name="T14" fmla="*/ 6 w 22"/>
                <a:gd name="T15" fmla="*/ 7 h 14"/>
                <a:gd name="T16" fmla="*/ 10 w 22"/>
                <a:gd name="T17" fmla="*/ 9 h 14"/>
                <a:gd name="T18" fmla="*/ 12 w 22"/>
                <a:gd name="T19" fmla="*/ 11 h 14"/>
                <a:gd name="T20" fmla="*/ 15 w 22"/>
                <a:gd name="T21" fmla="*/ 14 h 14"/>
                <a:gd name="T22" fmla="*/ 15 w 22"/>
                <a:gd name="T23" fmla="*/ 14 h 14"/>
                <a:gd name="T24" fmla="*/ 22 w 22"/>
                <a:gd name="T25" fmla="*/ 12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14"/>
                <a:gd name="T41" fmla="*/ 22 w 22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14">
                  <a:moveTo>
                    <a:pt x="22" y="12"/>
                  </a:moveTo>
                  <a:lnTo>
                    <a:pt x="22" y="12"/>
                  </a:lnTo>
                  <a:lnTo>
                    <a:pt x="19" y="6"/>
                  </a:lnTo>
                  <a:lnTo>
                    <a:pt x="12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3" y="7"/>
                  </a:lnTo>
                  <a:lnTo>
                    <a:pt x="6" y="7"/>
                  </a:lnTo>
                  <a:lnTo>
                    <a:pt x="10" y="9"/>
                  </a:lnTo>
                  <a:lnTo>
                    <a:pt x="12" y="11"/>
                  </a:lnTo>
                  <a:lnTo>
                    <a:pt x="15" y="14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53" name="Freeform 81"/>
            <p:cNvSpPr>
              <a:spLocks/>
            </p:cNvSpPr>
            <p:nvPr/>
          </p:nvSpPr>
          <p:spPr bwMode="auto">
            <a:xfrm>
              <a:off x="3133" y="3234"/>
              <a:ext cx="14" cy="19"/>
            </a:xfrm>
            <a:custGeom>
              <a:avLst/>
              <a:gdLst>
                <a:gd name="T0" fmla="*/ 0 w 14"/>
                <a:gd name="T1" fmla="*/ 19 h 19"/>
                <a:gd name="T2" fmla="*/ 0 w 14"/>
                <a:gd name="T3" fmla="*/ 19 h 19"/>
                <a:gd name="T4" fmla="*/ 7 w 14"/>
                <a:gd name="T5" fmla="*/ 16 h 19"/>
                <a:gd name="T6" fmla="*/ 12 w 14"/>
                <a:gd name="T7" fmla="*/ 12 h 19"/>
                <a:gd name="T8" fmla="*/ 14 w 14"/>
                <a:gd name="T9" fmla="*/ 6 h 19"/>
                <a:gd name="T10" fmla="*/ 12 w 14"/>
                <a:gd name="T11" fmla="*/ 0 h 19"/>
                <a:gd name="T12" fmla="*/ 5 w 14"/>
                <a:gd name="T13" fmla="*/ 2 h 19"/>
                <a:gd name="T14" fmla="*/ 5 w 14"/>
                <a:gd name="T15" fmla="*/ 6 h 19"/>
                <a:gd name="T16" fmla="*/ 5 w 14"/>
                <a:gd name="T17" fmla="*/ 7 h 19"/>
                <a:gd name="T18" fmla="*/ 2 w 14"/>
                <a:gd name="T19" fmla="*/ 9 h 19"/>
                <a:gd name="T20" fmla="*/ 0 w 14"/>
                <a:gd name="T21" fmla="*/ 12 h 19"/>
                <a:gd name="T22" fmla="*/ 0 w 14"/>
                <a:gd name="T23" fmla="*/ 12 h 19"/>
                <a:gd name="T24" fmla="*/ 0 w 14"/>
                <a:gd name="T25" fmla="*/ 19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19"/>
                <a:gd name="T41" fmla="*/ 14 w 14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19">
                  <a:moveTo>
                    <a:pt x="0" y="19"/>
                  </a:moveTo>
                  <a:lnTo>
                    <a:pt x="0" y="19"/>
                  </a:lnTo>
                  <a:lnTo>
                    <a:pt x="7" y="16"/>
                  </a:lnTo>
                  <a:lnTo>
                    <a:pt x="12" y="12"/>
                  </a:lnTo>
                  <a:lnTo>
                    <a:pt x="14" y="6"/>
                  </a:lnTo>
                  <a:lnTo>
                    <a:pt x="12" y="0"/>
                  </a:lnTo>
                  <a:lnTo>
                    <a:pt x="5" y="2"/>
                  </a:lnTo>
                  <a:lnTo>
                    <a:pt x="5" y="6"/>
                  </a:lnTo>
                  <a:lnTo>
                    <a:pt x="5" y="7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54" name="Freeform 82"/>
            <p:cNvSpPr>
              <a:spLocks/>
            </p:cNvSpPr>
            <p:nvPr/>
          </p:nvSpPr>
          <p:spPr bwMode="auto">
            <a:xfrm>
              <a:off x="3113" y="3233"/>
              <a:ext cx="20" cy="20"/>
            </a:xfrm>
            <a:custGeom>
              <a:avLst/>
              <a:gdLst>
                <a:gd name="T0" fmla="*/ 3 w 20"/>
                <a:gd name="T1" fmla="*/ 9 h 20"/>
                <a:gd name="T2" fmla="*/ 0 w 20"/>
                <a:gd name="T3" fmla="*/ 6 h 20"/>
                <a:gd name="T4" fmla="*/ 2 w 20"/>
                <a:gd name="T5" fmla="*/ 12 h 20"/>
                <a:gd name="T6" fmla="*/ 8 w 20"/>
                <a:gd name="T7" fmla="*/ 17 h 20"/>
                <a:gd name="T8" fmla="*/ 15 w 20"/>
                <a:gd name="T9" fmla="*/ 20 h 20"/>
                <a:gd name="T10" fmla="*/ 20 w 20"/>
                <a:gd name="T11" fmla="*/ 20 h 20"/>
                <a:gd name="T12" fmla="*/ 20 w 20"/>
                <a:gd name="T13" fmla="*/ 13 h 20"/>
                <a:gd name="T14" fmla="*/ 15 w 20"/>
                <a:gd name="T15" fmla="*/ 13 h 20"/>
                <a:gd name="T16" fmla="*/ 13 w 20"/>
                <a:gd name="T17" fmla="*/ 10 h 20"/>
                <a:gd name="T18" fmla="*/ 9 w 20"/>
                <a:gd name="T19" fmla="*/ 7 h 20"/>
                <a:gd name="T20" fmla="*/ 7 w 20"/>
                <a:gd name="T21" fmla="*/ 3 h 20"/>
                <a:gd name="T22" fmla="*/ 3 w 20"/>
                <a:gd name="T23" fmla="*/ 0 h 20"/>
                <a:gd name="T24" fmla="*/ 3 w 20"/>
                <a:gd name="T25" fmla="*/ 9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20"/>
                <a:gd name="T41" fmla="*/ 20 w 20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20">
                  <a:moveTo>
                    <a:pt x="3" y="9"/>
                  </a:moveTo>
                  <a:lnTo>
                    <a:pt x="0" y="6"/>
                  </a:lnTo>
                  <a:lnTo>
                    <a:pt x="2" y="12"/>
                  </a:lnTo>
                  <a:lnTo>
                    <a:pt x="8" y="17"/>
                  </a:lnTo>
                  <a:lnTo>
                    <a:pt x="15" y="20"/>
                  </a:lnTo>
                  <a:lnTo>
                    <a:pt x="20" y="20"/>
                  </a:lnTo>
                  <a:lnTo>
                    <a:pt x="20" y="13"/>
                  </a:lnTo>
                  <a:lnTo>
                    <a:pt x="15" y="13"/>
                  </a:lnTo>
                  <a:lnTo>
                    <a:pt x="13" y="10"/>
                  </a:lnTo>
                  <a:lnTo>
                    <a:pt x="9" y="7"/>
                  </a:lnTo>
                  <a:lnTo>
                    <a:pt x="7" y="3"/>
                  </a:lnTo>
                  <a:lnTo>
                    <a:pt x="3" y="0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55" name="Freeform 83"/>
            <p:cNvSpPr>
              <a:spLocks/>
            </p:cNvSpPr>
            <p:nvPr/>
          </p:nvSpPr>
          <p:spPr bwMode="auto">
            <a:xfrm>
              <a:off x="3096" y="3233"/>
              <a:ext cx="20" cy="12"/>
            </a:xfrm>
            <a:custGeom>
              <a:avLst/>
              <a:gdLst>
                <a:gd name="T0" fmla="*/ 10 w 20"/>
                <a:gd name="T1" fmla="*/ 7 h 12"/>
                <a:gd name="T2" fmla="*/ 8 w 20"/>
                <a:gd name="T3" fmla="*/ 12 h 12"/>
                <a:gd name="T4" fmla="*/ 10 w 20"/>
                <a:gd name="T5" fmla="*/ 12 h 12"/>
                <a:gd name="T6" fmla="*/ 15 w 20"/>
                <a:gd name="T7" fmla="*/ 9 h 12"/>
                <a:gd name="T8" fmla="*/ 18 w 20"/>
                <a:gd name="T9" fmla="*/ 8 h 12"/>
                <a:gd name="T10" fmla="*/ 20 w 20"/>
                <a:gd name="T11" fmla="*/ 9 h 12"/>
                <a:gd name="T12" fmla="*/ 20 w 20"/>
                <a:gd name="T13" fmla="*/ 0 h 12"/>
                <a:gd name="T14" fmla="*/ 18 w 20"/>
                <a:gd name="T15" fmla="*/ 1 h 12"/>
                <a:gd name="T16" fmla="*/ 12 w 20"/>
                <a:gd name="T17" fmla="*/ 2 h 12"/>
                <a:gd name="T18" fmla="*/ 8 w 20"/>
                <a:gd name="T19" fmla="*/ 5 h 12"/>
                <a:gd name="T20" fmla="*/ 5 w 20"/>
                <a:gd name="T21" fmla="*/ 5 h 12"/>
                <a:gd name="T22" fmla="*/ 3 w 20"/>
                <a:gd name="T23" fmla="*/ 9 h 12"/>
                <a:gd name="T24" fmla="*/ 5 w 20"/>
                <a:gd name="T25" fmla="*/ 5 h 12"/>
                <a:gd name="T26" fmla="*/ 0 w 20"/>
                <a:gd name="T27" fmla="*/ 6 h 12"/>
                <a:gd name="T28" fmla="*/ 3 w 20"/>
                <a:gd name="T29" fmla="*/ 9 h 12"/>
                <a:gd name="T30" fmla="*/ 10 w 20"/>
                <a:gd name="T31" fmla="*/ 7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"/>
                <a:gd name="T49" fmla="*/ 0 h 12"/>
                <a:gd name="T50" fmla="*/ 20 w 20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" h="12">
                  <a:moveTo>
                    <a:pt x="10" y="7"/>
                  </a:moveTo>
                  <a:lnTo>
                    <a:pt x="8" y="12"/>
                  </a:lnTo>
                  <a:lnTo>
                    <a:pt x="10" y="12"/>
                  </a:lnTo>
                  <a:lnTo>
                    <a:pt x="15" y="9"/>
                  </a:lnTo>
                  <a:lnTo>
                    <a:pt x="18" y="8"/>
                  </a:lnTo>
                  <a:lnTo>
                    <a:pt x="20" y="9"/>
                  </a:lnTo>
                  <a:lnTo>
                    <a:pt x="20" y="0"/>
                  </a:lnTo>
                  <a:lnTo>
                    <a:pt x="18" y="1"/>
                  </a:lnTo>
                  <a:lnTo>
                    <a:pt x="12" y="2"/>
                  </a:lnTo>
                  <a:lnTo>
                    <a:pt x="8" y="5"/>
                  </a:lnTo>
                  <a:lnTo>
                    <a:pt x="5" y="5"/>
                  </a:lnTo>
                  <a:lnTo>
                    <a:pt x="3" y="9"/>
                  </a:lnTo>
                  <a:lnTo>
                    <a:pt x="5" y="5"/>
                  </a:lnTo>
                  <a:lnTo>
                    <a:pt x="0" y="6"/>
                  </a:lnTo>
                  <a:lnTo>
                    <a:pt x="3" y="9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56" name="Line 84"/>
            <p:cNvSpPr>
              <a:spLocks noChangeShapeType="1"/>
            </p:cNvSpPr>
            <p:nvPr/>
          </p:nvSpPr>
          <p:spPr bwMode="auto">
            <a:xfrm>
              <a:off x="3135" y="3157"/>
              <a:ext cx="236" cy="639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57" name="Freeform 85"/>
            <p:cNvSpPr>
              <a:spLocks/>
            </p:cNvSpPr>
            <p:nvPr/>
          </p:nvSpPr>
          <p:spPr bwMode="auto">
            <a:xfrm>
              <a:off x="3279" y="3718"/>
              <a:ext cx="17" cy="3"/>
            </a:xfrm>
            <a:custGeom>
              <a:avLst/>
              <a:gdLst>
                <a:gd name="T0" fmla="*/ 0 w 17"/>
                <a:gd name="T1" fmla="*/ 3 h 3"/>
                <a:gd name="T2" fmla="*/ 17 w 17"/>
                <a:gd name="T3" fmla="*/ 0 h 3"/>
                <a:gd name="T4" fmla="*/ 0 w 17"/>
                <a:gd name="T5" fmla="*/ 3 h 3"/>
                <a:gd name="T6" fmla="*/ 0 60000 65536"/>
                <a:gd name="T7" fmla="*/ 0 60000 65536"/>
                <a:gd name="T8" fmla="*/ 0 60000 65536"/>
                <a:gd name="T9" fmla="*/ 0 w 17"/>
                <a:gd name="T10" fmla="*/ 0 h 3"/>
                <a:gd name="T11" fmla="*/ 17 w 17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3">
                  <a:moveTo>
                    <a:pt x="0" y="3"/>
                  </a:moveTo>
                  <a:lnTo>
                    <a:pt x="1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58" name="Line 86"/>
            <p:cNvSpPr>
              <a:spLocks noChangeShapeType="1"/>
            </p:cNvSpPr>
            <p:nvPr/>
          </p:nvSpPr>
          <p:spPr bwMode="auto">
            <a:xfrm flipV="1">
              <a:off x="3279" y="3718"/>
              <a:ext cx="17" cy="3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59" name="Freeform 87"/>
            <p:cNvSpPr>
              <a:spLocks/>
            </p:cNvSpPr>
            <p:nvPr/>
          </p:nvSpPr>
          <p:spPr bwMode="auto">
            <a:xfrm>
              <a:off x="3196" y="3492"/>
              <a:ext cx="13" cy="4"/>
            </a:xfrm>
            <a:custGeom>
              <a:avLst/>
              <a:gdLst>
                <a:gd name="T0" fmla="*/ 0 w 13"/>
                <a:gd name="T1" fmla="*/ 4 h 4"/>
                <a:gd name="T2" fmla="*/ 1 w 13"/>
                <a:gd name="T3" fmla="*/ 4 h 4"/>
                <a:gd name="T4" fmla="*/ 5 w 13"/>
                <a:gd name="T5" fmla="*/ 2 h 4"/>
                <a:gd name="T6" fmla="*/ 9 w 13"/>
                <a:gd name="T7" fmla="*/ 1 h 4"/>
                <a:gd name="T8" fmla="*/ 13 w 13"/>
                <a:gd name="T9" fmla="*/ 0 h 4"/>
                <a:gd name="T10" fmla="*/ 0 w 13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4"/>
                <a:gd name="T20" fmla="*/ 13 w 1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4">
                  <a:moveTo>
                    <a:pt x="0" y="4"/>
                  </a:moveTo>
                  <a:lnTo>
                    <a:pt x="1" y="4"/>
                  </a:lnTo>
                  <a:lnTo>
                    <a:pt x="5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60" name="Freeform 88"/>
            <p:cNvSpPr>
              <a:spLocks/>
            </p:cNvSpPr>
            <p:nvPr/>
          </p:nvSpPr>
          <p:spPr bwMode="auto">
            <a:xfrm>
              <a:off x="3196" y="3492"/>
              <a:ext cx="13" cy="4"/>
            </a:xfrm>
            <a:custGeom>
              <a:avLst/>
              <a:gdLst>
                <a:gd name="T0" fmla="*/ 0 w 13"/>
                <a:gd name="T1" fmla="*/ 4 h 4"/>
                <a:gd name="T2" fmla="*/ 0 w 13"/>
                <a:gd name="T3" fmla="*/ 4 h 4"/>
                <a:gd name="T4" fmla="*/ 1 w 13"/>
                <a:gd name="T5" fmla="*/ 4 h 4"/>
                <a:gd name="T6" fmla="*/ 5 w 13"/>
                <a:gd name="T7" fmla="*/ 2 h 4"/>
                <a:gd name="T8" fmla="*/ 9 w 13"/>
                <a:gd name="T9" fmla="*/ 1 h 4"/>
                <a:gd name="T10" fmla="*/ 13 w 13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4"/>
                <a:gd name="T20" fmla="*/ 13 w 1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4">
                  <a:moveTo>
                    <a:pt x="0" y="4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5" y="2"/>
                  </a:lnTo>
                  <a:lnTo>
                    <a:pt x="9" y="1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61" name="Freeform 89"/>
            <p:cNvSpPr>
              <a:spLocks/>
            </p:cNvSpPr>
            <p:nvPr/>
          </p:nvSpPr>
          <p:spPr bwMode="auto">
            <a:xfrm>
              <a:off x="3102" y="3239"/>
              <a:ext cx="10" cy="2"/>
            </a:xfrm>
            <a:custGeom>
              <a:avLst/>
              <a:gdLst>
                <a:gd name="T0" fmla="*/ 0 w 10"/>
                <a:gd name="T1" fmla="*/ 2 h 2"/>
                <a:gd name="T2" fmla="*/ 2 w 10"/>
                <a:gd name="T3" fmla="*/ 2 h 2"/>
                <a:gd name="T4" fmla="*/ 5 w 10"/>
                <a:gd name="T5" fmla="*/ 1 h 2"/>
                <a:gd name="T6" fmla="*/ 7 w 10"/>
                <a:gd name="T7" fmla="*/ 1 h 2"/>
                <a:gd name="T8" fmla="*/ 10 w 10"/>
                <a:gd name="T9" fmla="*/ 0 h 2"/>
                <a:gd name="T10" fmla="*/ 0 w 10"/>
                <a:gd name="T11" fmla="*/ 2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"/>
                <a:gd name="T20" fmla="*/ 10 w 10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">
                  <a:moveTo>
                    <a:pt x="0" y="2"/>
                  </a:moveTo>
                  <a:lnTo>
                    <a:pt x="2" y="2"/>
                  </a:lnTo>
                  <a:lnTo>
                    <a:pt x="5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62" name="Freeform 90"/>
            <p:cNvSpPr>
              <a:spLocks/>
            </p:cNvSpPr>
            <p:nvPr/>
          </p:nvSpPr>
          <p:spPr bwMode="auto">
            <a:xfrm>
              <a:off x="3102" y="3239"/>
              <a:ext cx="10" cy="2"/>
            </a:xfrm>
            <a:custGeom>
              <a:avLst/>
              <a:gdLst>
                <a:gd name="T0" fmla="*/ 0 w 10"/>
                <a:gd name="T1" fmla="*/ 2 h 2"/>
                <a:gd name="T2" fmla="*/ 0 w 10"/>
                <a:gd name="T3" fmla="*/ 2 h 2"/>
                <a:gd name="T4" fmla="*/ 2 w 10"/>
                <a:gd name="T5" fmla="*/ 2 h 2"/>
                <a:gd name="T6" fmla="*/ 5 w 10"/>
                <a:gd name="T7" fmla="*/ 1 h 2"/>
                <a:gd name="T8" fmla="*/ 7 w 10"/>
                <a:gd name="T9" fmla="*/ 1 h 2"/>
                <a:gd name="T10" fmla="*/ 10 w 10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"/>
                <a:gd name="T20" fmla="*/ 10 w 10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5" y="1"/>
                  </a:lnTo>
                  <a:lnTo>
                    <a:pt x="7" y="1"/>
                  </a:lnTo>
                  <a:lnTo>
                    <a:pt x="10" y="0"/>
                  </a:lnTo>
                </a:path>
              </a:pathLst>
            </a:cu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63" name="Line 91"/>
            <p:cNvSpPr>
              <a:spLocks noChangeShapeType="1"/>
            </p:cNvSpPr>
            <p:nvPr/>
          </p:nvSpPr>
          <p:spPr bwMode="auto">
            <a:xfrm flipH="1">
              <a:off x="3114" y="3170"/>
              <a:ext cx="519" cy="102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64" name="Line 92"/>
            <p:cNvSpPr>
              <a:spLocks noChangeShapeType="1"/>
            </p:cNvSpPr>
            <p:nvPr/>
          </p:nvSpPr>
          <p:spPr bwMode="auto">
            <a:xfrm flipH="1">
              <a:off x="3126" y="3202"/>
              <a:ext cx="519" cy="101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65" name="Line 93"/>
            <p:cNvSpPr>
              <a:spLocks noChangeShapeType="1"/>
            </p:cNvSpPr>
            <p:nvPr/>
          </p:nvSpPr>
          <p:spPr bwMode="auto">
            <a:xfrm flipH="1">
              <a:off x="3138" y="3234"/>
              <a:ext cx="519" cy="102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66" name="Line 94"/>
            <p:cNvSpPr>
              <a:spLocks noChangeShapeType="1"/>
            </p:cNvSpPr>
            <p:nvPr/>
          </p:nvSpPr>
          <p:spPr bwMode="auto">
            <a:xfrm flipH="1">
              <a:off x="3149" y="3265"/>
              <a:ext cx="519" cy="103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67" name="Line 95"/>
            <p:cNvSpPr>
              <a:spLocks noChangeShapeType="1"/>
            </p:cNvSpPr>
            <p:nvPr/>
          </p:nvSpPr>
          <p:spPr bwMode="auto">
            <a:xfrm flipH="1">
              <a:off x="3161" y="3297"/>
              <a:ext cx="519" cy="102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68" name="Line 96"/>
            <p:cNvSpPr>
              <a:spLocks noChangeShapeType="1"/>
            </p:cNvSpPr>
            <p:nvPr/>
          </p:nvSpPr>
          <p:spPr bwMode="auto">
            <a:xfrm flipH="1">
              <a:off x="3173" y="3329"/>
              <a:ext cx="519" cy="103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69" name="Line 97"/>
            <p:cNvSpPr>
              <a:spLocks noChangeShapeType="1"/>
            </p:cNvSpPr>
            <p:nvPr/>
          </p:nvSpPr>
          <p:spPr bwMode="auto">
            <a:xfrm flipH="1">
              <a:off x="3184" y="3361"/>
              <a:ext cx="520" cy="103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70" name="Line 98"/>
            <p:cNvSpPr>
              <a:spLocks noChangeShapeType="1"/>
            </p:cNvSpPr>
            <p:nvPr/>
          </p:nvSpPr>
          <p:spPr bwMode="auto">
            <a:xfrm flipH="1">
              <a:off x="3236" y="3394"/>
              <a:ext cx="479" cy="93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71" name="Line 99"/>
            <p:cNvSpPr>
              <a:spLocks noChangeShapeType="1"/>
            </p:cNvSpPr>
            <p:nvPr/>
          </p:nvSpPr>
          <p:spPr bwMode="auto">
            <a:xfrm flipH="1">
              <a:off x="3208" y="3425"/>
              <a:ext cx="519" cy="103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72" name="Line 100"/>
            <p:cNvSpPr>
              <a:spLocks noChangeShapeType="1"/>
            </p:cNvSpPr>
            <p:nvPr/>
          </p:nvSpPr>
          <p:spPr bwMode="auto">
            <a:xfrm flipH="1">
              <a:off x="3220" y="3457"/>
              <a:ext cx="519" cy="103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73" name="Line 101"/>
            <p:cNvSpPr>
              <a:spLocks noChangeShapeType="1"/>
            </p:cNvSpPr>
            <p:nvPr/>
          </p:nvSpPr>
          <p:spPr bwMode="auto">
            <a:xfrm flipH="1">
              <a:off x="3231" y="3490"/>
              <a:ext cx="519" cy="102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74" name="Line 102"/>
            <p:cNvSpPr>
              <a:spLocks noChangeShapeType="1"/>
            </p:cNvSpPr>
            <p:nvPr/>
          </p:nvSpPr>
          <p:spPr bwMode="auto">
            <a:xfrm flipH="1">
              <a:off x="3243" y="3521"/>
              <a:ext cx="519" cy="102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75" name="Line 103"/>
            <p:cNvSpPr>
              <a:spLocks noChangeShapeType="1"/>
            </p:cNvSpPr>
            <p:nvPr/>
          </p:nvSpPr>
          <p:spPr bwMode="auto">
            <a:xfrm flipH="1">
              <a:off x="3256" y="3553"/>
              <a:ext cx="518" cy="103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76" name="Line 104"/>
            <p:cNvSpPr>
              <a:spLocks noChangeShapeType="1"/>
            </p:cNvSpPr>
            <p:nvPr/>
          </p:nvSpPr>
          <p:spPr bwMode="auto">
            <a:xfrm flipH="1">
              <a:off x="3268" y="3586"/>
              <a:ext cx="518" cy="102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77" name="Line 105"/>
            <p:cNvSpPr>
              <a:spLocks noChangeShapeType="1"/>
            </p:cNvSpPr>
            <p:nvPr/>
          </p:nvSpPr>
          <p:spPr bwMode="auto">
            <a:xfrm flipV="1">
              <a:off x="3316" y="3617"/>
              <a:ext cx="483" cy="95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78" name="Line 106"/>
            <p:cNvSpPr>
              <a:spLocks noChangeShapeType="1"/>
            </p:cNvSpPr>
            <p:nvPr/>
          </p:nvSpPr>
          <p:spPr bwMode="auto">
            <a:xfrm flipH="1">
              <a:off x="3291" y="3649"/>
              <a:ext cx="519" cy="103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79" name="Line 107"/>
            <p:cNvSpPr>
              <a:spLocks noChangeShapeType="1"/>
            </p:cNvSpPr>
            <p:nvPr/>
          </p:nvSpPr>
          <p:spPr bwMode="auto">
            <a:xfrm flipH="1">
              <a:off x="3303" y="3682"/>
              <a:ext cx="519" cy="102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80" name="Line 108"/>
            <p:cNvSpPr>
              <a:spLocks noChangeShapeType="1"/>
            </p:cNvSpPr>
            <p:nvPr/>
          </p:nvSpPr>
          <p:spPr bwMode="auto">
            <a:xfrm flipH="1">
              <a:off x="3145" y="3138"/>
              <a:ext cx="477" cy="94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81" name="Freeform 109"/>
            <p:cNvSpPr>
              <a:spLocks/>
            </p:cNvSpPr>
            <p:nvPr/>
          </p:nvSpPr>
          <p:spPr bwMode="auto">
            <a:xfrm>
              <a:off x="3446" y="2869"/>
              <a:ext cx="537" cy="439"/>
            </a:xfrm>
            <a:custGeom>
              <a:avLst/>
              <a:gdLst>
                <a:gd name="T0" fmla="*/ 0 w 537"/>
                <a:gd name="T1" fmla="*/ 439 h 439"/>
                <a:gd name="T2" fmla="*/ 33 w 537"/>
                <a:gd name="T3" fmla="*/ 406 h 439"/>
                <a:gd name="T4" fmla="*/ 63 w 537"/>
                <a:gd name="T5" fmla="*/ 376 h 439"/>
                <a:gd name="T6" fmla="*/ 92 w 537"/>
                <a:gd name="T7" fmla="*/ 346 h 439"/>
                <a:gd name="T8" fmla="*/ 120 w 537"/>
                <a:gd name="T9" fmla="*/ 319 h 439"/>
                <a:gd name="T10" fmla="*/ 146 w 537"/>
                <a:gd name="T11" fmla="*/ 295 h 439"/>
                <a:gd name="T12" fmla="*/ 171 w 537"/>
                <a:gd name="T13" fmla="*/ 272 h 439"/>
                <a:gd name="T14" fmla="*/ 193 w 537"/>
                <a:gd name="T15" fmla="*/ 252 h 439"/>
                <a:gd name="T16" fmla="*/ 213 w 537"/>
                <a:gd name="T17" fmla="*/ 234 h 439"/>
                <a:gd name="T18" fmla="*/ 232 w 537"/>
                <a:gd name="T19" fmla="*/ 217 h 439"/>
                <a:gd name="T20" fmla="*/ 249 w 537"/>
                <a:gd name="T21" fmla="*/ 203 h 439"/>
                <a:gd name="T22" fmla="*/ 263 w 537"/>
                <a:gd name="T23" fmla="*/ 190 h 439"/>
                <a:gd name="T24" fmla="*/ 276 w 537"/>
                <a:gd name="T25" fmla="*/ 180 h 439"/>
                <a:gd name="T26" fmla="*/ 288 w 537"/>
                <a:gd name="T27" fmla="*/ 170 h 439"/>
                <a:gd name="T28" fmla="*/ 296 w 537"/>
                <a:gd name="T29" fmla="*/ 163 h 439"/>
                <a:gd name="T30" fmla="*/ 302 w 537"/>
                <a:gd name="T31" fmla="*/ 159 h 439"/>
                <a:gd name="T32" fmla="*/ 307 w 537"/>
                <a:gd name="T33" fmla="*/ 155 h 439"/>
                <a:gd name="T34" fmla="*/ 310 w 537"/>
                <a:gd name="T35" fmla="*/ 153 h 439"/>
                <a:gd name="T36" fmla="*/ 317 w 537"/>
                <a:gd name="T37" fmla="*/ 146 h 439"/>
                <a:gd name="T38" fmla="*/ 328 w 537"/>
                <a:gd name="T39" fmla="*/ 138 h 439"/>
                <a:gd name="T40" fmla="*/ 337 w 537"/>
                <a:gd name="T41" fmla="*/ 129 h 439"/>
                <a:gd name="T42" fmla="*/ 383 w 537"/>
                <a:gd name="T43" fmla="*/ 94 h 439"/>
                <a:gd name="T44" fmla="*/ 418 w 537"/>
                <a:gd name="T45" fmla="*/ 66 h 439"/>
                <a:gd name="T46" fmla="*/ 446 w 537"/>
                <a:gd name="T47" fmla="*/ 46 h 439"/>
                <a:gd name="T48" fmla="*/ 466 w 537"/>
                <a:gd name="T49" fmla="*/ 32 h 439"/>
                <a:gd name="T50" fmla="*/ 480 w 537"/>
                <a:gd name="T51" fmla="*/ 23 h 439"/>
                <a:gd name="T52" fmla="*/ 490 w 537"/>
                <a:gd name="T53" fmla="*/ 18 h 439"/>
                <a:gd name="T54" fmla="*/ 496 w 537"/>
                <a:gd name="T55" fmla="*/ 17 h 439"/>
                <a:gd name="T56" fmla="*/ 500 w 537"/>
                <a:gd name="T57" fmla="*/ 19 h 439"/>
                <a:gd name="T58" fmla="*/ 524 w 537"/>
                <a:gd name="T59" fmla="*/ 0 h 439"/>
                <a:gd name="T60" fmla="*/ 537 w 537"/>
                <a:gd name="T61" fmla="*/ 16 h 439"/>
                <a:gd name="T62" fmla="*/ 513 w 537"/>
                <a:gd name="T63" fmla="*/ 34 h 439"/>
                <a:gd name="T64" fmla="*/ 514 w 537"/>
                <a:gd name="T65" fmla="*/ 39 h 439"/>
                <a:gd name="T66" fmla="*/ 511 w 537"/>
                <a:gd name="T67" fmla="*/ 45 h 439"/>
                <a:gd name="T68" fmla="*/ 504 w 537"/>
                <a:gd name="T69" fmla="*/ 53 h 439"/>
                <a:gd name="T70" fmla="*/ 492 w 537"/>
                <a:gd name="T71" fmla="*/ 64 h 439"/>
                <a:gd name="T72" fmla="*/ 473 w 537"/>
                <a:gd name="T73" fmla="*/ 80 h 439"/>
                <a:gd name="T74" fmla="*/ 446 w 537"/>
                <a:gd name="T75" fmla="*/ 102 h 439"/>
                <a:gd name="T76" fmla="*/ 412 w 537"/>
                <a:gd name="T77" fmla="*/ 131 h 439"/>
                <a:gd name="T78" fmla="*/ 369 w 537"/>
                <a:gd name="T79" fmla="*/ 168 h 439"/>
                <a:gd name="T80" fmla="*/ 360 w 537"/>
                <a:gd name="T81" fmla="*/ 176 h 439"/>
                <a:gd name="T82" fmla="*/ 349 w 537"/>
                <a:gd name="T83" fmla="*/ 183 h 439"/>
                <a:gd name="T84" fmla="*/ 341 w 537"/>
                <a:gd name="T85" fmla="*/ 190 h 439"/>
                <a:gd name="T86" fmla="*/ 337 w 537"/>
                <a:gd name="T87" fmla="*/ 193 h 439"/>
                <a:gd name="T88" fmla="*/ 333 w 537"/>
                <a:gd name="T89" fmla="*/ 196 h 439"/>
                <a:gd name="T90" fmla="*/ 327 w 537"/>
                <a:gd name="T91" fmla="*/ 202 h 439"/>
                <a:gd name="T92" fmla="*/ 317 w 537"/>
                <a:gd name="T93" fmla="*/ 209 h 439"/>
                <a:gd name="T94" fmla="*/ 306 w 537"/>
                <a:gd name="T95" fmla="*/ 218 h 439"/>
                <a:gd name="T96" fmla="*/ 292 w 537"/>
                <a:gd name="T97" fmla="*/ 230 h 439"/>
                <a:gd name="T98" fmla="*/ 276 w 537"/>
                <a:gd name="T99" fmla="*/ 242 h 439"/>
                <a:gd name="T100" fmla="*/ 258 w 537"/>
                <a:gd name="T101" fmla="*/ 257 h 439"/>
                <a:gd name="T102" fmla="*/ 238 w 537"/>
                <a:gd name="T103" fmla="*/ 272 h 439"/>
                <a:gd name="T104" fmla="*/ 214 w 537"/>
                <a:gd name="T105" fmla="*/ 289 h 439"/>
                <a:gd name="T106" fmla="*/ 190 w 537"/>
                <a:gd name="T107" fmla="*/ 308 h 439"/>
                <a:gd name="T108" fmla="*/ 163 w 537"/>
                <a:gd name="T109" fmla="*/ 328 h 439"/>
                <a:gd name="T110" fmla="*/ 135 w 537"/>
                <a:gd name="T111" fmla="*/ 347 h 439"/>
                <a:gd name="T112" fmla="*/ 104 w 537"/>
                <a:gd name="T113" fmla="*/ 369 h 439"/>
                <a:gd name="T114" fmla="*/ 71 w 537"/>
                <a:gd name="T115" fmla="*/ 392 h 439"/>
                <a:gd name="T116" fmla="*/ 36 w 537"/>
                <a:gd name="T117" fmla="*/ 414 h 439"/>
                <a:gd name="T118" fmla="*/ 0 w 537"/>
                <a:gd name="T119" fmla="*/ 439 h 43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37"/>
                <a:gd name="T181" fmla="*/ 0 h 439"/>
                <a:gd name="T182" fmla="*/ 537 w 537"/>
                <a:gd name="T183" fmla="*/ 439 h 43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37" h="439">
                  <a:moveTo>
                    <a:pt x="0" y="439"/>
                  </a:moveTo>
                  <a:lnTo>
                    <a:pt x="33" y="406"/>
                  </a:lnTo>
                  <a:lnTo>
                    <a:pt x="63" y="376"/>
                  </a:lnTo>
                  <a:lnTo>
                    <a:pt x="92" y="346"/>
                  </a:lnTo>
                  <a:lnTo>
                    <a:pt x="120" y="319"/>
                  </a:lnTo>
                  <a:lnTo>
                    <a:pt x="146" y="295"/>
                  </a:lnTo>
                  <a:lnTo>
                    <a:pt x="171" y="272"/>
                  </a:lnTo>
                  <a:lnTo>
                    <a:pt x="193" y="252"/>
                  </a:lnTo>
                  <a:lnTo>
                    <a:pt x="213" y="234"/>
                  </a:lnTo>
                  <a:lnTo>
                    <a:pt x="232" y="217"/>
                  </a:lnTo>
                  <a:lnTo>
                    <a:pt x="249" y="203"/>
                  </a:lnTo>
                  <a:lnTo>
                    <a:pt x="263" y="190"/>
                  </a:lnTo>
                  <a:lnTo>
                    <a:pt x="276" y="180"/>
                  </a:lnTo>
                  <a:lnTo>
                    <a:pt x="288" y="170"/>
                  </a:lnTo>
                  <a:lnTo>
                    <a:pt x="296" y="163"/>
                  </a:lnTo>
                  <a:lnTo>
                    <a:pt x="302" y="159"/>
                  </a:lnTo>
                  <a:lnTo>
                    <a:pt x="307" y="155"/>
                  </a:lnTo>
                  <a:lnTo>
                    <a:pt x="310" y="153"/>
                  </a:lnTo>
                  <a:lnTo>
                    <a:pt x="317" y="146"/>
                  </a:lnTo>
                  <a:lnTo>
                    <a:pt x="328" y="138"/>
                  </a:lnTo>
                  <a:lnTo>
                    <a:pt x="337" y="129"/>
                  </a:lnTo>
                  <a:lnTo>
                    <a:pt x="383" y="94"/>
                  </a:lnTo>
                  <a:lnTo>
                    <a:pt x="418" y="66"/>
                  </a:lnTo>
                  <a:lnTo>
                    <a:pt x="446" y="46"/>
                  </a:lnTo>
                  <a:lnTo>
                    <a:pt x="466" y="32"/>
                  </a:lnTo>
                  <a:lnTo>
                    <a:pt x="480" y="23"/>
                  </a:lnTo>
                  <a:lnTo>
                    <a:pt x="490" y="18"/>
                  </a:lnTo>
                  <a:lnTo>
                    <a:pt x="496" y="17"/>
                  </a:lnTo>
                  <a:lnTo>
                    <a:pt x="500" y="19"/>
                  </a:lnTo>
                  <a:lnTo>
                    <a:pt x="524" y="0"/>
                  </a:lnTo>
                  <a:lnTo>
                    <a:pt x="537" y="16"/>
                  </a:lnTo>
                  <a:lnTo>
                    <a:pt x="513" y="34"/>
                  </a:lnTo>
                  <a:lnTo>
                    <a:pt x="514" y="39"/>
                  </a:lnTo>
                  <a:lnTo>
                    <a:pt x="511" y="45"/>
                  </a:lnTo>
                  <a:lnTo>
                    <a:pt x="504" y="53"/>
                  </a:lnTo>
                  <a:lnTo>
                    <a:pt x="492" y="64"/>
                  </a:lnTo>
                  <a:lnTo>
                    <a:pt x="473" y="80"/>
                  </a:lnTo>
                  <a:lnTo>
                    <a:pt x="446" y="102"/>
                  </a:lnTo>
                  <a:lnTo>
                    <a:pt x="412" y="131"/>
                  </a:lnTo>
                  <a:lnTo>
                    <a:pt x="369" y="168"/>
                  </a:lnTo>
                  <a:lnTo>
                    <a:pt x="360" y="176"/>
                  </a:lnTo>
                  <a:lnTo>
                    <a:pt x="349" y="183"/>
                  </a:lnTo>
                  <a:lnTo>
                    <a:pt x="341" y="190"/>
                  </a:lnTo>
                  <a:lnTo>
                    <a:pt x="337" y="193"/>
                  </a:lnTo>
                  <a:lnTo>
                    <a:pt x="333" y="196"/>
                  </a:lnTo>
                  <a:lnTo>
                    <a:pt x="327" y="202"/>
                  </a:lnTo>
                  <a:lnTo>
                    <a:pt x="317" y="209"/>
                  </a:lnTo>
                  <a:lnTo>
                    <a:pt x="306" y="218"/>
                  </a:lnTo>
                  <a:lnTo>
                    <a:pt x="292" y="230"/>
                  </a:lnTo>
                  <a:lnTo>
                    <a:pt x="276" y="242"/>
                  </a:lnTo>
                  <a:lnTo>
                    <a:pt x="258" y="257"/>
                  </a:lnTo>
                  <a:lnTo>
                    <a:pt x="238" y="272"/>
                  </a:lnTo>
                  <a:lnTo>
                    <a:pt x="214" y="289"/>
                  </a:lnTo>
                  <a:lnTo>
                    <a:pt x="190" y="308"/>
                  </a:lnTo>
                  <a:lnTo>
                    <a:pt x="163" y="328"/>
                  </a:lnTo>
                  <a:lnTo>
                    <a:pt x="135" y="347"/>
                  </a:lnTo>
                  <a:lnTo>
                    <a:pt x="104" y="369"/>
                  </a:lnTo>
                  <a:lnTo>
                    <a:pt x="71" y="392"/>
                  </a:lnTo>
                  <a:lnTo>
                    <a:pt x="36" y="414"/>
                  </a:lnTo>
                  <a:lnTo>
                    <a:pt x="0" y="439"/>
                  </a:lnTo>
                  <a:close/>
                </a:path>
              </a:pathLst>
            </a:custGeom>
            <a:solidFill>
              <a:srgbClr val="ED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82" name="Freeform 110"/>
            <p:cNvSpPr>
              <a:spLocks/>
            </p:cNvSpPr>
            <p:nvPr/>
          </p:nvSpPr>
          <p:spPr bwMode="auto">
            <a:xfrm>
              <a:off x="3442" y="3019"/>
              <a:ext cx="316" cy="292"/>
            </a:xfrm>
            <a:custGeom>
              <a:avLst/>
              <a:gdLst>
                <a:gd name="T0" fmla="*/ 307 w 316"/>
                <a:gd name="T1" fmla="*/ 2 h 292"/>
                <a:gd name="T2" fmla="*/ 307 w 316"/>
                <a:gd name="T3" fmla="*/ 2 h 292"/>
                <a:gd name="T4" fmla="*/ 303 w 316"/>
                <a:gd name="T5" fmla="*/ 5 h 292"/>
                <a:gd name="T6" fmla="*/ 297 w 316"/>
                <a:gd name="T7" fmla="*/ 10 h 292"/>
                <a:gd name="T8" fmla="*/ 289 w 316"/>
                <a:gd name="T9" fmla="*/ 17 h 292"/>
                <a:gd name="T10" fmla="*/ 277 w 316"/>
                <a:gd name="T11" fmla="*/ 26 h 292"/>
                <a:gd name="T12" fmla="*/ 264 w 316"/>
                <a:gd name="T13" fmla="*/ 37 h 292"/>
                <a:gd name="T14" fmla="*/ 250 w 316"/>
                <a:gd name="T15" fmla="*/ 50 h 292"/>
                <a:gd name="T16" fmla="*/ 232 w 316"/>
                <a:gd name="T17" fmla="*/ 64 h 292"/>
                <a:gd name="T18" fmla="*/ 214 w 316"/>
                <a:gd name="T19" fmla="*/ 80 h 292"/>
                <a:gd name="T20" fmla="*/ 194 w 316"/>
                <a:gd name="T21" fmla="*/ 99 h 292"/>
                <a:gd name="T22" fmla="*/ 171 w 316"/>
                <a:gd name="T23" fmla="*/ 119 h 292"/>
                <a:gd name="T24" fmla="*/ 147 w 316"/>
                <a:gd name="T25" fmla="*/ 141 h 292"/>
                <a:gd name="T26" fmla="*/ 121 w 316"/>
                <a:gd name="T27" fmla="*/ 166 h 292"/>
                <a:gd name="T28" fmla="*/ 93 w 316"/>
                <a:gd name="T29" fmla="*/ 193 h 292"/>
                <a:gd name="T30" fmla="*/ 64 w 316"/>
                <a:gd name="T31" fmla="*/ 222 h 292"/>
                <a:gd name="T32" fmla="*/ 33 w 316"/>
                <a:gd name="T33" fmla="*/ 253 h 292"/>
                <a:gd name="T34" fmla="*/ 0 w 316"/>
                <a:gd name="T35" fmla="*/ 285 h 292"/>
                <a:gd name="T36" fmla="*/ 7 w 316"/>
                <a:gd name="T37" fmla="*/ 292 h 292"/>
                <a:gd name="T38" fmla="*/ 40 w 316"/>
                <a:gd name="T39" fmla="*/ 260 h 292"/>
                <a:gd name="T40" fmla="*/ 71 w 316"/>
                <a:gd name="T41" fmla="*/ 229 h 292"/>
                <a:gd name="T42" fmla="*/ 100 w 316"/>
                <a:gd name="T43" fmla="*/ 200 h 292"/>
                <a:gd name="T44" fmla="*/ 128 w 316"/>
                <a:gd name="T45" fmla="*/ 173 h 292"/>
                <a:gd name="T46" fmla="*/ 154 w 316"/>
                <a:gd name="T47" fmla="*/ 148 h 292"/>
                <a:gd name="T48" fmla="*/ 178 w 316"/>
                <a:gd name="T49" fmla="*/ 126 h 292"/>
                <a:gd name="T50" fmla="*/ 201 w 316"/>
                <a:gd name="T51" fmla="*/ 106 h 292"/>
                <a:gd name="T52" fmla="*/ 221 w 316"/>
                <a:gd name="T53" fmla="*/ 87 h 292"/>
                <a:gd name="T54" fmla="*/ 239 w 316"/>
                <a:gd name="T55" fmla="*/ 71 h 292"/>
                <a:gd name="T56" fmla="*/ 257 w 316"/>
                <a:gd name="T57" fmla="*/ 57 h 292"/>
                <a:gd name="T58" fmla="*/ 271 w 316"/>
                <a:gd name="T59" fmla="*/ 44 h 292"/>
                <a:gd name="T60" fmla="*/ 284 w 316"/>
                <a:gd name="T61" fmla="*/ 33 h 292"/>
                <a:gd name="T62" fmla="*/ 296 w 316"/>
                <a:gd name="T63" fmla="*/ 24 h 292"/>
                <a:gd name="T64" fmla="*/ 304 w 316"/>
                <a:gd name="T65" fmla="*/ 17 h 292"/>
                <a:gd name="T66" fmla="*/ 310 w 316"/>
                <a:gd name="T67" fmla="*/ 12 h 292"/>
                <a:gd name="T68" fmla="*/ 314 w 316"/>
                <a:gd name="T69" fmla="*/ 9 h 292"/>
                <a:gd name="T70" fmla="*/ 314 w 316"/>
                <a:gd name="T71" fmla="*/ 9 h 292"/>
                <a:gd name="T72" fmla="*/ 314 w 316"/>
                <a:gd name="T73" fmla="*/ 9 h 292"/>
                <a:gd name="T74" fmla="*/ 316 w 316"/>
                <a:gd name="T75" fmla="*/ 5 h 292"/>
                <a:gd name="T76" fmla="*/ 314 w 316"/>
                <a:gd name="T77" fmla="*/ 2 h 292"/>
                <a:gd name="T78" fmla="*/ 311 w 316"/>
                <a:gd name="T79" fmla="*/ 0 h 292"/>
                <a:gd name="T80" fmla="*/ 307 w 316"/>
                <a:gd name="T81" fmla="*/ 2 h 2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6"/>
                <a:gd name="T124" fmla="*/ 0 h 292"/>
                <a:gd name="T125" fmla="*/ 316 w 316"/>
                <a:gd name="T126" fmla="*/ 292 h 29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6" h="292">
                  <a:moveTo>
                    <a:pt x="307" y="2"/>
                  </a:moveTo>
                  <a:lnTo>
                    <a:pt x="307" y="2"/>
                  </a:lnTo>
                  <a:lnTo>
                    <a:pt x="303" y="5"/>
                  </a:lnTo>
                  <a:lnTo>
                    <a:pt x="297" y="10"/>
                  </a:lnTo>
                  <a:lnTo>
                    <a:pt x="289" y="17"/>
                  </a:lnTo>
                  <a:lnTo>
                    <a:pt x="277" y="26"/>
                  </a:lnTo>
                  <a:lnTo>
                    <a:pt x="264" y="37"/>
                  </a:lnTo>
                  <a:lnTo>
                    <a:pt x="250" y="50"/>
                  </a:lnTo>
                  <a:lnTo>
                    <a:pt x="232" y="64"/>
                  </a:lnTo>
                  <a:lnTo>
                    <a:pt x="214" y="80"/>
                  </a:lnTo>
                  <a:lnTo>
                    <a:pt x="194" y="99"/>
                  </a:lnTo>
                  <a:lnTo>
                    <a:pt x="171" y="119"/>
                  </a:lnTo>
                  <a:lnTo>
                    <a:pt x="147" y="141"/>
                  </a:lnTo>
                  <a:lnTo>
                    <a:pt x="121" y="166"/>
                  </a:lnTo>
                  <a:lnTo>
                    <a:pt x="93" y="193"/>
                  </a:lnTo>
                  <a:lnTo>
                    <a:pt x="64" y="222"/>
                  </a:lnTo>
                  <a:lnTo>
                    <a:pt x="33" y="253"/>
                  </a:lnTo>
                  <a:lnTo>
                    <a:pt x="0" y="285"/>
                  </a:lnTo>
                  <a:lnTo>
                    <a:pt x="7" y="292"/>
                  </a:lnTo>
                  <a:lnTo>
                    <a:pt x="40" y="260"/>
                  </a:lnTo>
                  <a:lnTo>
                    <a:pt x="71" y="229"/>
                  </a:lnTo>
                  <a:lnTo>
                    <a:pt x="100" y="200"/>
                  </a:lnTo>
                  <a:lnTo>
                    <a:pt x="128" y="173"/>
                  </a:lnTo>
                  <a:lnTo>
                    <a:pt x="154" y="148"/>
                  </a:lnTo>
                  <a:lnTo>
                    <a:pt x="178" y="126"/>
                  </a:lnTo>
                  <a:lnTo>
                    <a:pt x="201" y="106"/>
                  </a:lnTo>
                  <a:lnTo>
                    <a:pt x="221" y="87"/>
                  </a:lnTo>
                  <a:lnTo>
                    <a:pt x="239" y="71"/>
                  </a:lnTo>
                  <a:lnTo>
                    <a:pt x="257" y="57"/>
                  </a:lnTo>
                  <a:lnTo>
                    <a:pt x="271" y="44"/>
                  </a:lnTo>
                  <a:lnTo>
                    <a:pt x="284" y="33"/>
                  </a:lnTo>
                  <a:lnTo>
                    <a:pt x="296" y="24"/>
                  </a:lnTo>
                  <a:lnTo>
                    <a:pt x="304" y="17"/>
                  </a:lnTo>
                  <a:lnTo>
                    <a:pt x="310" y="12"/>
                  </a:lnTo>
                  <a:lnTo>
                    <a:pt x="314" y="9"/>
                  </a:lnTo>
                  <a:lnTo>
                    <a:pt x="316" y="5"/>
                  </a:lnTo>
                  <a:lnTo>
                    <a:pt x="314" y="2"/>
                  </a:lnTo>
                  <a:lnTo>
                    <a:pt x="311" y="0"/>
                  </a:lnTo>
                  <a:lnTo>
                    <a:pt x="30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83" name="Freeform 111"/>
            <p:cNvSpPr>
              <a:spLocks/>
            </p:cNvSpPr>
            <p:nvPr/>
          </p:nvSpPr>
          <p:spPr bwMode="auto">
            <a:xfrm>
              <a:off x="3749" y="2994"/>
              <a:ext cx="39" cy="34"/>
            </a:xfrm>
            <a:custGeom>
              <a:avLst/>
              <a:gdLst>
                <a:gd name="T0" fmla="*/ 31 w 39"/>
                <a:gd name="T1" fmla="*/ 1 h 34"/>
                <a:gd name="T2" fmla="*/ 31 w 39"/>
                <a:gd name="T3" fmla="*/ 1 h 34"/>
                <a:gd name="T4" fmla="*/ 21 w 39"/>
                <a:gd name="T5" fmla="*/ 9 h 34"/>
                <a:gd name="T6" fmla="*/ 11 w 39"/>
                <a:gd name="T7" fmla="*/ 17 h 34"/>
                <a:gd name="T8" fmla="*/ 4 w 39"/>
                <a:gd name="T9" fmla="*/ 24 h 34"/>
                <a:gd name="T10" fmla="*/ 0 w 39"/>
                <a:gd name="T11" fmla="*/ 27 h 34"/>
                <a:gd name="T12" fmla="*/ 7 w 39"/>
                <a:gd name="T13" fmla="*/ 34 h 34"/>
                <a:gd name="T14" fmla="*/ 11 w 39"/>
                <a:gd name="T15" fmla="*/ 31 h 34"/>
                <a:gd name="T16" fmla="*/ 18 w 39"/>
                <a:gd name="T17" fmla="*/ 24 h 34"/>
                <a:gd name="T18" fmla="*/ 28 w 39"/>
                <a:gd name="T19" fmla="*/ 16 h 34"/>
                <a:gd name="T20" fmla="*/ 38 w 39"/>
                <a:gd name="T21" fmla="*/ 8 h 34"/>
                <a:gd name="T22" fmla="*/ 38 w 39"/>
                <a:gd name="T23" fmla="*/ 8 h 34"/>
                <a:gd name="T24" fmla="*/ 38 w 39"/>
                <a:gd name="T25" fmla="*/ 8 h 34"/>
                <a:gd name="T26" fmla="*/ 39 w 39"/>
                <a:gd name="T27" fmla="*/ 4 h 34"/>
                <a:gd name="T28" fmla="*/ 38 w 39"/>
                <a:gd name="T29" fmla="*/ 1 h 34"/>
                <a:gd name="T30" fmla="*/ 34 w 39"/>
                <a:gd name="T31" fmla="*/ 0 h 34"/>
                <a:gd name="T32" fmla="*/ 31 w 39"/>
                <a:gd name="T33" fmla="*/ 1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4"/>
                <a:gd name="T53" fmla="*/ 39 w 39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4">
                  <a:moveTo>
                    <a:pt x="31" y="1"/>
                  </a:moveTo>
                  <a:lnTo>
                    <a:pt x="31" y="1"/>
                  </a:lnTo>
                  <a:lnTo>
                    <a:pt x="21" y="9"/>
                  </a:lnTo>
                  <a:lnTo>
                    <a:pt x="11" y="17"/>
                  </a:lnTo>
                  <a:lnTo>
                    <a:pt x="4" y="24"/>
                  </a:lnTo>
                  <a:lnTo>
                    <a:pt x="0" y="27"/>
                  </a:lnTo>
                  <a:lnTo>
                    <a:pt x="7" y="34"/>
                  </a:lnTo>
                  <a:lnTo>
                    <a:pt x="11" y="31"/>
                  </a:lnTo>
                  <a:lnTo>
                    <a:pt x="18" y="24"/>
                  </a:lnTo>
                  <a:lnTo>
                    <a:pt x="28" y="16"/>
                  </a:lnTo>
                  <a:lnTo>
                    <a:pt x="38" y="8"/>
                  </a:lnTo>
                  <a:lnTo>
                    <a:pt x="39" y="4"/>
                  </a:lnTo>
                  <a:lnTo>
                    <a:pt x="38" y="1"/>
                  </a:lnTo>
                  <a:lnTo>
                    <a:pt x="34" y="0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84" name="Freeform 112"/>
            <p:cNvSpPr>
              <a:spLocks/>
            </p:cNvSpPr>
            <p:nvPr/>
          </p:nvSpPr>
          <p:spPr bwMode="auto">
            <a:xfrm>
              <a:off x="3780" y="2881"/>
              <a:ext cx="171" cy="121"/>
            </a:xfrm>
            <a:custGeom>
              <a:avLst/>
              <a:gdLst>
                <a:gd name="T0" fmla="*/ 163 w 171"/>
                <a:gd name="T1" fmla="*/ 4 h 121"/>
                <a:gd name="T2" fmla="*/ 170 w 171"/>
                <a:gd name="T3" fmla="*/ 4 h 121"/>
                <a:gd name="T4" fmla="*/ 162 w 171"/>
                <a:gd name="T5" fmla="*/ 0 h 121"/>
                <a:gd name="T6" fmla="*/ 154 w 171"/>
                <a:gd name="T7" fmla="*/ 1 h 121"/>
                <a:gd name="T8" fmla="*/ 144 w 171"/>
                <a:gd name="T9" fmla="*/ 6 h 121"/>
                <a:gd name="T10" fmla="*/ 130 w 171"/>
                <a:gd name="T11" fmla="*/ 15 h 121"/>
                <a:gd name="T12" fmla="*/ 110 w 171"/>
                <a:gd name="T13" fmla="*/ 29 h 121"/>
                <a:gd name="T14" fmla="*/ 81 w 171"/>
                <a:gd name="T15" fmla="*/ 51 h 121"/>
                <a:gd name="T16" fmla="*/ 45 w 171"/>
                <a:gd name="T17" fmla="*/ 79 h 121"/>
                <a:gd name="T18" fmla="*/ 0 w 171"/>
                <a:gd name="T19" fmla="*/ 114 h 121"/>
                <a:gd name="T20" fmla="*/ 7 w 171"/>
                <a:gd name="T21" fmla="*/ 121 h 121"/>
                <a:gd name="T22" fmla="*/ 53 w 171"/>
                <a:gd name="T23" fmla="*/ 86 h 121"/>
                <a:gd name="T24" fmla="*/ 88 w 171"/>
                <a:gd name="T25" fmla="*/ 58 h 121"/>
                <a:gd name="T26" fmla="*/ 115 w 171"/>
                <a:gd name="T27" fmla="*/ 39 h 121"/>
                <a:gd name="T28" fmla="*/ 135 w 171"/>
                <a:gd name="T29" fmla="*/ 25 h 121"/>
                <a:gd name="T30" fmla="*/ 149 w 171"/>
                <a:gd name="T31" fmla="*/ 15 h 121"/>
                <a:gd name="T32" fmla="*/ 157 w 171"/>
                <a:gd name="T33" fmla="*/ 11 h 121"/>
                <a:gd name="T34" fmla="*/ 162 w 171"/>
                <a:gd name="T35" fmla="*/ 9 h 121"/>
                <a:gd name="T36" fmla="*/ 163 w 171"/>
                <a:gd name="T37" fmla="*/ 11 h 121"/>
                <a:gd name="T38" fmla="*/ 170 w 171"/>
                <a:gd name="T39" fmla="*/ 11 h 121"/>
                <a:gd name="T40" fmla="*/ 163 w 171"/>
                <a:gd name="T41" fmla="*/ 11 h 121"/>
                <a:gd name="T42" fmla="*/ 166 w 171"/>
                <a:gd name="T43" fmla="*/ 12 h 121"/>
                <a:gd name="T44" fmla="*/ 170 w 171"/>
                <a:gd name="T45" fmla="*/ 11 h 121"/>
                <a:gd name="T46" fmla="*/ 171 w 171"/>
                <a:gd name="T47" fmla="*/ 7 h 121"/>
                <a:gd name="T48" fmla="*/ 170 w 171"/>
                <a:gd name="T49" fmla="*/ 4 h 121"/>
                <a:gd name="T50" fmla="*/ 163 w 171"/>
                <a:gd name="T51" fmla="*/ 4 h 12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"/>
                <a:gd name="T79" fmla="*/ 0 h 121"/>
                <a:gd name="T80" fmla="*/ 171 w 171"/>
                <a:gd name="T81" fmla="*/ 121 h 12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" h="121">
                  <a:moveTo>
                    <a:pt x="163" y="4"/>
                  </a:moveTo>
                  <a:lnTo>
                    <a:pt x="170" y="4"/>
                  </a:lnTo>
                  <a:lnTo>
                    <a:pt x="162" y="0"/>
                  </a:lnTo>
                  <a:lnTo>
                    <a:pt x="154" y="1"/>
                  </a:lnTo>
                  <a:lnTo>
                    <a:pt x="144" y="6"/>
                  </a:lnTo>
                  <a:lnTo>
                    <a:pt x="130" y="15"/>
                  </a:lnTo>
                  <a:lnTo>
                    <a:pt x="110" y="29"/>
                  </a:lnTo>
                  <a:lnTo>
                    <a:pt x="81" y="51"/>
                  </a:lnTo>
                  <a:lnTo>
                    <a:pt x="45" y="79"/>
                  </a:lnTo>
                  <a:lnTo>
                    <a:pt x="0" y="114"/>
                  </a:lnTo>
                  <a:lnTo>
                    <a:pt x="7" y="121"/>
                  </a:lnTo>
                  <a:lnTo>
                    <a:pt x="53" y="86"/>
                  </a:lnTo>
                  <a:lnTo>
                    <a:pt x="88" y="58"/>
                  </a:lnTo>
                  <a:lnTo>
                    <a:pt x="115" y="39"/>
                  </a:lnTo>
                  <a:lnTo>
                    <a:pt x="135" y="25"/>
                  </a:lnTo>
                  <a:lnTo>
                    <a:pt x="149" y="15"/>
                  </a:lnTo>
                  <a:lnTo>
                    <a:pt x="157" y="11"/>
                  </a:lnTo>
                  <a:lnTo>
                    <a:pt x="162" y="9"/>
                  </a:lnTo>
                  <a:lnTo>
                    <a:pt x="163" y="11"/>
                  </a:lnTo>
                  <a:lnTo>
                    <a:pt x="170" y="11"/>
                  </a:lnTo>
                  <a:lnTo>
                    <a:pt x="163" y="11"/>
                  </a:lnTo>
                  <a:lnTo>
                    <a:pt x="166" y="12"/>
                  </a:lnTo>
                  <a:lnTo>
                    <a:pt x="170" y="11"/>
                  </a:lnTo>
                  <a:lnTo>
                    <a:pt x="171" y="7"/>
                  </a:lnTo>
                  <a:lnTo>
                    <a:pt x="170" y="4"/>
                  </a:lnTo>
                  <a:lnTo>
                    <a:pt x="16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85" name="Freeform 113"/>
            <p:cNvSpPr>
              <a:spLocks/>
            </p:cNvSpPr>
            <p:nvPr/>
          </p:nvSpPr>
          <p:spPr bwMode="auto">
            <a:xfrm>
              <a:off x="3943" y="2865"/>
              <a:ext cx="31" cy="27"/>
            </a:xfrm>
            <a:custGeom>
              <a:avLst/>
              <a:gdLst>
                <a:gd name="T0" fmla="*/ 30 w 31"/>
                <a:gd name="T1" fmla="*/ 1 h 27"/>
                <a:gd name="T2" fmla="*/ 23 w 31"/>
                <a:gd name="T3" fmla="*/ 1 h 27"/>
                <a:gd name="T4" fmla="*/ 0 w 31"/>
                <a:gd name="T5" fmla="*/ 20 h 27"/>
                <a:gd name="T6" fmla="*/ 7 w 31"/>
                <a:gd name="T7" fmla="*/ 27 h 27"/>
                <a:gd name="T8" fmla="*/ 30 w 31"/>
                <a:gd name="T9" fmla="*/ 8 h 27"/>
                <a:gd name="T10" fmla="*/ 23 w 31"/>
                <a:gd name="T11" fmla="*/ 8 h 27"/>
                <a:gd name="T12" fmla="*/ 30 w 31"/>
                <a:gd name="T13" fmla="*/ 8 h 27"/>
                <a:gd name="T14" fmla="*/ 31 w 31"/>
                <a:gd name="T15" fmla="*/ 4 h 27"/>
                <a:gd name="T16" fmla="*/ 30 w 31"/>
                <a:gd name="T17" fmla="*/ 1 h 27"/>
                <a:gd name="T18" fmla="*/ 27 w 31"/>
                <a:gd name="T19" fmla="*/ 0 h 27"/>
                <a:gd name="T20" fmla="*/ 23 w 31"/>
                <a:gd name="T21" fmla="*/ 1 h 27"/>
                <a:gd name="T22" fmla="*/ 30 w 31"/>
                <a:gd name="T23" fmla="*/ 1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"/>
                <a:gd name="T37" fmla="*/ 0 h 27"/>
                <a:gd name="T38" fmla="*/ 31 w 31"/>
                <a:gd name="T39" fmla="*/ 27 h 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" h="27">
                  <a:moveTo>
                    <a:pt x="30" y="1"/>
                  </a:moveTo>
                  <a:lnTo>
                    <a:pt x="23" y="1"/>
                  </a:lnTo>
                  <a:lnTo>
                    <a:pt x="0" y="20"/>
                  </a:lnTo>
                  <a:lnTo>
                    <a:pt x="7" y="27"/>
                  </a:lnTo>
                  <a:lnTo>
                    <a:pt x="30" y="8"/>
                  </a:lnTo>
                  <a:lnTo>
                    <a:pt x="23" y="8"/>
                  </a:lnTo>
                  <a:lnTo>
                    <a:pt x="30" y="8"/>
                  </a:lnTo>
                  <a:lnTo>
                    <a:pt x="31" y="4"/>
                  </a:lnTo>
                  <a:lnTo>
                    <a:pt x="30" y="1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86" name="Freeform 114"/>
            <p:cNvSpPr>
              <a:spLocks/>
            </p:cNvSpPr>
            <p:nvPr/>
          </p:nvSpPr>
          <p:spPr bwMode="auto">
            <a:xfrm>
              <a:off x="3966" y="2866"/>
              <a:ext cx="21" cy="23"/>
            </a:xfrm>
            <a:custGeom>
              <a:avLst/>
              <a:gdLst>
                <a:gd name="T0" fmla="*/ 20 w 21"/>
                <a:gd name="T1" fmla="*/ 22 h 23"/>
                <a:gd name="T2" fmla="*/ 20 w 21"/>
                <a:gd name="T3" fmla="*/ 15 h 23"/>
                <a:gd name="T4" fmla="*/ 7 w 21"/>
                <a:gd name="T5" fmla="*/ 0 h 23"/>
                <a:gd name="T6" fmla="*/ 0 w 21"/>
                <a:gd name="T7" fmla="*/ 7 h 23"/>
                <a:gd name="T8" fmla="*/ 13 w 21"/>
                <a:gd name="T9" fmla="*/ 22 h 23"/>
                <a:gd name="T10" fmla="*/ 13 w 21"/>
                <a:gd name="T11" fmla="*/ 15 h 23"/>
                <a:gd name="T12" fmla="*/ 13 w 21"/>
                <a:gd name="T13" fmla="*/ 22 h 23"/>
                <a:gd name="T14" fmla="*/ 17 w 21"/>
                <a:gd name="T15" fmla="*/ 23 h 23"/>
                <a:gd name="T16" fmla="*/ 20 w 21"/>
                <a:gd name="T17" fmla="*/ 22 h 23"/>
                <a:gd name="T18" fmla="*/ 21 w 21"/>
                <a:gd name="T19" fmla="*/ 19 h 23"/>
                <a:gd name="T20" fmla="*/ 20 w 21"/>
                <a:gd name="T21" fmla="*/ 15 h 23"/>
                <a:gd name="T22" fmla="*/ 20 w 21"/>
                <a:gd name="T23" fmla="*/ 22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23"/>
                <a:gd name="T38" fmla="*/ 21 w 21"/>
                <a:gd name="T39" fmla="*/ 23 h 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23">
                  <a:moveTo>
                    <a:pt x="20" y="22"/>
                  </a:moveTo>
                  <a:lnTo>
                    <a:pt x="20" y="15"/>
                  </a:lnTo>
                  <a:lnTo>
                    <a:pt x="7" y="0"/>
                  </a:lnTo>
                  <a:lnTo>
                    <a:pt x="0" y="7"/>
                  </a:lnTo>
                  <a:lnTo>
                    <a:pt x="13" y="22"/>
                  </a:lnTo>
                  <a:lnTo>
                    <a:pt x="13" y="15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20" y="22"/>
                  </a:lnTo>
                  <a:lnTo>
                    <a:pt x="21" y="19"/>
                  </a:lnTo>
                  <a:lnTo>
                    <a:pt x="20" y="15"/>
                  </a:lnTo>
                  <a:lnTo>
                    <a:pt x="2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87" name="Freeform 115"/>
            <p:cNvSpPr>
              <a:spLocks/>
            </p:cNvSpPr>
            <p:nvPr/>
          </p:nvSpPr>
          <p:spPr bwMode="auto">
            <a:xfrm>
              <a:off x="3954" y="2881"/>
              <a:ext cx="32" cy="27"/>
            </a:xfrm>
            <a:custGeom>
              <a:avLst/>
              <a:gdLst>
                <a:gd name="T0" fmla="*/ 10 w 32"/>
                <a:gd name="T1" fmla="*/ 20 h 27"/>
                <a:gd name="T2" fmla="*/ 9 w 32"/>
                <a:gd name="T3" fmla="*/ 26 h 27"/>
                <a:gd name="T4" fmla="*/ 32 w 32"/>
                <a:gd name="T5" fmla="*/ 7 h 27"/>
                <a:gd name="T6" fmla="*/ 25 w 32"/>
                <a:gd name="T7" fmla="*/ 0 h 27"/>
                <a:gd name="T8" fmla="*/ 2 w 32"/>
                <a:gd name="T9" fmla="*/ 19 h 27"/>
                <a:gd name="T10" fmla="*/ 0 w 32"/>
                <a:gd name="T11" fmla="*/ 25 h 27"/>
                <a:gd name="T12" fmla="*/ 2 w 32"/>
                <a:gd name="T13" fmla="*/ 19 h 27"/>
                <a:gd name="T14" fmla="*/ 0 w 32"/>
                <a:gd name="T15" fmla="*/ 22 h 27"/>
                <a:gd name="T16" fmla="*/ 2 w 32"/>
                <a:gd name="T17" fmla="*/ 26 h 27"/>
                <a:gd name="T18" fmla="*/ 5 w 32"/>
                <a:gd name="T19" fmla="*/ 27 h 27"/>
                <a:gd name="T20" fmla="*/ 9 w 32"/>
                <a:gd name="T21" fmla="*/ 26 h 27"/>
                <a:gd name="T22" fmla="*/ 10 w 32"/>
                <a:gd name="T23" fmla="*/ 20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27"/>
                <a:gd name="T38" fmla="*/ 32 w 32"/>
                <a:gd name="T39" fmla="*/ 27 h 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27">
                  <a:moveTo>
                    <a:pt x="10" y="20"/>
                  </a:moveTo>
                  <a:lnTo>
                    <a:pt x="9" y="26"/>
                  </a:lnTo>
                  <a:lnTo>
                    <a:pt x="32" y="7"/>
                  </a:lnTo>
                  <a:lnTo>
                    <a:pt x="25" y="0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5" y="27"/>
                  </a:lnTo>
                  <a:lnTo>
                    <a:pt x="9" y="26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88" name="Freeform 116"/>
            <p:cNvSpPr>
              <a:spLocks/>
            </p:cNvSpPr>
            <p:nvPr/>
          </p:nvSpPr>
          <p:spPr bwMode="auto">
            <a:xfrm>
              <a:off x="3810" y="2901"/>
              <a:ext cx="155" cy="141"/>
            </a:xfrm>
            <a:custGeom>
              <a:avLst/>
              <a:gdLst>
                <a:gd name="T0" fmla="*/ 8 w 155"/>
                <a:gd name="T1" fmla="*/ 140 h 141"/>
                <a:gd name="T2" fmla="*/ 8 w 155"/>
                <a:gd name="T3" fmla="*/ 140 h 141"/>
                <a:gd name="T4" fmla="*/ 52 w 155"/>
                <a:gd name="T5" fmla="*/ 102 h 141"/>
                <a:gd name="T6" fmla="*/ 86 w 155"/>
                <a:gd name="T7" fmla="*/ 74 h 141"/>
                <a:gd name="T8" fmla="*/ 113 w 155"/>
                <a:gd name="T9" fmla="*/ 52 h 141"/>
                <a:gd name="T10" fmla="*/ 132 w 155"/>
                <a:gd name="T11" fmla="*/ 35 h 141"/>
                <a:gd name="T12" fmla="*/ 143 w 155"/>
                <a:gd name="T13" fmla="*/ 25 h 141"/>
                <a:gd name="T14" fmla="*/ 150 w 155"/>
                <a:gd name="T15" fmla="*/ 15 h 141"/>
                <a:gd name="T16" fmla="*/ 155 w 155"/>
                <a:gd name="T17" fmla="*/ 8 h 141"/>
                <a:gd name="T18" fmla="*/ 154 w 155"/>
                <a:gd name="T19" fmla="*/ 0 h 141"/>
                <a:gd name="T20" fmla="*/ 144 w 155"/>
                <a:gd name="T21" fmla="*/ 5 h 141"/>
                <a:gd name="T22" fmla="*/ 146 w 155"/>
                <a:gd name="T23" fmla="*/ 6 h 141"/>
                <a:gd name="T24" fmla="*/ 143 w 155"/>
                <a:gd name="T25" fmla="*/ 11 h 141"/>
                <a:gd name="T26" fmla="*/ 136 w 155"/>
                <a:gd name="T27" fmla="*/ 18 h 141"/>
                <a:gd name="T28" fmla="*/ 124 w 155"/>
                <a:gd name="T29" fmla="*/ 28 h 141"/>
                <a:gd name="T30" fmla="*/ 106 w 155"/>
                <a:gd name="T31" fmla="*/ 45 h 141"/>
                <a:gd name="T32" fmla="*/ 79 w 155"/>
                <a:gd name="T33" fmla="*/ 67 h 141"/>
                <a:gd name="T34" fmla="*/ 45 w 155"/>
                <a:gd name="T35" fmla="*/ 95 h 141"/>
                <a:gd name="T36" fmla="*/ 1 w 155"/>
                <a:gd name="T37" fmla="*/ 133 h 141"/>
                <a:gd name="T38" fmla="*/ 1 w 155"/>
                <a:gd name="T39" fmla="*/ 133 h 141"/>
                <a:gd name="T40" fmla="*/ 1 w 155"/>
                <a:gd name="T41" fmla="*/ 133 h 141"/>
                <a:gd name="T42" fmla="*/ 0 w 155"/>
                <a:gd name="T43" fmla="*/ 136 h 141"/>
                <a:gd name="T44" fmla="*/ 1 w 155"/>
                <a:gd name="T45" fmla="*/ 140 h 141"/>
                <a:gd name="T46" fmla="*/ 5 w 155"/>
                <a:gd name="T47" fmla="*/ 141 h 141"/>
                <a:gd name="T48" fmla="*/ 8 w 155"/>
                <a:gd name="T49" fmla="*/ 140 h 1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5"/>
                <a:gd name="T76" fmla="*/ 0 h 141"/>
                <a:gd name="T77" fmla="*/ 155 w 155"/>
                <a:gd name="T78" fmla="*/ 141 h 14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5" h="141">
                  <a:moveTo>
                    <a:pt x="8" y="140"/>
                  </a:moveTo>
                  <a:lnTo>
                    <a:pt x="8" y="140"/>
                  </a:lnTo>
                  <a:lnTo>
                    <a:pt x="52" y="102"/>
                  </a:lnTo>
                  <a:lnTo>
                    <a:pt x="86" y="74"/>
                  </a:lnTo>
                  <a:lnTo>
                    <a:pt x="113" y="52"/>
                  </a:lnTo>
                  <a:lnTo>
                    <a:pt x="132" y="35"/>
                  </a:lnTo>
                  <a:lnTo>
                    <a:pt x="143" y="25"/>
                  </a:lnTo>
                  <a:lnTo>
                    <a:pt x="150" y="15"/>
                  </a:lnTo>
                  <a:lnTo>
                    <a:pt x="155" y="8"/>
                  </a:lnTo>
                  <a:lnTo>
                    <a:pt x="154" y="0"/>
                  </a:lnTo>
                  <a:lnTo>
                    <a:pt x="144" y="5"/>
                  </a:lnTo>
                  <a:lnTo>
                    <a:pt x="146" y="6"/>
                  </a:lnTo>
                  <a:lnTo>
                    <a:pt x="143" y="11"/>
                  </a:lnTo>
                  <a:lnTo>
                    <a:pt x="136" y="18"/>
                  </a:lnTo>
                  <a:lnTo>
                    <a:pt x="124" y="28"/>
                  </a:lnTo>
                  <a:lnTo>
                    <a:pt x="106" y="45"/>
                  </a:lnTo>
                  <a:lnTo>
                    <a:pt x="79" y="67"/>
                  </a:lnTo>
                  <a:lnTo>
                    <a:pt x="45" y="95"/>
                  </a:lnTo>
                  <a:lnTo>
                    <a:pt x="1" y="133"/>
                  </a:lnTo>
                  <a:lnTo>
                    <a:pt x="0" y="136"/>
                  </a:lnTo>
                  <a:lnTo>
                    <a:pt x="1" y="140"/>
                  </a:lnTo>
                  <a:lnTo>
                    <a:pt x="5" y="141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89" name="Freeform 117"/>
            <p:cNvSpPr>
              <a:spLocks/>
            </p:cNvSpPr>
            <p:nvPr/>
          </p:nvSpPr>
          <p:spPr bwMode="auto">
            <a:xfrm>
              <a:off x="3779" y="3034"/>
              <a:ext cx="39" cy="32"/>
            </a:xfrm>
            <a:custGeom>
              <a:avLst/>
              <a:gdLst>
                <a:gd name="T0" fmla="*/ 8 w 39"/>
                <a:gd name="T1" fmla="*/ 31 h 32"/>
                <a:gd name="T2" fmla="*/ 8 w 39"/>
                <a:gd name="T3" fmla="*/ 31 h 32"/>
                <a:gd name="T4" fmla="*/ 11 w 39"/>
                <a:gd name="T5" fmla="*/ 29 h 32"/>
                <a:gd name="T6" fmla="*/ 18 w 39"/>
                <a:gd name="T7" fmla="*/ 22 h 32"/>
                <a:gd name="T8" fmla="*/ 30 w 39"/>
                <a:gd name="T9" fmla="*/ 15 h 32"/>
                <a:gd name="T10" fmla="*/ 39 w 39"/>
                <a:gd name="T11" fmla="*/ 7 h 32"/>
                <a:gd name="T12" fmla="*/ 32 w 39"/>
                <a:gd name="T13" fmla="*/ 0 h 32"/>
                <a:gd name="T14" fmla="*/ 23 w 39"/>
                <a:gd name="T15" fmla="*/ 8 h 32"/>
                <a:gd name="T16" fmla="*/ 14 w 39"/>
                <a:gd name="T17" fmla="*/ 15 h 32"/>
                <a:gd name="T18" fmla="*/ 4 w 39"/>
                <a:gd name="T19" fmla="*/ 22 h 32"/>
                <a:gd name="T20" fmla="*/ 1 w 39"/>
                <a:gd name="T21" fmla="*/ 24 h 32"/>
                <a:gd name="T22" fmla="*/ 1 w 39"/>
                <a:gd name="T23" fmla="*/ 24 h 32"/>
                <a:gd name="T24" fmla="*/ 1 w 39"/>
                <a:gd name="T25" fmla="*/ 24 h 32"/>
                <a:gd name="T26" fmla="*/ 0 w 39"/>
                <a:gd name="T27" fmla="*/ 28 h 32"/>
                <a:gd name="T28" fmla="*/ 1 w 39"/>
                <a:gd name="T29" fmla="*/ 31 h 32"/>
                <a:gd name="T30" fmla="*/ 4 w 39"/>
                <a:gd name="T31" fmla="*/ 32 h 32"/>
                <a:gd name="T32" fmla="*/ 8 w 39"/>
                <a:gd name="T33" fmla="*/ 3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2"/>
                <a:gd name="T53" fmla="*/ 39 w 39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2">
                  <a:moveTo>
                    <a:pt x="8" y="31"/>
                  </a:moveTo>
                  <a:lnTo>
                    <a:pt x="8" y="31"/>
                  </a:lnTo>
                  <a:lnTo>
                    <a:pt x="11" y="29"/>
                  </a:lnTo>
                  <a:lnTo>
                    <a:pt x="18" y="22"/>
                  </a:lnTo>
                  <a:lnTo>
                    <a:pt x="30" y="15"/>
                  </a:lnTo>
                  <a:lnTo>
                    <a:pt x="39" y="7"/>
                  </a:lnTo>
                  <a:lnTo>
                    <a:pt x="32" y="0"/>
                  </a:lnTo>
                  <a:lnTo>
                    <a:pt x="23" y="8"/>
                  </a:lnTo>
                  <a:lnTo>
                    <a:pt x="14" y="15"/>
                  </a:lnTo>
                  <a:lnTo>
                    <a:pt x="4" y="22"/>
                  </a:lnTo>
                  <a:lnTo>
                    <a:pt x="1" y="24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4" y="32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90" name="Freeform 118"/>
            <p:cNvSpPr>
              <a:spLocks/>
            </p:cNvSpPr>
            <p:nvPr/>
          </p:nvSpPr>
          <p:spPr bwMode="auto">
            <a:xfrm>
              <a:off x="3441" y="3058"/>
              <a:ext cx="346" cy="255"/>
            </a:xfrm>
            <a:custGeom>
              <a:avLst/>
              <a:gdLst>
                <a:gd name="T0" fmla="*/ 1 w 346"/>
                <a:gd name="T1" fmla="*/ 246 h 255"/>
                <a:gd name="T2" fmla="*/ 7 w 346"/>
                <a:gd name="T3" fmla="*/ 255 h 255"/>
                <a:gd name="T4" fmla="*/ 43 w 346"/>
                <a:gd name="T5" fmla="*/ 230 h 255"/>
                <a:gd name="T6" fmla="*/ 79 w 346"/>
                <a:gd name="T7" fmla="*/ 208 h 255"/>
                <a:gd name="T8" fmla="*/ 111 w 346"/>
                <a:gd name="T9" fmla="*/ 184 h 255"/>
                <a:gd name="T10" fmla="*/ 142 w 346"/>
                <a:gd name="T11" fmla="*/ 163 h 255"/>
                <a:gd name="T12" fmla="*/ 170 w 346"/>
                <a:gd name="T13" fmla="*/ 143 h 255"/>
                <a:gd name="T14" fmla="*/ 197 w 346"/>
                <a:gd name="T15" fmla="*/ 122 h 255"/>
                <a:gd name="T16" fmla="*/ 222 w 346"/>
                <a:gd name="T17" fmla="*/ 105 h 255"/>
                <a:gd name="T18" fmla="*/ 245 w 346"/>
                <a:gd name="T19" fmla="*/ 88 h 255"/>
                <a:gd name="T20" fmla="*/ 266 w 346"/>
                <a:gd name="T21" fmla="*/ 72 h 255"/>
                <a:gd name="T22" fmla="*/ 285 w 346"/>
                <a:gd name="T23" fmla="*/ 56 h 255"/>
                <a:gd name="T24" fmla="*/ 300 w 346"/>
                <a:gd name="T25" fmla="*/ 45 h 255"/>
                <a:gd name="T26" fmla="*/ 314 w 346"/>
                <a:gd name="T27" fmla="*/ 33 h 255"/>
                <a:gd name="T28" fmla="*/ 326 w 346"/>
                <a:gd name="T29" fmla="*/ 24 h 255"/>
                <a:gd name="T30" fmla="*/ 335 w 346"/>
                <a:gd name="T31" fmla="*/ 17 h 255"/>
                <a:gd name="T32" fmla="*/ 341 w 346"/>
                <a:gd name="T33" fmla="*/ 11 h 255"/>
                <a:gd name="T34" fmla="*/ 346 w 346"/>
                <a:gd name="T35" fmla="*/ 7 h 255"/>
                <a:gd name="T36" fmla="*/ 339 w 346"/>
                <a:gd name="T37" fmla="*/ 0 h 255"/>
                <a:gd name="T38" fmla="*/ 334 w 346"/>
                <a:gd name="T39" fmla="*/ 4 h 255"/>
                <a:gd name="T40" fmla="*/ 328 w 346"/>
                <a:gd name="T41" fmla="*/ 10 h 255"/>
                <a:gd name="T42" fmla="*/ 319 w 346"/>
                <a:gd name="T43" fmla="*/ 17 h 255"/>
                <a:gd name="T44" fmla="*/ 307 w 346"/>
                <a:gd name="T45" fmla="*/ 26 h 255"/>
                <a:gd name="T46" fmla="*/ 293 w 346"/>
                <a:gd name="T47" fmla="*/ 38 h 255"/>
                <a:gd name="T48" fmla="*/ 278 w 346"/>
                <a:gd name="T49" fmla="*/ 49 h 255"/>
                <a:gd name="T50" fmla="*/ 259 w 346"/>
                <a:gd name="T51" fmla="*/ 65 h 255"/>
                <a:gd name="T52" fmla="*/ 240 w 346"/>
                <a:gd name="T53" fmla="*/ 79 h 255"/>
                <a:gd name="T54" fmla="*/ 217 w 346"/>
                <a:gd name="T55" fmla="*/ 95 h 255"/>
                <a:gd name="T56" fmla="*/ 192 w 346"/>
                <a:gd name="T57" fmla="*/ 115 h 255"/>
                <a:gd name="T58" fmla="*/ 165 w 346"/>
                <a:gd name="T59" fmla="*/ 134 h 255"/>
                <a:gd name="T60" fmla="*/ 137 w 346"/>
                <a:gd name="T61" fmla="*/ 154 h 255"/>
                <a:gd name="T62" fmla="*/ 107 w 346"/>
                <a:gd name="T63" fmla="*/ 175 h 255"/>
                <a:gd name="T64" fmla="*/ 74 w 346"/>
                <a:gd name="T65" fmla="*/ 198 h 255"/>
                <a:gd name="T66" fmla="*/ 39 w 346"/>
                <a:gd name="T67" fmla="*/ 221 h 255"/>
                <a:gd name="T68" fmla="*/ 2 w 346"/>
                <a:gd name="T69" fmla="*/ 245 h 255"/>
                <a:gd name="T70" fmla="*/ 8 w 346"/>
                <a:gd name="T71" fmla="*/ 253 h 255"/>
                <a:gd name="T72" fmla="*/ 2 w 346"/>
                <a:gd name="T73" fmla="*/ 245 h 255"/>
                <a:gd name="T74" fmla="*/ 0 w 346"/>
                <a:gd name="T75" fmla="*/ 248 h 255"/>
                <a:gd name="T76" fmla="*/ 0 w 346"/>
                <a:gd name="T77" fmla="*/ 251 h 255"/>
                <a:gd name="T78" fmla="*/ 4 w 346"/>
                <a:gd name="T79" fmla="*/ 255 h 255"/>
                <a:gd name="T80" fmla="*/ 7 w 346"/>
                <a:gd name="T81" fmla="*/ 255 h 255"/>
                <a:gd name="T82" fmla="*/ 1 w 346"/>
                <a:gd name="T83" fmla="*/ 246 h 25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46"/>
                <a:gd name="T127" fmla="*/ 0 h 255"/>
                <a:gd name="T128" fmla="*/ 346 w 346"/>
                <a:gd name="T129" fmla="*/ 255 h 25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46" h="255">
                  <a:moveTo>
                    <a:pt x="1" y="246"/>
                  </a:moveTo>
                  <a:lnTo>
                    <a:pt x="7" y="255"/>
                  </a:lnTo>
                  <a:lnTo>
                    <a:pt x="43" y="230"/>
                  </a:lnTo>
                  <a:lnTo>
                    <a:pt x="79" y="208"/>
                  </a:lnTo>
                  <a:lnTo>
                    <a:pt x="111" y="184"/>
                  </a:lnTo>
                  <a:lnTo>
                    <a:pt x="142" y="163"/>
                  </a:lnTo>
                  <a:lnTo>
                    <a:pt x="170" y="143"/>
                  </a:lnTo>
                  <a:lnTo>
                    <a:pt x="197" y="122"/>
                  </a:lnTo>
                  <a:lnTo>
                    <a:pt x="222" y="105"/>
                  </a:lnTo>
                  <a:lnTo>
                    <a:pt x="245" y="88"/>
                  </a:lnTo>
                  <a:lnTo>
                    <a:pt x="266" y="72"/>
                  </a:lnTo>
                  <a:lnTo>
                    <a:pt x="285" y="56"/>
                  </a:lnTo>
                  <a:lnTo>
                    <a:pt x="300" y="45"/>
                  </a:lnTo>
                  <a:lnTo>
                    <a:pt x="314" y="33"/>
                  </a:lnTo>
                  <a:lnTo>
                    <a:pt x="326" y="24"/>
                  </a:lnTo>
                  <a:lnTo>
                    <a:pt x="335" y="17"/>
                  </a:lnTo>
                  <a:lnTo>
                    <a:pt x="341" y="11"/>
                  </a:lnTo>
                  <a:lnTo>
                    <a:pt x="346" y="7"/>
                  </a:lnTo>
                  <a:lnTo>
                    <a:pt x="339" y="0"/>
                  </a:lnTo>
                  <a:lnTo>
                    <a:pt x="334" y="4"/>
                  </a:lnTo>
                  <a:lnTo>
                    <a:pt x="328" y="10"/>
                  </a:lnTo>
                  <a:lnTo>
                    <a:pt x="319" y="17"/>
                  </a:lnTo>
                  <a:lnTo>
                    <a:pt x="307" y="26"/>
                  </a:lnTo>
                  <a:lnTo>
                    <a:pt x="293" y="38"/>
                  </a:lnTo>
                  <a:lnTo>
                    <a:pt x="278" y="49"/>
                  </a:lnTo>
                  <a:lnTo>
                    <a:pt x="259" y="65"/>
                  </a:lnTo>
                  <a:lnTo>
                    <a:pt x="240" y="79"/>
                  </a:lnTo>
                  <a:lnTo>
                    <a:pt x="217" y="95"/>
                  </a:lnTo>
                  <a:lnTo>
                    <a:pt x="192" y="115"/>
                  </a:lnTo>
                  <a:lnTo>
                    <a:pt x="165" y="134"/>
                  </a:lnTo>
                  <a:lnTo>
                    <a:pt x="137" y="154"/>
                  </a:lnTo>
                  <a:lnTo>
                    <a:pt x="107" y="175"/>
                  </a:lnTo>
                  <a:lnTo>
                    <a:pt x="74" y="198"/>
                  </a:lnTo>
                  <a:lnTo>
                    <a:pt x="39" y="221"/>
                  </a:lnTo>
                  <a:lnTo>
                    <a:pt x="2" y="245"/>
                  </a:lnTo>
                  <a:lnTo>
                    <a:pt x="8" y="253"/>
                  </a:lnTo>
                  <a:lnTo>
                    <a:pt x="2" y="245"/>
                  </a:lnTo>
                  <a:lnTo>
                    <a:pt x="0" y="248"/>
                  </a:lnTo>
                  <a:lnTo>
                    <a:pt x="0" y="251"/>
                  </a:lnTo>
                  <a:lnTo>
                    <a:pt x="4" y="255"/>
                  </a:lnTo>
                  <a:lnTo>
                    <a:pt x="7" y="255"/>
                  </a:lnTo>
                  <a:lnTo>
                    <a:pt x="1" y="2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91" name="Freeform 119"/>
            <p:cNvSpPr>
              <a:spLocks/>
            </p:cNvSpPr>
            <p:nvPr/>
          </p:nvSpPr>
          <p:spPr bwMode="auto">
            <a:xfrm>
              <a:off x="3753" y="2998"/>
              <a:ext cx="62" cy="64"/>
            </a:xfrm>
            <a:custGeom>
              <a:avLst/>
              <a:gdLst>
                <a:gd name="T0" fmla="*/ 30 w 62"/>
                <a:gd name="T1" fmla="*/ 64 h 64"/>
                <a:gd name="T2" fmla="*/ 34 w 62"/>
                <a:gd name="T3" fmla="*/ 61 h 64"/>
                <a:gd name="T4" fmla="*/ 42 w 62"/>
                <a:gd name="T5" fmla="*/ 54 h 64"/>
                <a:gd name="T6" fmla="*/ 53 w 62"/>
                <a:gd name="T7" fmla="*/ 47 h 64"/>
                <a:gd name="T8" fmla="*/ 62 w 62"/>
                <a:gd name="T9" fmla="*/ 39 h 64"/>
                <a:gd name="T10" fmla="*/ 30 w 62"/>
                <a:gd name="T11" fmla="*/ 0 h 64"/>
                <a:gd name="T12" fmla="*/ 21 w 62"/>
                <a:gd name="T13" fmla="*/ 9 h 64"/>
                <a:gd name="T14" fmla="*/ 10 w 62"/>
                <a:gd name="T15" fmla="*/ 17 h 64"/>
                <a:gd name="T16" fmla="*/ 3 w 62"/>
                <a:gd name="T17" fmla="*/ 24 h 64"/>
                <a:gd name="T18" fmla="*/ 0 w 62"/>
                <a:gd name="T19" fmla="*/ 26 h 64"/>
                <a:gd name="T20" fmla="*/ 30 w 62"/>
                <a:gd name="T21" fmla="*/ 64 h 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2"/>
                <a:gd name="T34" fmla="*/ 0 h 64"/>
                <a:gd name="T35" fmla="*/ 62 w 62"/>
                <a:gd name="T36" fmla="*/ 64 h 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2" h="64">
                  <a:moveTo>
                    <a:pt x="30" y="64"/>
                  </a:moveTo>
                  <a:lnTo>
                    <a:pt x="34" y="61"/>
                  </a:lnTo>
                  <a:lnTo>
                    <a:pt x="42" y="54"/>
                  </a:lnTo>
                  <a:lnTo>
                    <a:pt x="53" y="47"/>
                  </a:lnTo>
                  <a:lnTo>
                    <a:pt x="62" y="39"/>
                  </a:lnTo>
                  <a:lnTo>
                    <a:pt x="30" y="0"/>
                  </a:lnTo>
                  <a:lnTo>
                    <a:pt x="21" y="9"/>
                  </a:lnTo>
                  <a:lnTo>
                    <a:pt x="10" y="17"/>
                  </a:lnTo>
                  <a:lnTo>
                    <a:pt x="3" y="24"/>
                  </a:lnTo>
                  <a:lnTo>
                    <a:pt x="0" y="26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92" name="Freeform 120"/>
            <p:cNvSpPr>
              <a:spLocks/>
            </p:cNvSpPr>
            <p:nvPr/>
          </p:nvSpPr>
          <p:spPr bwMode="auto">
            <a:xfrm>
              <a:off x="3780" y="3032"/>
              <a:ext cx="40" cy="33"/>
            </a:xfrm>
            <a:custGeom>
              <a:avLst/>
              <a:gdLst>
                <a:gd name="T0" fmla="*/ 31 w 40"/>
                <a:gd name="T1" fmla="*/ 9 h 33"/>
                <a:gd name="T2" fmla="*/ 31 w 40"/>
                <a:gd name="T3" fmla="*/ 2 h 33"/>
                <a:gd name="T4" fmla="*/ 22 w 40"/>
                <a:gd name="T5" fmla="*/ 10 h 33"/>
                <a:gd name="T6" fmla="*/ 13 w 40"/>
                <a:gd name="T7" fmla="*/ 17 h 33"/>
                <a:gd name="T8" fmla="*/ 3 w 40"/>
                <a:gd name="T9" fmla="*/ 24 h 33"/>
                <a:gd name="T10" fmla="*/ 0 w 40"/>
                <a:gd name="T11" fmla="*/ 26 h 33"/>
                <a:gd name="T12" fmla="*/ 7 w 40"/>
                <a:gd name="T13" fmla="*/ 33 h 33"/>
                <a:gd name="T14" fmla="*/ 10 w 40"/>
                <a:gd name="T15" fmla="*/ 31 h 33"/>
                <a:gd name="T16" fmla="*/ 17 w 40"/>
                <a:gd name="T17" fmla="*/ 24 h 33"/>
                <a:gd name="T18" fmla="*/ 29 w 40"/>
                <a:gd name="T19" fmla="*/ 17 h 33"/>
                <a:gd name="T20" fmla="*/ 38 w 40"/>
                <a:gd name="T21" fmla="*/ 9 h 33"/>
                <a:gd name="T22" fmla="*/ 38 w 40"/>
                <a:gd name="T23" fmla="*/ 2 h 33"/>
                <a:gd name="T24" fmla="*/ 38 w 40"/>
                <a:gd name="T25" fmla="*/ 9 h 33"/>
                <a:gd name="T26" fmla="*/ 40 w 40"/>
                <a:gd name="T27" fmla="*/ 5 h 33"/>
                <a:gd name="T28" fmla="*/ 38 w 40"/>
                <a:gd name="T29" fmla="*/ 2 h 33"/>
                <a:gd name="T30" fmla="*/ 35 w 40"/>
                <a:gd name="T31" fmla="*/ 0 h 33"/>
                <a:gd name="T32" fmla="*/ 31 w 40"/>
                <a:gd name="T33" fmla="*/ 2 h 33"/>
                <a:gd name="T34" fmla="*/ 31 w 40"/>
                <a:gd name="T35" fmla="*/ 9 h 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"/>
                <a:gd name="T55" fmla="*/ 0 h 33"/>
                <a:gd name="T56" fmla="*/ 40 w 40"/>
                <a:gd name="T57" fmla="*/ 33 h 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" h="33">
                  <a:moveTo>
                    <a:pt x="31" y="9"/>
                  </a:moveTo>
                  <a:lnTo>
                    <a:pt x="31" y="2"/>
                  </a:lnTo>
                  <a:lnTo>
                    <a:pt x="22" y="10"/>
                  </a:lnTo>
                  <a:lnTo>
                    <a:pt x="13" y="17"/>
                  </a:lnTo>
                  <a:lnTo>
                    <a:pt x="3" y="24"/>
                  </a:lnTo>
                  <a:lnTo>
                    <a:pt x="0" y="26"/>
                  </a:lnTo>
                  <a:lnTo>
                    <a:pt x="7" y="33"/>
                  </a:lnTo>
                  <a:lnTo>
                    <a:pt x="10" y="31"/>
                  </a:lnTo>
                  <a:lnTo>
                    <a:pt x="17" y="24"/>
                  </a:lnTo>
                  <a:lnTo>
                    <a:pt x="29" y="17"/>
                  </a:lnTo>
                  <a:lnTo>
                    <a:pt x="38" y="9"/>
                  </a:lnTo>
                  <a:lnTo>
                    <a:pt x="38" y="2"/>
                  </a:lnTo>
                  <a:lnTo>
                    <a:pt x="38" y="9"/>
                  </a:lnTo>
                  <a:lnTo>
                    <a:pt x="40" y="5"/>
                  </a:lnTo>
                  <a:lnTo>
                    <a:pt x="38" y="2"/>
                  </a:lnTo>
                  <a:lnTo>
                    <a:pt x="35" y="0"/>
                  </a:lnTo>
                  <a:lnTo>
                    <a:pt x="31" y="2"/>
                  </a:lnTo>
                  <a:lnTo>
                    <a:pt x="3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93" name="Freeform 121"/>
            <p:cNvSpPr>
              <a:spLocks/>
            </p:cNvSpPr>
            <p:nvPr/>
          </p:nvSpPr>
          <p:spPr bwMode="auto">
            <a:xfrm>
              <a:off x="3779" y="2994"/>
              <a:ext cx="39" cy="47"/>
            </a:xfrm>
            <a:custGeom>
              <a:avLst/>
              <a:gdLst>
                <a:gd name="T0" fmla="*/ 8 w 39"/>
                <a:gd name="T1" fmla="*/ 8 h 47"/>
                <a:gd name="T2" fmla="*/ 1 w 39"/>
                <a:gd name="T3" fmla="*/ 8 h 47"/>
                <a:gd name="T4" fmla="*/ 32 w 39"/>
                <a:gd name="T5" fmla="*/ 47 h 47"/>
                <a:gd name="T6" fmla="*/ 39 w 39"/>
                <a:gd name="T7" fmla="*/ 40 h 47"/>
                <a:gd name="T8" fmla="*/ 8 w 39"/>
                <a:gd name="T9" fmla="*/ 1 h 47"/>
                <a:gd name="T10" fmla="*/ 1 w 39"/>
                <a:gd name="T11" fmla="*/ 1 h 47"/>
                <a:gd name="T12" fmla="*/ 8 w 39"/>
                <a:gd name="T13" fmla="*/ 1 h 47"/>
                <a:gd name="T14" fmla="*/ 4 w 39"/>
                <a:gd name="T15" fmla="*/ 0 h 47"/>
                <a:gd name="T16" fmla="*/ 1 w 39"/>
                <a:gd name="T17" fmla="*/ 1 h 47"/>
                <a:gd name="T18" fmla="*/ 0 w 39"/>
                <a:gd name="T19" fmla="*/ 4 h 47"/>
                <a:gd name="T20" fmla="*/ 1 w 39"/>
                <a:gd name="T21" fmla="*/ 8 h 47"/>
                <a:gd name="T22" fmla="*/ 8 w 39"/>
                <a:gd name="T23" fmla="*/ 8 h 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47"/>
                <a:gd name="T38" fmla="*/ 39 w 39"/>
                <a:gd name="T39" fmla="*/ 47 h 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47">
                  <a:moveTo>
                    <a:pt x="8" y="8"/>
                  </a:moveTo>
                  <a:lnTo>
                    <a:pt x="1" y="8"/>
                  </a:lnTo>
                  <a:lnTo>
                    <a:pt x="32" y="47"/>
                  </a:lnTo>
                  <a:lnTo>
                    <a:pt x="39" y="40"/>
                  </a:lnTo>
                  <a:lnTo>
                    <a:pt x="8" y="1"/>
                  </a:lnTo>
                  <a:lnTo>
                    <a:pt x="1" y="1"/>
                  </a:lnTo>
                  <a:lnTo>
                    <a:pt x="8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1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94" name="Freeform 122"/>
            <p:cNvSpPr>
              <a:spLocks/>
            </p:cNvSpPr>
            <p:nvPr/>
          </p:nvSpPr>
          <p:spPr bwMode="auto">
            <a:xfrm>
              <a:off x="3748" y="2995"/>
              <a:ext cx="39" cy="34"/>
            </a:xfrm>
            <a:custGeom>
              <a:avLst/>
              <a:gdLst>
                <a:gd name="T0" fmla="*/ 8 w 39"/>
                <a:gd name="T1" fmla="*/ 26 h 34"/>
                <a:gd name="T2" fmla="*/ 8 w 39"/>
                <a:gd name="T3" fmla="*/ 33 h 34"/>
                <a:gd name="T4" fmla="*/ 12 w 39"/>
                <a:gd name="T5" fmla="*/ 30 h 34"/>
                <a:gd name="T6" fmla="*/ 19 w 39"/>
                <a:gd name="T7" fmla="*/ 23 h 34"/>
                <a:gd name="T8" fmla="*/ 29 w 39"/>
                <a:gd name="T9" fmla="*/ 15 h 34"/>
                <a:gd name="T10" fmla="*/ 39 w 39"/>
                <a:gd name="T11" fmla="*/ 7 h 34"/>
                <a:gd name="T12" fmla="*/ 32 w 39"/>
                <a:gd name="T13" fmla="*/ 0 h 34"/>
                <a:gd name="T14" fmla="*/ 22 w 39"/>
                <a:gd name="T15" fmla="*/ 8 h 34"/>
                <a:gd name="T16" fmla="*/ 12 w 39"/>
                <a:gd name="T17" fmla="*/ 16 h 34"/>
                <a:gd name="T18" fmla="*/ 5 w 39"/>
                <a:gd name="T19" fmla="*/ 23 h 34"/>
                <a:gd name="T20" fmla="*/ 1 w 39"/>
                <a:gd name="T21" fmla="*/ 26 h 34"/>
                <a:gd name="T22" fmla="*/ 1 w 39"/>
                <a:gd name="T23" fmla="*/ 33 h 34"/>
                <a:gd name="T24" fmla="*/ 1 w 39"/>
                <a:gd name="T25" fmla="*/ 26 h 34"/>
                <a:gd name="T26" fmla="*/ 0 w 39"/>
                <a:gd name="T27" fmla="*/ 29 h 34"/>
                <a:gd name="T28" fmla="*/ 1 w 39"/>
                <a:gd name="T29" fmla="*/ 33 h 34"/>
                <a:gd name="T30" fmla="*/ 5 w 39"/>
                <a:gd name="T31" fmla="*/ 34 h 34"/>
                <a:gd name="T32" fmla="*/ 8 w 39"/>
                <a:gd name="T33" fmla="*/ 33 h 34"/>
                <a:gd name="T34" fmla="*/ 8 w 39"/>
                <a:gd name="T35" fmla="*/ 26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34"/>
                <a:gd name="T56" fmla="*/ 39 w 39"/>
                <a:gd name="T57" fmla="*/ 34 h 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34">
                  <a:moveTo>
                    <a:pt x="8" y="26"/>
                  </a:moveTo>
                  <a:lnTo>
                    <a:pt x="8" y="33"/>
                  </a:lnTo>
                  <a:lnTo>
                    <a:pt x="12" y="30"/>
                  </a:lnTo>
                  <a:lnTo>
                    <a:pt x="19" y="23"/>
                  </a:lnTo>
                  <a:lnTo>
                    <a:pt x="29" y="15"/>
                  </a:lnTo>
                  <a:lnTo>
                    <a:pt x="39" y="7"/>
                  </a:lnTo>
                  <a:lnTo>
                    <a:pt x="32" y="0"/>
                  </a:lnTo>
                  <a:lnTo>
                    <a:pt x="22" y="8"/>
                  </a:lnTo>
                  <a:lnTo>
                    <a:pt x="12" y="16"/>
                  </a:lnTo>
                  <a:lnTo>
                    <a:pt x="5" y="23"/>
                  </a:lnTo>
                  <a:lnTo>
                    <a:pt x="1" y="26"/>
                  </a:lnTo>
                  <a:lnTo>
                    <a:pt x="1" y="33"/>
                  </a:lnTo>
                  <a:lnTo>
                    <a:pt x="1" y="26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5" y="34"/>
                  </a:lnTo>
                  <a:lnTo>
                    <a:pt x="8" y="33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95" name="Freeform 123"/>
            <p:cNvSpPr>
              <a:spLocks/>
            </p:cNvSpPr>
            <p:nvPr/>
          </p:nvSpPr>
          <p:spPr bwMode="auto">
            <a:xfrm>
              <a:off x="3749" y="3021"/>
              <a:ext cx="39" cy="45"/>
            </a:xfrm>
            <a:custGeom>
              <a:avLst/>
              <a:gdLst>
                <a:gd name="T0" fmla="*/ 31 w 39"/>
                <a:gd name="T1" fmla="*/ 37 h 45"/>
                <a:gd name="T2" fmla="*/ 38 w 39"/>
                <a:gd name="T3" fmla="*/ 37 h 45"/>
                <a:gd name="T4" fmla="*/ 7 w 39"/>
                <a:gd name="T5" fmla="*/ 0 h 45"/>
                <a:gd name="T6" fmla="*/ 0 w 39"/>
                <a:gd name="T7" fmla="*/ 7 h 45"/>
                <a:gd name="T8" fmla="*/ 31 w 39"/>
                <a:gd name="T9" fmla="*/ 44 h 45"/>
                <a:gd name="T10" fmla="*/ 38 w 39"/>
                <a:gd name="T11" fmla="*/ 44 h 45"/>
                <a:gd name="T12" fmla="*/ 31 w 39"/>
                <a:gd name="T13" fmla="*/ 44 h 45"/>
                <a:gd name="T14" fmla="*/ 34 w 39"/>
                <a:gd name="T15" fmla="*/ 45 h 45"/>
                <a:gd name="T16" fmla="*/ 38 w 39"/>
                <a:gd name="T17" fmla="*/ 44 h 45"/>
                <a:gd name="T18" fmla="*/ 39 w 39"/>
                <a:gd name="T19" fmla="*/ 41 h 45"/>
                <a:gd name="T20" fmla="*/ 38 w 39"/>
                <a:gd name="T21" fmla="*/ 37 h 45"/>
                <a:gd name="T22" fmla="*/ 31 w 39"/>
                <a:gd name="T23" fmla="*/ 37 h 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45"/>
                <a:gd name="T38" fmla="*/ 39 w 39"/>
                <a:gd name="T39" fmla="*/ 45 h 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45">
                  <a:moveTo>
                    <a:pt x="31" y="37"/>
                  </a:moveTo>
                  <a:lnTo>
                    <a:pt x="38" y="37"/>
                  </a:lnTo>
                  <a:lnTo>
                    <a:pt x="7" y="0"/>
                  </a:lnTo>
                  <a:lnTo>
                    <a:pt x="0" y="7"/>
                  </a:lnTo>
                  <a:lnTo>
                    <a:pt x="31" y="44"/>
                  </a:lnTo>
                  <a:lnTo>
                    <a:pt x="38" y="44"/>
                  </a:lnTo>
                  <a:lnTo>
                    <a:pt x="31" y="44"/>
                  </a:lnTo>
                  <a:lnTo>
                    <a:pt x="34" y="45"/>
                  </a:lnTo>
                  <a:lnTo>
                    <a:pt x="38" y="44"/>
                  </a:lnTo>
                  <a:lnTo>
                    <a:pt x="39" y="41"/>
                  </a:lnTo>
                  <a:lnTo>
                    <a:pt x="38" y="37"/>
                  </a:lnTo>
                  <a:lnTo>
                    <a:pt x="31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96" name="Freeform 124"/>
            <p:cNvSpPr>
              <a:spLocks/>
            </p:cNvSpPr>
            <p:nvPr/>
          </p:nvSpPr>
          <p:spPr bwMode="auto">
            <a:xfrm>
              <a:off x="3954" y="2899"/>
              <a:ext cx="9" cy="8"/>
            </a:xfrm>
            <a:custGeom>
              <a:avLst/>
              <a:gdLst>
                <a:gd name="T0" fmla="*/ 9 w 9"/>
                <a:gd name="T1" fmla="*/ 1 h 8"/>
                <a:gd name="T2" fmla="*/ 5 w 9"/>
                <a:gd name="T3" fmla="*/ 0 h 8"/>
                <a:gd name="T4" fmla="*/ 2 w 9"/>
                <a:gd name="T5" fmla="*/ 1 h 8"/>
                <a:gd name="T6" fmla="*/ 0 w 9"/>
                <a:gd name="T7" fmla="*/ 4 h 8"/>
                <a:gd name="T8" fmla="*/ 2 w 9"/>
                <a:gd name="T9" fmla="*/ 8 h 8"/>
                <a:gd name="T10" fmla="*/ 9 w 9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8"/>
                <a:gd name="T20" fmla="*/ 9 w 9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8">
                  <a:moveTo>
                    <a:pt x="9" y="1"/>
                  </a:moveTo>
                  <a:lnTo>
                    <a:pt x="5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2" y="8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97" name="Freeform 125"/>
            <p:cNvSpPr>
              <a:spLocks/>
            </p:cNvSpPr>
            <p:nvPr/>
          </p:nvSpPr>
          <p:spPr bwMode="auto">
            <a:xfrm>
              <a:off x="3861" y="2900"/>
              <a:ext cx="110" cy="124"/>
            </a:xfrm>
            <a:custGeom>
              <a:avLst/>
              <a:gdLst>
                <a:gd name="T0" fmla="*/ 7 w 110"/>
                <a:gd name="T1" fmla="*/ 124 h 124"/>
                <a:gd name="T2" fmla="*/ 48 w 110"/>
                <a:gd name="T3" fmla="*/ 91 h 124"/>
                <a:gd name="T4" fmla="*/ 76 w 110"/>
                <a:gd name="T5" fmla="*/ 66 h 124"/>
                <a:gd name="T6" fmla="*/ 95 w 110"/>
                <a:gd name="T7" fmla="*/ 47 h 124"/>
                <a:gd name="T8" fmla="*/ 106 w 110"/>
                <a:gd name="T9" fmla="*/ 32 h 124"/>
                <a:gd name="T10" fmla="*/ 110 w 110"/>
                <a:gd name="T11" fmla="*/ 21 h 124"/>
                <a:gd name="T12" fmla="*/ 110 w 110"/>
                <a:gd name="T13" fmla="*/ 12 h 124"/>
                <a:gd name="T14" fmla="*/ 105 w 110"/>
                <a:gd name="T15" fmla="*/ 6 h 124"/>
                <a:gd name="T16" fmla="*/ 102 w 110"/>
                <a:gd name="T17" fmla="*/ 0 h 124"/>
                <a:gd name="T18" fmla="*/ 95 w 110"/>
                <a:gd name="T19" fmla="*/ 7 h 124"/>
                <a:gd name="T20" fmla="*/ 98 w 110"/>
                <a:gd name="T21" fmla="*/ 10 h 124"/>
                <a:gd name="T22" fmla="*/ 100 w 110"/>
                <a:gd name="T23" fmla="*/ 14 h 124"/>
                <a:gd name="T24" fmla="*/ 100 w 110"/>
                <a:gd name="T25" fmla="*/ 19 h 124"/>
                <a:gd name="T26" fmla="*/ 97 w 110"/>
                <a:gd name="T27" fmla="*/ 27 h 124"/>
                <a:gd name="T28" fmla="*/ 88 w 110"/>
                <a:gd name="T29" fmla="*/ 40 h 124"/>
                <a:gd name="T30" fmla="*/ 69 w 110"/>
                <a:gd name="T31" fmla="*/ 58 h 124"/>
                <a:gd name="T32" fmla="*/ 41 w 110"/>
                <a:gd name="T33" fmla="*/ 84 h 124"/>
                <a:gd name="T34" fmla="*/ 0 w 110"/>
                <a:gd name="T35" fmla="*/ 117 h 124"/>
                <a:gd name="T36" fmla="*/ 7 w 110"/>
                <a:gd name="T37" fmla="*/ 124 h 1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0"/>
                <a:gd name="T58" fmla="*/ 0 h 124"/>
                <a:gd name="T59" fmla="*/ 110 w 110"/>
                <a:gd name="T60" fmla="*/ 124 h 1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0" h="124">
                  <a:moveTo>
                    <a:pt x="7" y="124"/>
                  </a:moveTo>
                  <a:lnTo>
                    <a:pt x="48" y="91"/>
                  </a:lnTo>
                  <a:lnTo>
                    <a:pt x="76" y="66"/>
                  </a:lnTo>
                  <a:lnTo>
                    <a:pt x="95" y="47"/>
                  </a:lnTo>
                  <a:lnTo>
                    <a:pt x="106" y="32"/>
                  </a:lnTo>
                  <a:lnTo>
                    <a:pt x="110" y="21"/>
                  </a:lnTo>
                  <a:lnTo>
                    <a:pt x="110" y="12"/>
                  </a:lnTo>
                  <a:lnTo>
                    <a:pt x="105" y="6"/>
                  </a:lnTo>
                  <a:lnTo>
                    <a:pt x="102" y="0"/>
                  </a:lnTo>
                  <a:lnTo>
                    <a:pt x="95" y="7"/>
                  </a:lnTo>
                  <a:lnTo>
                    <a:pt x="98" y="10"/>
                  </a:lnTo>
                  <a:lnTo>
                    <a:pt x="100" y="14"/>
                  </a:lnTo>
                  <a:lnTo>
                    <a:pt x="100" y="19"/>
                  </a:lnTo>
                  <a:lnTo>
                    <a:pt x="97" y="27"/>
                  </a:lnTo>
                  <a:lnTo>
                    <a:pt x="88" y="40"/>
                  </a:lnTo>
                  <a:lnTo>
                    <a:pt x="69" y="58"/>
                  </a:lnTo>
                  <a:lnTo>
                    <a:pt x="41" y="84"/>
                  </a:lnTo>
                  <a:lnTo>
                    <a:pt x="0" y="117"/>
                  </a:lnTo>
                  <a:lnTo>
                    <a:pt x="7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98" name="Freeform 126"/>
            <p:cNvSpPr>
              <a:spLocks/>
            </p:cNvSpPr>
            <p:nvPr/>
          </p:nvSpPr>
          <p:spPr bwMode="auto">
            <a:xfrm>
              <a:off x="3859" y="3017"/>
              <a:ext cx="9" cy="8"/>
            </a:xfrm>
            <a:custGeom>
              <a:avLst/>
              <a:gdLst>
                <a:gd name="T0" fmla="*/ 2 w 9"/>
                <a:gd name="T1" fmla="*/ 0 h 8"/>
                <a:gd name="T2" fmla="*/ 0 w 9"/>
                <a:gd name="T3" fmla="*/ 4 h 8"/>
                <a:gd name="T4" fmla="*/ 2 w 9"/>
                <a:gd name="T5" fmla="*/ 7 h 8"/>
                <a:gd name="T6" fmla="*/ 5 w 9"/>
                <a:gd name="T7" fmla="*/ 8 h 8"/>
                <a:gd name="T8" fmla="*/ 9 w 9"/>
                <a:gd name="T9" fmla="*/ 7 h 8"/>
                <a:gd name="T10" fmla="*/ 2 w 9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8"/>
                <a:gd name="T20" fmla="*/ 9 w 9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8">
                  <a:moveTo>
                    <a:pt x="2" y="0"/>
                  </a:moveTo>
                  <a:lnTo>
                    <a:pt x="0" y="4"/>
                  </a:lnTo>
                  <a:lnTo>
                    <a:pt x="2" y="7"/>
                  </a:lnTo>
                  <a:lnTo>
                    <a:pt x="5" y="8"/>
                  </a:lnTo>
                  <a:lnTo>
                    <a:pt x="9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6588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612" y="404664"/>
            <a:ext cx="4740400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Бағалау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9699" name="Group 13"/>
          <p:cNvGrpSpPr>
            <a:grpSpLocks/>
          </p:cNvGrpSpPr>
          <p:nvPr/>
        </p:nvGrpSpPr>
        <p:grpSpPr bwMode="auto">
          <a:xfrm>
            <a:off x="0" y="0"/>
            <a:ext cx="9144000" cy="6884988"/>
            <a:chOff x="0" y="-17"/>
            <a:chExt cx="5783" cy="4342"/>
          </a:xfrm>
        </p:grpSpPr>
        <p:grpSp>
          <p:nvGrpSpPr>
            <p:cNvPr id="29701" name="Group 14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29703" name="Picture 15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4" name="Picture 16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5" name="Picture 17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9702" name="Picture 18" descr="пгшлпгш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00" name="Picture 52" descr="E:\ИринаМих\АНИМАЦИЯ\arg-5-50-tran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1773238"/>
            <a:ext cx="5097463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1800" y="260648"/>
            <a:ext cx="335059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Шығу парағы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0723" name="Group 13"/>
          <p:cNvGrpSpPr>
            <a:grpSpLocks/>
          </p:cNvGrpSpPr>
          <p:nvPr/>
        </p:nvGrpSpPr>
        <p:grpSpPr bwMode="auto">
          <a:xfrm>
            <a:off x="0" y="0"/>
            <a:ext cx="9144000" cy="6884988"/>
            <a:chOff x="0" y="-17"/>
            <a:chExt cx="5783" cy="4342"/>
          </a:xfrm>
        </p:grpSpPr>
        <p:grpSp>
          <p:nvGrpSpPr>
            <p:cNvPr id="30726" name="Group 14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30728" name="Picture 15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29" name="Picture 16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30" name="Picture 17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0727" name="Picture 18" descr="пгшлпгш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251520" y="1052737"/>
            <a:ext cx="6624736" cy="55707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6000" b="1" i="1" dirty="0">
                <a:solidFill>
                  <a:srgbClr val="7030A0"/>
                </a:solidFill>
              </a:rPr>
              <a:t>Неге үйрендім ?</a:t>
            </a:r>
            <a:endParaRPr lang="ru-RU" sz="6000" i="1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kk-KZ" sz="6000" b="1" i="1" dirty="0">
                <a:solidFill>
                  <a:srgbClr val="7030A0"/>
                </a:solidFill>
              </a:rPr>
              <a:t>  </a:t>
            </a:r>
            <a:endParaRPr lang="ru-RU" sz="6000" i="1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kk-KZ" sz="6000" b="1" i="1" dirty="0">
                <a:solidFill>
                  <a:srgbClr val="7030A0"/>
                </a:solidFill>
              </a:rPr>
              <a:t>Сұрақ</a:t>
            </a:r>
            <a:endParaRPr lang="ru-RU" sz="6000" i="1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kk-KZ" sz="6000" b="1" i="1" dirty="0">
                <a:solidFill>
                  <a:srgbClr val="7030A0"/>
                </a:solidFill>
              </a:rPr>
              <a:t> </a:t>
            </a:r>
            <a:endParaRPr lang="ru-RU" sz="6000" i="1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kk-KZ" sz="6000" b="1" i="1" dirty="0">
                <a:solidFill>
                  <a:srgbClr val="7030A0"/>
                </a:solidFill>
              </a:rPr>
              <a:t> Пікір</a:t>
            </a:r>
            <a:r>
              <a:rPr lang="kk-KZ" sz="2800" b="1" i="1" dirty="0">
                <a:solidFill>
                  <a:srgbClr val="7030A0"/>
                </a:solidFill>
              </a:rPr>
              <a:t> </a:t>
            </a:r>
            <a:endParaRPr lang="ru-RU" sz="2800" i="1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kk-KZ" sz="2800" b="1" i="1" dirty="0"/>
              <a:t> </a:t>
            </a:r>
            <a:endParaRPr lang="ru-RU" sz="2800" dirty="0"/>
          </a:p>
          <a:p>
            <a:pPr algn="ctr">
              <a:defRPr/>
            </a:pP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Picture 9" descr="lig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2060575"/>
            <a:ext cx="444182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3933825"/>
            <a:ext cx="18288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3716338"/>
            <a:ext cx="20764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 rot="21329450">
            <a:off x="899592" y="1124744"/>
            <a:ext cx="716862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k-KZ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Назарларыңызға</a:t>
            </a:r>
            <a:br>
              <a:rPr lang="kk-KZ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kk-KZ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рахмет!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1749" name="Picture 7" descr="HMEDEVAL"/>
          <p:cNvPicPr>
            <a:picLocks noChangeAspect="1" noChangeArrowheads="1"/>
          </p:cNvPicPr>
          <p:nvPr/>
        </p:nvPicPr>
        <p:blipFill>
          <a:blip r:embed="rId3" cstate="screen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>
            <a:alpha val="6588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3"/>
          <p:cNvGrpSpPr>
            <a:grpSpLocks/>
          </p:cNvGrpSpPr>
          <p:nvPr/>
        </p:nvGrpSpPr>
        <p:grpSpPr bwMode="auto">
          <a:xfrm>
            <a:off x="0" y="0"/>
            <a:ext cx="9144000" cy="6884988"/>
            <a:chOff x="0" y="-17"/>
            <a:chExt cx="5783" cy="4342"/>
          </a:xfrm>
        </p:grpSpPr>
        <p:grpSp>
          <p:nvGrpSpPr>
            <p:cNvPr id="8205" name="Group 14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8207" name="Picture 15" descr="пгшлпгш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8" name="Picture 16" descr="пгшлпгш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9" name="Picture 17" descr="пгшлпгш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206" name="Picture 18" descr="пгшлпгш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Прямоугольник 9"/>
          <p:cNvSpPr/>
          <p:nvPr/>
        </p:nvSpPr>
        <p:spPr>
          <a:xfrm>
            <a:off x="1836861" y="260648"/>
            <a:ext cx="6045181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kk-KZ" sz="1400" b="1" cap="all" dirty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 </a:t>
            </a:r>
            <a:r>
              <a:rPr lang="kk-KZ" sz="1400" b="1" cap="all" dirty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КЕЗЕҢ ҚЫЗЫҒУШЫЛЫҚТАРЫН </a:t>
            </a:r>
            <a:r>
              <a:rPr lang="kk-KZ" sz="1400" b="1" cap="all" dirty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ОЯТУ</a:t>
            </a:r>
            <a:r>
              <a:rPr lang="kk-KZ" sz="2800" b="1" cap="all" dirty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(ОЙ ҚОЗҒАУ)</a:t>
            </a:r>
            <a:endParaRPr lang="ru-RU" sz="2800" b="1" cap="all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555875" y="2492375"/>
            <a:ext cx="3671888" cy="1800225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Сүтқоректі</a:t>
            </a:r>
          </a:p>
          <a:p>
            <a:pPr algn="ctr">
              <a:defRPr/>
            </a:pPr>
            <a:r>
              <a:rPr lang="kk-KZ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үй хайуанаттары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верх 11"/>
          <p:cNvSpPr/>
          <p:nvPr/>
        </p:nvSpPr>
        <p:spPr>
          <a:xfrm rot="4035556">
            <a:off x="6172994" y="2099469"/>
            <a:ext cx="287338" cy="100965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13962266">
            <a:off x="2540000" y="3921126"/>
            <a:ext cx="287337" cy="100806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7006373">
            <a:off x="6096000" y="3784601"/>
            <a:ext cx="287337" cy="100806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rot="17524088">
            <a:off x="2141538" y="2239962"/>
            <a:ext cx="287338" cy="1008063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6" name="Picture 20" descr="вопрос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20294">
            <a:off x="6940550" y="1765300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0" descr="вопрос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20294">
            <a:off x="6802438" y="4146550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 descr="вопрос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20294">
            <a:off x="538163" y="2058988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0" descr="вопрос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20294">
            <a:off x="1185863" y="4579938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трелка вверх 20"/>
          <p:cNvSpPr/>
          <p:nvPr/>
        </p:nvSpPr>
        <p:spPr>
          <a:xfrm rot="10545235">
            <a:off x="4537075" y="2862263"/>
            <a:ext cx="287338" cy="100806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13962266">
            <a:off x="2971800" y="3055938"/>
            <a:ext cx="287338" cy="100806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7335734">
            <a:off x="5951538" y="3208337"/>
            <a:ext cx="287338" cy="1008063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rot="17524088">
            <a:off x="2789238" y="1735137"/>
            <a:ext cx="287338" cy="1008063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Стрелка вверх 11"/>
          <p:cNvSpPr/>
          <p:nvPr/>
        </p:nvSpPr>
        <p:spPr>
          <a:xfrm rot="4035556">
            <a:off x="5957094" y="1523207"/>
            <a:ext cx="287337" cy="100965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9223" name="Group 13"/>
          <p:cNvGrpSpPr>
            <a:grpSpLocks/>
          </p:cNvGrpSpPr>
          <p:nvPr/>
        </p:nvGrpSpPr>
        <p:grpSpPr bwMode="auto">
          <a:xfrm>
            <a:off x="0" y="0"/>
            <a:ext cx="9144000" cy="6884988"/>
            <a:chOff x="0" y="-17"/>
            <a:chExt cx="5783" cy="4342"/>
          </a:xfrm>
        </p:grpSpPr>
        <p:grpSp>
          <p:nvGrpSpPr>
            <p:cNvPr id="9234" name="Group 14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9236" name="Picture 15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7" name="Picture 16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8" name="Picture 17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35" name="Picture 18" descr="пгшлпгш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Прямоугольник 9"/>
          <p:cNvSpPr/>
          <p:nvPr/>
        </p:nvSpPr>
        <p:spPr>
          <a:xfrm>
            <a:off x="3203848" y="260648"/>
            <a:ext cx="302433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2400" b="1" cap="all" dirty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</a:t>
            </a:r>
            <a:r>
              <a:rPr lang="kk-KZ" sz="2400" b="1" cap="all" dirty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ОЙ ҚОЗҒАУ)</a:t>
            </a:r>
            <a:endParaRPr lang="ru-RU" sz="2400" b="1" cap="all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059113" y="1628775"/>
            <a:ext cx="3168650" cy="1800225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Сүтқоректі</a:t>
            </a:r>
          </a:p>
          <a:p>
            <a:pPr algn="ctr">
              <a:defRPr/>
            </a:pPr>
            <a:r>
              <a:rPr lang="kk-KZ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үй хайуанаттары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6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21986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981075"/>
            <a:ext cx="230505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357563"/>
            <a:ext cx="2087562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3716338"/>
            <a:ext cx="20780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8"/>
          <p:cNvPicPr>
            <a:picLocks noChangeAspect="1" noChangeArrowheads="1"/>
          </p:cNvPicPr>
          <p:nvPr>
            <p:ph type="title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2500" y="3933825"/>
            <a:ext cx="2435225" cy="1584325"/>
          </a:xfrm>
          <a:noFill/>
        </p:spPr>
      </p:pic>
      <p:pic>
        <p:nvPicPr>
          <p:cNvPr id="9231" name="Picture 4" descr="cat4-9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5661025"/>
            <a:ext cx="11620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2" descr="C:\Documents and Settings\к\Мои документы\анимации\собачка.jpe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5445125"/>
            <a:ext cx="2160587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3" descr="C:\Documents and Settings\к\Мои документы\анимации\коян+.jpg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5589588"/>
            <a:ext cx="157003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0_1b2a7_393756ea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1"/>
          <p:cNvSpPr>
            <a:spLocks noChangeArrowheads="1"/>
          </p:cNvSpPr>
          <p:nvPr/>
        </p:nvSpPr>
        <p:spPr bwMode="auto">
          <a:xfrm rot="-288501">
            <a:off x="900113" y="736600"/>
            <a:ext cx="8001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kk-KZ" sz="3200" b="1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Жаңа сабақтың тақырыбы:</a:t>
            </a:r>
          </a:p>
          <a:p>
            <a:pPr eaLnBrk="0" hangingPunct="0"/>
            <a:endParaRPr lang="kk-KZ" sz="3200" b="1" u="sng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320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kk-KZ" sz="32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322635">
            <a:off x="973092" y="1924571"/>
            <a:ext cx="7425436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Жылқы</a:t>
            </a:r>
            <a:r>
              <a:rPr lang="ru-RU" sz="44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44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шарушылығы</a:t>
            </a:r>
            <a:r>
              <a:rPr lang="ru-RU" sz="44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 </a:t>
            </a:r>
            <a:r>
              <a:rPr lang="ru-RU" sz="44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және</a:t>
            </a:r>
            <a:r>
              <a:rPr lang="ru-RU" sz="44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44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оның</a:t>
            </a:r>
            <a:r>
              <a:rPr lang="ru-RU" sz="44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44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негізгі</a:t>
            </a:r>
            <a:r>
              <a:rPr lang="ru-RU" sz="44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44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салалары</a:t>
            </a:r>
            <a:endParaRPr lang="ru-RU" sz="44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4664"/>
            <a:ext cx="8522589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ББҮ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кестесін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дәптерге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толтырамыз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1267" name="Group 13"/>
          <p:cNvGrpSpPr>
            <a:grpSpLocks/>
          </p:cNvGrpSpPr>
          <p:nvPr/>
        </p:nvGrpSpPr>
        <p:grpSpPr bwMode="auto">
          <a:xfrm>
            <a:off x="0" y="0"/>
            <a:ext cx="9144000" cy="6884988"/>
            <a:chOff x="0" y="-17"/>
            <a:chExt cx="5783" cy="4342"/>
          </a:xfrm>
        </p:grpSpPr>
        <p:grpSp>
          <p:nvGrpSpPr>
            <p:cNvPr id="11283" name="Group 14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11285" name="Picture 15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6" name="Picture 16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7" name="Picture 17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284" name="Picture 18" descr="пгшлпгш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68313" y="1397000"/>
          <a:ext cx="8353425" cy="3078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475"/>
                <a:gridCol w="2784475"/>
                <a:gridCol w="2784475"/>
              </a:tblGrid>
              <a:tr h="1066690"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Білемін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15" marB="45715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Білгім келеді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15" marB="45715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Үйрендім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15" marB="45715">
                    <a:solidFill>
                      <a:srgbClr val="FFFF00"/>
                    </a:solidFill>
                  </a:tcPr>
                </a:tc>
              </a:tr>
              <a:tr h="2011473">
                <a:tc>
                  <a:txBody>
                    <a:bodyPr/>
                    <a:lstStyle/>
                    <a:p>
                      <a:endParaRPr lang="kk-KZ" sz="1800" dirty="0" smtClean="0"/>
                    </a:p>
                    <a:p>
                      <a:endParaRPr lang="kk-KZ" sz="1800" dirty="0" smtClean="0"/>
                    </a:p>
                    <a:p>
                      <a:endParaRPr lang="kk-KZ" sz="1800" dirty="0" smtClean="0"/>
                    </a:p>
                    <a:p>
                      <a:endParaRPr lang="kk-KZ" sz="1800" dirty="0" smtClean="0"/>
                    </a:p>
                    <a:p>
                      <a:endParaRPr lang="kk-KZ" sz="1800" dirty="0" smtClean="0"/>
                    </a:p>
                    <a:p>
                      <a:endParaRPr lang="kk-KZ" sz="1800" dirty="0" smtClean="0"/>
                    </a:p>
                    <a:p>
                      <a:endParaRPr lang="ru-RU" sz="1800" dirty="0"/>
                    </a:p>
                  </a:txBody>
                  <a:tcPr marL="91445" marR="91445" marT="45715" marB="45715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5" marR="91445" marT="45715" marB="45715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5" marR="91445" marT="45715" marB="45715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0" y="4869160"/>
            <a:ext cx="8853065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k-KZ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Білемін,білгім келеді бағаналарын толтырамыз,</a:t>
            </a:r>
          </a:p>
          <a:p>
            <a:pPr algn="ctr">
              <a:defRPr/>
            </a:pPr>
            <a:r>
              <a:rPr lang="kk-KZ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топта,ұжымда оқимыз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>
            <a:alpha val="5294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9300" y="404664"/>
            <a:ext cx="6827061" cy="181588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Кітаппен</a:t>
            </a:r>
            <a:r>
              <a:rPr lang="ru-RU" sz="3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жұмыс</a:t>
            </a:r>
            <a:endParaRPr lang="ru-RU" sz="3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kk-KZ" sz="3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МӘТІНДІ ОҚУ</a:t>
            </a:r>
            <a:endParaRPr lang="ru-RU" sz="3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kk-KZ" sz="2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(ӘРБІР ОҚУШЫ ӨЗІ ОҚИДЫ.299-ШЫ БЕТТЕН</a:t>
            </a:r>
          </a:p>
          <a:p>
            <a:pPr algn="ctr">
              <a:defRPr/>
            </a:pPr>
            <a:r>
              <a:rPr lang="kk-KZ" sz="2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БАСТАП 301-ШІ БЕТТІҢ АЯҒЫНА ДЕЙІН) 5 МИНУТ</a:t>
            </a:r>
            <a:endParaRPr lang="ru-RU" sz="2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2291" name="Group 13"/>
          <p:cNvGrpSpPr>
            <a:grpSpLocks/>
          </p:cNvGrpSpPr>
          <p:nvPr/>
        </p:nvGrpSpPr>
        <p:grpSpPr bwMode="auto">
          <a:xfrm>
            <a:off x="0" y="0"/>
            <a:ext cx="9144000" cy="6884988"/>
            <a:chOff x="0" y="-17"/>
            <a:chExt cx="5783" cy="4342"/>
          </a:xfrm>
        </p:grpSpPr>
        <p:grpSp>
          <p:nvGrpSpPr>
            <p:cNvPr id="12294" name="Group 14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12296" name="Picture 15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297" name="Picture 16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298" name="Picture 17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295" name="Picture 18" descr="пгшлпгш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4" descr="7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2420938"/>
            <a:ext cx="475138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156325" y="6165850"/>
            <a:ext cx="26289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Мағынаны</a:t>
            </a:r>
            <a:r>
              <a:rPr lang="ru-RU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ажырату</a:t>
            </a:r>
            <a:r>
              <a:rPr lang="ru-RU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836712"/>
            <a:ext cx="786369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3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СҰҚ САУСАҚ СТРАТЕГИЯСЫ</a:t>
            </a:r>
          </a:p>
          <a:p>
            <a:pPr algn="ctr">
              <a:defRPr/>
            </a:pPr>
            <a:r>
              <a:rPr lang="kk-KZ" sz="3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ТОПҚА СҰРАҚТАР АЛДЫН-АЛА</a:t>
            </a:r>
          </a:p>
          <a:p>
            <a:pPr algn="ctr">
              <a:defRPr/>
            </a:pPr>
            <a:r>
              <a:rPr lang="kk-KZ" sz="3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ТАРАТЫЛАДЫ</a:t>
            </a:r>
            <a:endParaRPr lang="ru-RU" sz="2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3315" name="Group 13"/>
          <p:cNvGrpSpPr>
            <a:grpSpLocks/>
          </p:cNvGrpSpPr>
          <p:nvPr/>
        </p:nvGrpSpPr>
        <p:grpSpPr bwMode="auto">
          <a:xfrm>
            <a:off x="0" y="0"/>
            <a:ext cx="9144000" cy="6884988"/>
            <a:chOff x="0" y="-17"/>
            <a:chExt cx="5783" cy="4342"/>
          </a:xfrm>
        </p:grpSpPr>
        <p:grpSp>
          <p:nvGrpSpPr>
            <p:cNvPr id="13323" name="Group 14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13325" name="Picture 15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6" name="Picture 16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7" name="Picture 17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324" name="Picture 18" descr="пгшлпгш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916238" y="3284538"/>
            <a:ext cx="3182937" cy="2803525"/>
            <a:chOff x="1782" y="1163"/>
            <a:chExt cx="2247" cy="1740"/>
          </a:xfrm>
        </p:grpSpPr>
        <p:pic>
          <p:nvPicPr>
            <p:cNvPr id="13317" name="Picture 31" descr="little_orange_guy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" y="1344"/>
              <a:ext cx="1966" cy="1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8" name="Rectangle 32"/>
            <p:cNvSpPr>
              <a:spLocks noChangeArrowheads="1"/>
            </p:cNvSpPr>
            <p:nvPr/>
          </p:nvSpPr>
          <p:spPr bwMode="auto">
            <a:xfrm rot="2332943">
              <a:off x="1822" y="1163"/>
              <a:ext cx="374" cy="610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E7E9C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9" name="Rectangle 33"/>
            <p:cNvSpPr>
              <a:spLocks noChangeArrowheads="1"/>
            </p:cNvSpPr>
            <p:nvPr/>
          </p:nvSpPr>
          <p:spPr bwMode="auto">
            <a:xfrm rot="-2330186">
              <a:off x="3603" y="1167"/>
              <a:ext cx="368" cy="528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E7E9C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0" name="Rectangle 34"/>
            <p:cNvSpPr>
              <a:spLocks noChangeArrowheads="1"/>
            </p:cNvSpPr>
            <p:nvPr/>
          </p:nvSpPr>
          <p:spPr bwMode="auto">
            <a:xfrm rot="-1931221">
              <a:off x="1782" y="2173"/>
              <a:ext cx="429" cy="647"/>
            </a:xfrm>
            <a:prstGeom prst="rect">
              <a:avLst/>
            </a:prstGeom>
            <a:gradFill rotWithShape="0">
              <a:gsLst>
                <a:gs pos="0">
                  <a:srgbClr val="E8E6C6"/>
                </a:gs>
                <a:gs pos="100000">
                  <a:srgbClr val="D9D7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1" name="Rectangle 35"/>
            <p:cNvSpPr>
              <a:spLocks noChangeArrowheads="1"/>
            </p:cNvSpPr>
            <p:nvPr/>
          </p:nvSpPr>
          <p:spPr bwMode="auto">
            <a:xfrm rot="2582238">
              <a:off x="3600" y="2256"/>
              <a:ext cx="429" cy="647"/>
            </a:xfrm>
            <a:prstGeom prst="rect">
              <a:avLst/>
            </a:prstGeom>
            <a:gradFill rotWithShape="0">
              <a:gsLst>
                <a:gs pos="0">
                  <a:srgbClr val="E8E6C6"/>
                </a:gs>
                <a:gs pos="100000">
                  <a:srgbClr val="D9D7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2" name="AutoShape 36"/>
            <p:cNvSpPr>
              <a:spLocks noChangeArrowheads="1"/>
            </p:cNvSpPr>
            <p:nvPr/>
          </p:nvSpPr>
          <p:spPr bwMode="auto">
            <a:xfrm>
              <a:off x="1853" y="1220"/>
              <a:ext cx="2112" cy="157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0 w 21600"/>
                <a:gd name="T25" fmla="*/ 3156 h 21600"/>
                <a:gd name="T26" fmla="*/ 18440 w 21600"/>
                <a:gd name="T27" fmla="*/ 1844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46" y="10800"/>
                  </a:moveTo>
                  <a:cubicBezTo>
                    <a:pt x="1646" y="15856"/>
                    <a:pt x="5744" y="19954"/>
                    <a:pt x="10800" y="19954"/>
                  </a:cubicBezTo>
                  <a:cubicBezTo>
                    <a:pt x="15856" y="19954"/>
                    <a:pt x="19954" y="15856"/>
                    <a:pt x="19954" y="10800"/>
                  </a:cubicBezTo>
                  <a:cubicBezTo>
                    <a:pt x="19954" y="5744"/>
                    <a:pt x="15856" y="1646"/>
                    <a:pt x="10800" y="1646"/>
                  </a:cubicBezTo>
                  <a:cubicBezTo>
                    <a:pt x="5744" y="1646"/>
                    <a:pt x="1646" y="5744"/>
                    <a:pt x="1646" y="1080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7338" y="1196975"/>
            <a:ext cx="8856662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Қазақ халқы пір тұтқан,төрт түліктің бірі-жылқы. </a:t>
            </a:r>
          </a:p>
        </p:txBody>
      </p:sp>
      <p:pic>
        <p:nvPicPr>
          <p:cNvPr id="14339" name="Picture 3" descr="horse1-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2492375"/>
            <a:ext cx="6191250" cy="46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 descr="HMEDEVAL"/>
          <p:cNvPicPr>
            <a:picLocks noChangeAspect="1" noChangeArrowheads="1"/>
          </p:cNvPicPr>
          <p:nvPr/>
        </p:nvPicPr>
        <p:blipFill>
          <a:blip r:embed="rId3" cstate="screen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364</Words>
  <Application>Microsoft Office PowerPoint</Application>
  <PresentationFormat>Экран (4:3)</PresentationFormat>
  <Paragraphs>122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ТӨРТ  ТҮЛІКТІҢ  ИЕЛЕРІ</vt:lpstr>
      <vt:lpstr>ЕР  ҚАНАТЫ  - ЖЫЛҚЫ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Nurken</cp:lastModifiedBy>
  <cp:revision>31</cp:revision>
  <dcterms:created xsi:type="dcterms:W3CDTF">2012-03-12T12:50:14Z</dcterms:created>
  <dcterms:modified xsi:type="dcterms:W3CDTF">2012-12-18T03:42:41Z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1115009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D5.0.5</vt:lpwstr>
  </property>
</Properties>
</file>