
<file path=[Content_Types].xml><?xml version="1.0" encoding="utf-8"?>
<Types xmlns="http://schemas.openxmlformats.org/package/2006/content-types">
  <Default ContentType="image/png" Extension="png"/>
  <Default ContentType="application/vnd.openxmlformats-officedocument.oleObject" Extension="bin"/>
  <Default ContentType="image/jpeg" Extension="jpeg"/>
  <Default ContentType="application/vnd.openxmlformats-package.relationships+xml" Extension="rels"/>
  <Default ContentType="application/xml" Extension="xml"/>
  <Default ContentType="application/vnd.openxmlformats-officedocument.vmlDrawing" Extension="v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2" r:id="rId2"/>
    <p:sldId id="283" r:id="rId3"/>
    <p:sldId id="284" r:id="rId4"/>
    <p:sldId id="285" r:id="rId5"/>
    <p:sldId id="286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4" r:id="rId14"/>
    <p:sldId id="330" r:id="rId15"/>
    <p:sldId id="325" r:id="rId16"/>
    <p:sldId id="326" r:id="rId17"/>
    <p:sldId id="328" r:id="rId18"/>
    <p:sldId id="327" r:id="rId19"/>
    <p:sldId id="329" r:id="rId20"/>
    <p:sldId id="31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5050"/>
    <a:srgbClr val="CC99FF"/>
    <a:srgbClr val="FFFFFF"/>
    <a:srgbClr val="692A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3" autoAdjust="0"/>
    <p:restoredTop sz="94660"/>
  </p:normalViewPr>
  <p:slideViewPr>
    <p:cSldViewPr>
      <p:cViewPr>
        <p:scale>
          <a:sx n="75" d="100"/>
          <a:sy n="75" d="100"/>
        </p:scale>
        <p:origin x="-2298" y="-8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78EE0AB-50FF-4995-8F70-E3D50DE05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91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gray">
          <a:xfrm>
            <a:off x="-9525" y="1447800"/>
            <a:ext cx="9164638" cy="3832225"/>
          </a:xfrm>
          <a:custGeom>
            <a:avLst/>
            <a:gdLst/>
            <a:ahLst/>
            <a:cxnLst>
              <a:cxn ang="0">
                <a:pos x="12" y="124"/>
              </a:cxn>
              <a:cxn ang="0">
                <a:pos x="1381" y="12"/>
              </a:cxn>
              <a:cxn ang="0">
                <a:pos x="4064" y="581"/>
              </a:cxn>
              <a:cxn ang="0">
                <a:pos x="5773" y="118"/>
              </a:cxn>
              <a:cxn ang="0">
                <a:pos x="5766" y="2151"/>
              </a:cxn>
              <a:cxn ang="0">
                <a:pos x="3966" y="2263"/>
              </a:cxn>
              <a:cxn ang="0">
                <a:pos x="1963" y="1897"/>
              </a:cxn>
              <a:cxn ang="0">
                <a:pos x="6" y="2407"/>
              </a:cxn>
              <a:cxn ang="0">
                <a:pos x="12" y="124"/>
              </a:cxn>
            </a:cxnLst>
            <a:rect l="0" t="0" r="r" b="b"/>
            <a:pathLst>
              <a:path w="5773" h="2414">
                <a:moveTo>
                  <a:pt x="12" y="124"/>
                </a:moveTo>
                <a:cubicBezTo>
                  <a:pt x="150" y="76"/>
                  <a:pt x="581" y="0"/>
                  <a:pt x="1381" y="12"/>
                </a:cubicBezTo>
                <a:cubicBezTo>
                  <a:pt x="2181" y="23"/>
                  <a:pt x="3370" y="437"/>
                  <a:pt x="4064" y="581"/>
                </a:cubicBezTo>
                <a:cubicBezTo>
                  <a:pt x="4758" y="725"/>
                  <a:pt x="5635" y="219"/>
                  <a:pt x="5773" y="118"/>
                </a:cubicBezTo>
                <a:lnTo>
                  <a:pt x="5766" y="2151"/>
                </a:lnTo>
                <a:cubicBezTo>
                  <a:pt x="4994" y="2407"/>
                  <a:pt x="4326" y="2311"/>
                  <a:pt x="3966" y="2263"/>
                </a:cubicBezTo>
                <a:cubicBezTo>
                  <a:pt x="3606" y="2215"/>
                  <a:pt x="2715" y="1873"/>
                  <a:pt x="1963" y="1897"/>
                </a:cubicBezTo>
                <a:cubicBezTo>
                  <a:pt x="1305" y="1893"/>
                  <a:pt x="0" y="2402"/>
                  <a:pt x="6" y="2407"/>
                </a:cubicBezTo>
                <a:cubicBezTo>
                  <a:pt x="12" y="2414"/>
                  <a:pt x="12" y="568"/>
                  <a:pt x="12" y="124"/>
                </a:cubicBezTo>
                <a:close/>
              </a:path>
            </a:pathLst>
          </a:custGeom>
          <a:solidFill>
            <a:schemeClr val="accent1">
              <a:alpha val="41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5" name="Freeform 18"/>
          <p:cNvSpPr>
            <a:spLocks/>
          </p:cNvSpPr>
          <p:nvPr/>
        </p:nvSpPr>
        <p:spPr bwMode="gray">
          <a:xfrm>
            <a:off x="-9525" y="1730375"/>
            <a:ext cx="9150350" cy="3265488"/>
          </a:xfrm>
          <a:custGeom>
            <a:avLst/>
            <a:gdLst/>
            <a:ahLst/>
            <a:cxnLst>
              <a:cxn ang="0">
                <a:pos x="6" y="272"/>
              </a:cxn>
              <a:cxn ang="0">
                <a:pos x="1453" y="10"/>
              </a:cxn>
              <a:cxn ang="0">
                <a:pos x="4182" y="482"/>
              </a:cxn>
              <a:cxn ang="0">
                <a:pos x="5764" y="154"/>
              </a:cxn>
              <a:cxn ang="0">
                <a:pos x="5764" y="1806"/>
              </a:cxn>
              <a:cxn ang="0">
                <a:pos x="4005" y="1994"/>
              </a:cxn>
              <a:cxn ang="0">
                <a:pos x="1891" y="1522"/>
              </a:cxn>
              <a:cxn ang="0">
                <a:pos x="6" y="1967"/>
              </a:cxn>
              <a:cxn ang="0">
                <a:pos x="6" y="272"/>
              </a:cxn>
            </a:cxnLst>
            <a:rect l="0" t="0" r="r" b="b"/>
            <a:pathLst>
              <a:path w="5764" h="2057">
                <a:moveTo>
                  <a:pt x="6" y="272"/>
                </a:moveTo>
                <a:cubicBezTo>
                  <a:pt x="144" y="233"/>
                  <a:pt x="656" y="0"/>
                  <a:pt x="1453" y="10"/>
                </a:cubicBezTo>
                <a:cubicBezTo>
                  <a:pt x="2250" y="20"/>
                  <a:pt x="3475" y="403"/>
                  <a:pt x="4182" y="482"/>
                </a:cubicBezTo>
                <a:cubicBezTo>
                  <a:pt x="4890" y="561"/>
                  <a:pt x="5626" y="237"/>
                  <a:pt x="5764" y="154"/>
                </a:cubicBezTo>
                <a:lnTo>
                  <a:pt x="5764" y="1806"/>
                </a:lnTo>
                <a:cubicBezTo>
                  <a:pt x="4919" y="2052"/>
                  <a:pt x="4485" y="2057"/>
                  <a:pt x="4005" y="1994"/>
                </a:cubicBezTo>
                <a:cubicBezTo>
                  <a:pt x="3526" y="1929"/>
                  <a:pt x="2640" y="1502"/>
                  <a:pt x="1891" y="1522"/>
                </a:cubicBezTo>
                <a:cubicBezTo>
                  <a:pt x="1234" y="1519"/>
                  <a:pt x="0" y="1962"/>
                  <a:pt x="6" y="1967"/>
                </a:cubicBezTo>
                <a:cubicBezTo>
                  <a:pt x="12" y="1972"/>
                  <a:pt x="6" y="641"/>
                  <a:pt x="6" y="272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086600" y="1947863"/>
            <a:ext cx="533400" cy="533400"/>
            <a:chOff x="4752" y="1200"/>
            <a:chExt cx="288" cy="288"/>
          </a:xfrm>
        </p:grpSpPr>
        <p:sp>
          <p:nvSpPr>
            <p:cNvPr id="7" name="Oval 20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chemeClr val="tx2">
                    <a:gamma/>
                    <a:tint val="25490"/>
                    <a:invGamma/>
                  </a:schemeClr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Oval 21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9" name="Group 22"/>
          <p:cNvGrpSpPr>
            <a:grpSpLocks/>
          </p:cNvGrpSpPr>
          <p:nvPr/>
        </p:nvGrpSpPr>
        <p:grpSpPr bwMode="auto">
          <a:xfrm>
            <a:off x="7620000" y="1371600"/>
            <a:ext cx="914400" cy="914400"/>
            <a:chOff x="4992" y="816"/>
            <a:chExt cx="576" cy="576"/>
          </a:xfrm>
        </p:grpSpPr>
        <p:sp>
          <p:nvSpPr>
            <p:cNvPr id="10" name="Oval 23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3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" name="Oval 24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2" name="Group 25"/>
          <p:cNvGrpSpPr>
            <a:grpSpLocks/>
          </p:cNvGrpSpPr>
          <p:nvPr/>
        </p:nvGrpSpPr>
        <p:grpSpPr bwMode="auto">
          <a:xfrm>
            <a:off x="304800" y="3429000"/>
            <a:ext cx="1295400" cy="1371600"/>
            <a:chOff x="4992" y="816"/>
            <a:chExt cx="576" cy="576"/>
          </a:xfrm>
        </p:grpSpPr>
        <p:sp>
          <p:nvSpPr>
            <p:cNvPr id="13" name="Oval 26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3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" name="Oval 27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228600" y="304800"/>
            <a:ext cx="1079500" cy="633413"/>
            <a:chOff x="2680" y="3678"/>
            <a:chExt cx="680" cy="399"/>
          </a:xfrm>
        </p:grpSpPr>
        <p:sp>
          <p:nvSpPr>
            <p:cNvPr id="16" name="Text Box 14"/>
            <p:cNvSpPr txBox="1">
              <a:spLocks noChangeArrowheads="1"/>
            </p:cNvSpPr>
            <p:nvPr/>
          </p:nvSpPr>
          <p:spPr bwMode="gray">
            <a:xfrm>
              <a:off x="2680" y="3789"/>
              <a:ext cx="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>
                  <a:solidFill>
                    <a:schemeClr val="tx2"/>
                  </a:solidFill>
                  <a:latin typeface="Arial" charset="0"/>
                </a:rPr>
                <a:t>LOGO</a:t>
              </a:r>
            </a:p>
          </p:txBody>
        </p:sp>
        <p:sp>
          <p:nvSpPr>
            <p:cNvPr id="17" name="AutoShape 15"/>
            <p:cNvSpPr>
              <a:spLocks noChangeArrowheads="1"/>
            </p:cNvSpPr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590800"/>
            <a:ext cx="7086600" cy="1012825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295400" y="3581400"/>
            <a:ext cx="6705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F0C68874-9428-4B2D-8E1B-DA756B7413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77542-E61A-4A1F-AF0C-E54379C3F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63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26BE3-03C5-4842-B7B8-978CF77AE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2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9818A-B2BD-4E1A-AFD1-2EF3EE7B6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15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D0ABA4-0F6B-4D61-8636-CFD2EE9BF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4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4301B-BFC3-4544-934E-8A685A70C0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DBB0A-2745-4B9A-8924-0AD2D0419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507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C2253-4C40-47D1-897D-5CA97E3AF3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8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6B0EA-3BDF-4834-B66D-00887C8D8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98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E7CD6-6D16-43D5-B556-680F8C6F0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671D2-5E90-430C-9C8B-5FDFFE381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8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2556B-7E48-4A81-9DF7-C8C8B83A2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98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B65E8-C8AE-43BF-BB8D-C625E13DC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9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7"/>
          <p:cNvGraphicFramePr>
            <a:graphicFrameLocks noChangeAspect="1"/>
          </p:cNvGraphicFramePr>
          <p:nvPr/>
        </p:nvGraphicFramePr>
        <p:xfrm>
          <a:off x="0" y="0"/>
          <a:ext cx="9144000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Image" r:id="rId16" imgW="9561905" imgH="1600000" progId="Photoshop.Image.6">
                  <p:embed/>
                </p:oleObj>
              </mc:Choice>
              <mc:Fallback>
                <p:oleObj name="Image" r:id="rId16" imgW="9561905" imgH="1600000" progId="Photoshop.Image.6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white">
                      <a:xfrm>
                        <a:off x="0" y="0"/>
                        <a:ext cx="9144000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Freeform 16"/>
          <p:cNvSpPr>
            <a:spLocks/>
          </p:cNvSpPr>
          <p:nvPr/>
        </p:nvSpPr>
        <p:spPr bwMode="gray">
          <a:xfrm>
            <a:off x="-11113" y="280988"/>
            <a:ext cx="9155113" cy="1620837"/>
          </a:xfrm>
          <a:custGeom>
            <a:avLst/>
            <a:gdLst/>
            <a:ahLst/>
            <a:cxnLst>
              <a:cxn ang="0">
                <a:pos x="6" y="109"/>
              </a:cxn>
              <a:cxn ang="0">
                <a:pos x="1427" y="46"/>
              </a:cxn>
              <a:cxn ang="0">
                <a:pos x="4032" y="255"/>
              </a:cxn>
              <a:cxn ang="0">
                <a:pos x="5767" y="0"/>
              </a:cxn>
              <a:cxn ang="0">
                <a:pos x="5767" y="776"/>
              </a:cxn>
              <a:cxn ang="0">
                <a:pos x="4065" y="831"/>
              </a:cxn>
              <a:cxn ang="0">
                <a:pos x="1984" y="674"/>
              </a:cxn>
              <a:cxn ang="0">
                <a:pos x="14" y="995"/>
              </a:cxn>
              <a:cxn ang="0">
                <a:pos x="6" y="109"/>
              </a:cxn>
            </a:cxnLst>
            <a:rect l="0" t="0" r="r" b="b"/>
            <a:pathLst>
              <a:path w="5767" h="1021">
                <a:moveTo>
                  <a:pt x="6" y="109"/>
                </a:moveTo>
                <a:cubicBezTo>
                  <a:pt x="144" y="93"/>
                  <a:pt x="626" y="42"/>
                  <a:pt x="1427" y="46"/>
                </a:cubicBezTo>
                <a:cubicBezTo>
                  <a:pt x="2228" y="50"/>
                  <a:pt x="3321" y="224"/>
                  <a:pt x="4032" y="255"/>
                </a:cubicBezTo>
                <a:cubicBezTo>
                  <a:pt x="4742" y="286"/>
                  <a:pt x="5649" y="91"/>
                  <a:pt x="5767" y="0"/>
                </a:cubicBezTo>
                <a:lnTo>
                  <a:pt x="5767" y="776"/>
                </a:lnTo>
                <a:cubicBezTo>
                  <a:pt x="4948" y="879"/>
                  <a:pt x="4543" y="844"/>
                  <a:pt x="4065" y="831"/>
                </a:cubicBezTo>
                <a:cubicBezTo>
                  <a:pt x="3587" y="818"/>
                  <a:pt x="2973" y="694"/>
                  <a:pt x="1984" y="674"/>
                </a:cubicBezTo>
                <a:cubicBezTo>
                  <a:pt x="995" y="654"/>
                  <a:pt x="28" y="969"/>
                  <a:pt x="14" y="995"/>
                </a:cubicBezTo>
                <a:cubicBezTo>
                  <a:pt x="0" y="1021"/>
                  <a:pt x="6" y="255"/>
                  <a:pt x="6" y="109"/>
                </a:cubicBezTo>
                <a:close/>
              </a:path>
            </a:pathLst>
          </a:custGeom>
          <a:solidFill>
            <a:schemeClr val="accent1">
              <a:alpha val="41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041" name="Freeform 17"/>
          <p:cNvSpPr>
            <a:spLocks/>
          </p:cNvSpPr>
          <p:nvPr/>
        </p:nvSpPr>
        <p:spPr bwMode="gray">
          <a:xfrm>
            <a:off x="-20638" y="533400"/>
            <a:ext cx="9161463" cy="1006475"/>
          </a:xfrm>
          <a:custGeom>
            <a:avLst/>
            <a:gdLst/>
            <a:ahLst/>
            <a:cxnLst>
              <a:cxn ang="0">
                <a:pos x="20" y="109"/>
              </a:cxn>
              <a:cxn ang="0">
                <a:pos x="1442" y="3"/>
              </a:cxn>
              <a:cxn ang="0">
                <a:pos x="4150" y="148"/>
              </a:cxn>
              <a:cxn ang="0">
                <a:pos x="5771" y="37"/>
              </a:cxn>
              <a:cxn ang="0">
                <a:pos x="5771" y="557"/>
              </a:cxn>
              <a:cxn ang="0">
                <a:pos x="3942" y="592"/>
              </a:cxn>
              <a:cxn ang="0">
                <a:pos x="1839" y="456"/>
              </a:cxn>
              <a:cxn ang="0">
                <a:pos x="6" y="620"/>
              </a:cxn>
              <a:cxn ang="0">
                <a:pos x="20" y="109"/>
              </a:cxn>
            </a:cxnLst>
            <a:rect l="0" t="0" r="r" b="b"/>
            <a:pathLst>
              <a:path w="5771" h="634">
                <a:moveTo>
                  <a:pt x="20" y="109"/>
                </a:moveTo>
                <a:cubicBezTo>
                  <a:pt x="26" y="109"/>
                  <a:pt x="645" y="0"/>
                  <a:pt x="1442" y="3"/>
                </a:cubicBezTo>
                <a:cubicBezTo>
                  <a:pt x="2239" y="6"/>
                  <a:pt x="3443" y="123"/>
                  <a:pt x="4150" y="148"/>
                </a:cubicBezTo>
                <a:cubicBezTo>
                  <a:pt x="4858" y="173"/>
                  <a:pt x="5633" y="63"/>
                  <a:pt x="5771" y="37"/>
                </a:cubicBezTo>
                <a:lnTo>
                  <a:pt x="5771" y="557"/>
                </a:lnTo>
                <a:cubicBezTo>
                  <a:pt x="4926" y="634"/>
                  <a:pt x="4422" y="612"/>
                  <a:pt x="3942" y="592"/>
                </a:cubicBezTo>
                <a:cubicBezTo>
                  <a:pt x="3463" y="572"/>
                  <a:pt x="2588" y="450"/>
                  <a:pt x="1839" y="456"/>
                </a:cubicBezTo>
                <a:cubicBezTo>
                  <a:pt x="1182" y="455"/>
                  <a:pt x="0" y="618"/>
                  <a:pt x="6" y="620"/>
                </a:cubicBezTo>
                <a:cubicBezTo>
                  <a:pt x="12" y="621"/>
                  <a:pt x="14" y="109"/>
                  <a:pt x="20" y="109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grpSp>
        <p:nvGrpSpPr>
          <p:cNvPr id="1030" name="Group 18"/>
          <p:cNvGrpSpPr>
            <a:grpSpLocks/>
          </p:cNvGrpSpPr>
          <p:nvPr/>
        </p:nvGrpSpPr>
        <p:grpSpPr bwMode="auto">
          <a:xfrm>
            <a:off x="7740650" y="347663"/>
            <a:ext cx="387350" cy="366712"/>
            <a:chOff x="4752" y="1200"/>
            <a:chExt cx="288" cy="288"/>
          </a:xfrm>
        </p:grpSpPr>
        <p:sp>
          <p:nvSpPr>
            <p:cNvPr id="1043" name="Oval 19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chemeClr val="tx2">
                    <a:gamma/>
                    <a:tint val="25490"/>
                    <a:invGamma/>
                  </a:schemeClr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4" name="Oval 20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031" name="Group 21"/>
          <p:cNvGrpSpPr>
            <a:grpSpLocks/>
          </p:cNvGrpSpPr>
          <p:nvPr/>
        </p:nvGrpSpPr>
        <p:grpSpPr bwMode="auto">
          <a:xfrm>
            <a:off x="8153400" y="53975"/>
            <a:ext cx="609600" cy="592138"/>
            <a:chOff x="4992" y="816"/>
            <a:chExt cx="576" cy="576"/>
          </a:xfrm>
        </p:grpSpPr>
        <p:sp>
          <p:nvSpPr>
            <p:cNvPr id="1046" name="Oval 22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3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7" name="Oval 23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032" name="Group 24"/>
          <p:cNvGrpSpPr>
            <a:grpSpLocks/>
          </p:cNvGrpSpPr>
          <p:nvPr/>
        </p:nvGrpSpPr>
        <p:grpSpPr bwMode="auto">
          <a:xfrm>
            <a:off x="171450" y="819150"/>
            <a:ext cx="720725" cy="762000"/>
            <a:chOff x="4992" y="816"/>
            <a:chExt cx="576" cy="576"/>
          </a:xfrm>
        </p:grpSpPr>
        <p:sp>
          <p:nvSpPr>
            <p:cNvPr id="1049" name="Oval 25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3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50" name="Oval 26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FDC8044D-90B0-4C95-B5D9-7F6B4E6AC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914400" y="6858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gif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8.jpeg" Type="http://schemas.openxmlformats.org/officeDocument/2006/relationships/image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D:\ФОТО  С ДЕТЬМИ\РИСУНКИ\3108910-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2F1F6"/>
              </a:clrFrom>
              <a:clrTo>
                <a:srgbClr val="F2F1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4643438"/>
            <a:ext cx="3857625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Прямоугольник 11"/>
          <p:cNvSpPr>
            <a:spLocks noChangeArrowheads="1"/>
          </p:cNvSpPr>
          <p:nvPr/>
        </p:nvSpPr>
        <p:spPr bwMode="auto">
          <a:xfrm>
            <a:off x="820738" y="2286000"/>
            <a:ext cx="814387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kk-KZ" sz="4000" b="1">
                <a:solidFill>
                  <a:srgbClr val="121F55"/>
                </a:solidFill>
                <a:latin typeface="Times New Roman" pitchFamily="18" charset="0"/>
                <a:cs typeface="Times New Roman" pitchFamily="18" charset="0"/>
              </a:rPr>
              <a:t>Жүйке жүйесінің бөлімдері. Жұлынның құрылысы мен қызметі</a:t>
            </a:r>
            <a:endParaRPr lang="ru-RU" sz="3200" b="1">
              <a:solidFill>
                <a:srgbClr val="121F5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3" name="Picture 2" descr="D:\ФОТО  С ДЕТЬМИ\РИСУНКИ\open-book-with-inkwell-and-pen-dictionary-pixmac-photo-4427818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0" y="3133725"/>
            <a:ext cx="4857750" cy="348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4" name="Группа 1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0" y="0"/>
              <a:ext cx="9144000" cy="1428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0" y="6715125"/>
              <a:ext cx="9144000" cy="1428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 rot="5400000" flipV="1">
              <a:off x="-3357562" y="3357562"/>
              <a:ext cx="6858000" cy="1428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 rot="5400000" flipV="1">
              <a:off x="5643563" y="3357562"/>
              <a:ext cx="6858000" cy="1428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4110" name="WordArt 14"/>
          <p:cNvSpPr>
            <a:spLocks noChangeArrowheads="1" noChangeShapeType="1" noTextEdit="1"/>
          </p:cNvSpPr>
          <p:nvPr/>
        </p:nvSpPr>
        <p:spPr bwMode="auto">
          <a:xfrm>
            <a:off x="6443663" y="188913"/>
            <a:ext cx="2435225" cy="7191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CCCC"/>
                </a:solidFill>
                <a:latin typeface="Arial"/>
                <a:cs typeface="Arial"/>
              </a:rPr>
              <a:t>Жангелдин орта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CCCC"/>
                </a:solidFill>
                <a:latin typeface="Arial"/>
                <a:cs typeface="Arial"/>
              </a:rPr>
              <a:t> мектебі</a:t>
            </a: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179388" y="188913"/>
            <a:ext cx="3744912" cy="17272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 sz="2400">
                <a:latin typeface="Times New Roman" pitchFamily="18" charset="0"/>
              </a:rPr>
              <a:t>Естайлақ Ақгүл </a:t>
            </a:r>
          </a:p>
          <a:p>
            <a:pPr algn="ctr"/>
            <a:r>
              <a:rPr lang="kk-KZ" sz="2400">
                <a:latin typeface="Times New Roman" pitchFamily="18" charset="0"/>
              </a:rPr>
              <a:t>Абусағитқызы</a:t>
            </a:r>
          </a:p>
          <a:p>
            <a:pPr algn="ctr"/>
            <a:r>
              <a:rPr lang="kk-KZ" sz="2400">
                <a:latin typeface="Times New Roman" pitchFamily="18" charset="0"/>
              </a:rPr>
              <a:t>Химия және биология </a:t>
            </a:r>
          </a:p>
          <a:p>
            <a:pPr algn="ctr"/>
            <a:r>
              <a:rPr lang="kk-KZ" sz="2400">
                <a:latin typeface="Times New Roman" pitchFamily="18" charset="0"/>
              </a:rPr>
              <a:t>пәнінің мұғалімі</a:t>
            </a: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3505200" y="4371975"/>
            <a:ext cx="26908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sz="2000">
                <a:latin typeface="Times New Roman" pitchFamily="18" charset="0"/>
              </a:rPr>
              <a:t>8 сынып биология пәні</a:t>
            </a:r>
            <a:endParaRPr lang="ru-RU" sz="2000">
              <a:latin typeface="Times New Roman" pitchFamily="18" charset="0"/>
            </a:endParaRPr>
          </a:p>
        </p:txBody>
      </p:sp>
      <p:pic>
        <p:nvPicPr>
          <p:cNvPr id="4115" name="Picture 19" descr="Копия DSCF21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88913"/>
            <a:ext cx="2146300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>
                <a:solidFill>
                  <a:schemeClr val="tx1"/>
                </a:solidFill>
                <a:latin typeface="Times New Roman" pitchFamily="18" charset="0"/>
              </a:rPr>
              <a:t>І топ. Сілтеме табушылар.</a:t>
            </a:r>
            <a:r>
              <a:rPr lang="kk-KZ" i="1" smtClean="0">
                <a:latin typeface="Times New Roman" pitchFamily="18" charset="0"/>
              </a:rPr>
              <a:t> </a:t>
            </a:r>
            <a:endParaRPr lang="ru-RU" smtClean="0">
              <a:latin typeface="Times New Roman" pitchFamily="18" charset="0"/>
            </a:endParaRPr>
          </a:p>
        </p:txBody>
      </p:sp>
      <p:sp>
        <p:nvSpPr>
          <p:cNvPr id="58371" name="Oval 3"/>
          <p:cNvSpPr>
            <a:spLocks noChangeArrowheads="1"/>
          </p:cNvSpPr>
          <p:nvPr/>
        </p:nvSpPr>
        <p:spPr bwMode="auto">
          <a:xfrm>
            <a:off x="3132138" y="3429000"/>
            <a:ext cx="3095625" cy="108108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 sz="2800">
                <a:latin typeface="Times New Roman" pitchFamily="18" charset="0"/>
              </a:rPr>
              <a:t>Термин сөздер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 rot="910514">
            <a:off x="6119813" y="2276475"/>
            <a:ext cx="3024187" cy="1512888"/>
          </a:xfrm>
          <a:prstGeom prst="cloudCallout">
            <a:avLst>
              <a:gd name="adj1" fmla="val -38292"/>
              <a:gd name="adj2" fmla="val 58708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ru-RU">
              <a:latin typeface="Arial Black" pitchFamily="34" charset="0"/>
            </a:endParaRPr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 rot="-753669">
            <a:off x="5827713" y="4800600"/>
            <a:ext cx="3024187" cy="1439863"/>
          </a:xfrm>
          <a:prstGeom prst="cloudCallout">
            <a:avLst>
              <a:gd name="adj1" fmla="val -33037"/>
              <a:gd name="adj2" fmla="val -60171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ru-RU">
              <a:latin typeface="Arial Black" pitchFamily="34" charset="0"/>
            </a:endParaRPr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 rot="-1062401">
            <a:off x="34925" y="2420938"/>
            <a:ext cx="3024188" cy="1511300"/>
          </a:xfrm>
          <a:prstGeom prst="cloudCallout">
            <a:avLst>
              <a:gd name="adj1" fmla="val 19657"/>
              <a:gd name="adj2" fmla="val 66384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ru-RU">
              <a:latin typeface="Arial Black" pitchFamily="34" charset="0"/>
            </a:endParaRPr>
          </a:p>
        </p:txBody>
      </p:sp>
      <p:sp>
        <p:nvSpPr>
          <p:cNvPr id="58375" name="AutoShape 7"/>
          <p:cNvSpPr>
            <a:spLocks noChangeArrowheads="1"/>
          </p:cNvSpPr>
          <p:nvPr/>
        </p:nvSpPr>
        <p:spPr bwMode="auto">
          <a:xfrm rot="712497">
            <a:off x="1000125" y="4870450"/>
            <a:ext cx="3024188" cy="1368425"/>
          </a:xfrm>
          <a:prstGeom prst="cloudCallout">
            <a:avLst>
              <a:gd name="adj1" fmla="val 30042"/>
              <a:gd name="adj2" fmla="val -59546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ru-RU">
              <a:latin typeface="Arial Black" pitchFamily="34" charset="0"/>
            </a:endParaRPr>
          </a:p>
        </p:txBody>
      </p:sp>
      <p:sp>
        <p:nvSpPr>
          <p:cNvPr id="58376" name="AutoShape 8"/>
          <p:cNvSpPr>
            <a:spLocks noChangeArrowheads="1"/>
          </p:cNvSpPr>
          <p:nvPr/>
        </p:nvSpPr>
        <p:spPr bwMode="auto">
          <a:xfrm>
            <a:off x="2987675" y="1268413"/>
            <a:ext cx="3024188" cy="1582737"/>
          </a:xfrm>
          <a:prstGeom prst="cloudCallout">
            <a:avLst>
              <a:gd name="adj1" fmla="val 1602"/>
              <a:gd name="adj2" fmla="val 67250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ru-RU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4400" smtClean="0">
                <a:solidFill>
                  <a:schemeClr val="tx1"/>
                </a:solidFill>
                <a:latin typeface="Times New Roman" pitchFamily="18" charset="0"/>
              </a:rPr>
              <a:t>ІІ топ. Баяндаушы топ.</a:t>
            </a:r>
            <a:r>
              <a:rPr lang="kk-KZ" sz="4400" smtClean="0">
                <a:latin typeface="Times New Roman" pitchFamily="18" charset="0"/>
              </a:rPr>
              <a:t> </a:t>
            </a:r>
            <a:endParaRPr lang="ru-RU" sz="4400" smtClean="0">
              <a:latin typeface="Times New Roman" pitchFamily="18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3671887" cy="504825"/>
          </a:xfrm>
        </p:spPr>
        <p:txBody>
          <a:bodyPr/>
          <a:lstStyle/>
          <a:p>
            <a:r>
              <a:rPr lang="kk-KZ" sz="2400" b="1" smtClean="0">
                <a:latin typeface="Times New Roman" pitchFamily="18" charset="0"/>
              </a:rPr>
              <a:t>«Жұлынның қызметі»</a:t>
            </a:r>
            <a:endParaRPr lang="ru-RU" sz="2400" smtClean="0">
              <a:latin typeface="Times New Roman" pitchFamily="18" charset="0"/>
            </a:endParaRPr>
          </a:p>
        </p:txBody>
      </p:sp>
      <p:pic>
        <p:nvPicPr>
          <p:cNvPr id="59396" name="Picture 4" descr="4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060575"/>
            <a:ext cx="3227388" cy="424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372225" y="765175"/>
            <a:ext cx="2305050" cy="719138"/>
          </a:xfrm>
        </p:spPr>
        <p:txBody>
          <a:bodyPr/>
          <a:lstStyle/>
          <a:p>
            <a:pPr eaLnBrk="1" hangingPunct="1"/>
            <a:r>
              <a:rPr lang="kk-KZ" sz="2000" b="0" smtClean="0">
                <a:solidFill>
                  <a:schemeClr val="tx1"/>
                </a:solidFill>
                <a:latin typeface="Times New Roman" pitchFamily="18" charset="0"/>
              </a:rPr>
              <a:t>Жұлынның құрылысы</a:t>
            </a:r>
            <a:endParaRPr lang="ru-RU" sz="2000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1042988" y="549275"/>
            <a:ext cx="45227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sz="3600" b="1">
                <a:latin typeface="Times New Roman" pitchFamily="18" charset="0"/>
              </a:rPr>
              <a:t>ІІІ топ. Ізденуші топ.</a:t>
            </a:r>
            <a:endParaRPr lang="ru-RU" sz="3600" b="1">
              <a:latin typeface="Times New Roman" pitchFamily="18" charset="0"/>
            </a:endParaRPr>
          </a:p>
        </p:txBody>
      </p:sp>
      <p:pic>
        <p:nvPicPr>
          <p:cNvPr id="60422" name="Picture 6" descr="pic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628775"/>
            <a:ext cx="3484562" cy="282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424" name="Picture 8" descr="img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695825"/>
            <a:ext cx="1685925" cy="197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965200" y="685800"/>
            <a:ext cx="7340600" cy="563563"/>
          </a:xfrm>
        </p:spPr>
        <p:txBody>
          <a:bodyPr/>
          <a:lstStyle/>
          <a:p>
            <a:r>
              <a:rPr lang="kk-KZ" smtClean="0">
                <a:solidFill>
                  <a:schemeClr val="tx1"/>
                </a:solidFill>
                <a:latin typeface="Times New Roman" pitchFamily="18" charset="0"/>
              </a:rPr>
              <a:t>Ойланып жауап беріңдер</a:t>
            </a:r>
            <a:endParaRPr lang="ru-RU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87575"/>
            <a:ext cx="8229600" cy="3113088"/>
          </a:xfrm>
        </p:spPr>
        <p:txBody>
          <a:bodyPr/>
          <a:lstStyle/>
          <a:p>
            <a:r>
              <a:rPr lang="kk-KZ" b="1" i="1" smtClean="0">
                <a:solidFill>
                  <a:srgbClr val="FF5050"/>
                </a:solidFill>
                <a:latin typeface="Times New Roman" pitchFamily="18" charset="0"/>
              </a:rPr>
              <a:t>Сұрақ: (Жұптық тапсырма) </a:t>
            </a:r>
          </a:p>
          <a:p>
            <a:pPr>
              <a:buFont typeface="Wingdings" pitchFamily="2" charset="2"/>
              <a:buNone/>
            </a:pPr>
            <a:r>
              <a:rPr lang="kk-KZ" b="1" i="1" smtClean="0">
                <a:latin typeface="Times New Roman" pitchFamily="18" charset="0"/>
              </a:rPr>
              <a:t>    Жұлынның артқы түбірлері зақымданғанда адам өзін қалай сезінеді? </a:t>
            </a:r>
          </a:p>
          <a:p>
            <a:pPr>
              <a:buFont typeface="Wingdings" pitchFamily="2" charset="2"/>
              <a:buNone/>
            </a:pPr>
            <a:r>
              <a:rPr lang="kk-KZ" b="1" i="1" smtClean="0">
                <a:latin typeface="Times New Roman" pitchFamily="18" charset="0"/>
              </a:rPr>
              <a:t>    Алдыңғы түбірлері зақымданса ше? </a:t>
            </a:r>
          </a:p>
          <a:p>
            <a:pPr>
              <a:buFont typeface="Wingdings" pitchFamily="2" charset="2"/>
              <a:buNone/>
            </a:pPr>
            <a:r>
              <a:rPr lang="kk-KZ" b="1" i="1" smtClean="0">
                <a:latin typeface="Times New Roman" pitchFamily="18" charset="0"/>
              </a:rPr>
              <a:t>   Жұлын жарақатының салдары қандай?</a:t>
            </a:r>
          </a:p>
          <a:p>
            <a:pPr>
              <a:buFont typeface="Wingdings" pitchFamily="2" charset="2"/>
              <a:buNone/>
            </a:pPr>
            <a:r>
              <a:rPr lang="kk-KZ" sz="2000" b="1" i="1" smtClean="0">
                <a:latin typeface="Times New Roman" pitchFamily="18" charset="0"/>
              </a:rPr>
              <a:t>(Жұптасып сұрақтың жауабын іздеп, талқылау, дәлелдеу) </a:t>
            </a:r>
            <a:endParaRPr lang="ru-RU" sz="2000" b="1" i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3200" smtClean="0">
                <a:solidFill>
                  <a:schemeClr val="tx1"/>
                </a:solidFill>
                <a:latin typeface="Times New Roman" pitchFamily="18" charset="0"/>
              </a:rPr>
              <a:t>Сұрақ парақшаларын дайындау</a:t>
            </a:r>
            <a:endParaRPr lang="ru-RU" sz="3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36838"/>
            <a:ext cx="8207375" cy="1944687"/>
          </a:xfrm>
        </p:spPr>
        <p:txBody>
          <a:bodyPr/>
          <a:lstStyle/>
          <a:p>
            <a:r>
              <a:rPr lang="kk-KZ" smtClean="0"/>
              <a:t>Әр топ тақырып бойынша сұрақ құрастырады. Құрастырылған сұрақтарын парақшаға жазып, қарсы топпен алмастырып орындайды. 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920750"/>
            <a:ext cx="7391400" cy="563563"/>
          </a:xfrm>
        </p:spPr>
        <p:txBody>
          <a:bodyPr/>
          <a:lstStyle/>
          <a:p>
            <a:r>
              <a:rPr lang="kk-KZ" sz="3200" smtClean="0">
                <a:solidFill>
                  <a:schemeClr val="tx1"/>
                </a:solidFill>
                <a:latin typeface="Times New Roman" pitchFamily="18" charset="0"/>
              </a:rPr>
              <a:t>Дәптерге кестені толтыру;</a:t>
            </a:r>
            <a:r>
              <a:rPr lang="kk-KZ" sz="3200" i="1" smtClean="0">
                <a:latin typeface="Times New Roman" pitchFamily="18" charset="0"/>
              </a:rPr>
              <a:t> </a:t>
            </a:r>
            <a:endParaRPr lang="ru-RU" sz="3200" smtClean="0">
              <a:latin typeface="Times New Roman" pitchFamily="18" charset="0"/>
            </a:endParaRPr>
          </a:p>
        </p:txBody>
      </p:sp>
      <p:graphicFrame>
        <p:nvGraphicFramePr>
          <p:cNvPr id="63520" name="Group 32"/>
          <p:cNvGraphicFramePr>
            <a:graphicFrameLocks noGrp="1"/>
          </p:cNvGraphicFramePr>
          <p:nvPr>
            <p:ph idx="1"/>
          </p:nvPr>
        </p:nvGraphicFramePr>
        <p:xfrm>
          <a:off x="323850" y="1600200"/>
          <a:ext cx="8362950" cy="4708525"/>
        </p:xfrm>
        <a:graphic>
          <a:graphicData uri="http://schemas.openxmlformats.org/drawingml/2006/table">
            <a:tbl>
              <a:tblPr/>
              <a:tblGrid>
                <a:gridCol w="3816350"/>
                <a:gridCol w="4546600"/>
              </a:tblGrid>
              <a:tr h="6302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Жүйке жүйесінің бөлімі немесе оның бөлігі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Құрылысы мен атқаратын қызметі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Жұлын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Шеткі жүйке жүйесі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Сұр зат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Ақ зат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Жұлын түбірлері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Аралас жұлын жүйкелері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521" name="Text Box 33"/>
          <p:cNvSpPr txBox="1">
            <a:spLocks noChangeArrowheads="1"/>
          </p:cNvSpPr>
          <p:nvPr/>
        </p:nvSpPr>
        <p:spPr bwMode="auto">
          <a:xfrm>
            <a:off x="900113" y="188913"/>
            <a:ext cx="16843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sz="3600" b="1">
                <a:latin typeface="Times New Roman" pitchFamily="18" charset="0"/>
              </a:rPr>
              <a:t>Бекіту:</a:t>
            </a:r>
            <a:endParaRPr lang="ru-RU" sz="36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620713"/>
            <a:ext cx="7705725" cy="798512"/>
          </a:xfrm>
        </p:spPr>
        <p:txBody>
          <a:bodyPr/>
          <a:lstStyle/>
          <a:p>
            <a:r>
              <a:rPr lang="kk-KZ" sz="2800" i="1" smtClean="0">
                <a:solidFill>
                  <a:schemeClr val="tx1"/>
                </a:solidFill>
                <a:latin typeface="Times New Roman" pitchFamily="18" charset="0"/>
              </a:rPr>
              <a:t>Сәйкестігін анықтаңыз</a:t>
            </a:r>
            <a:endParaRPr lang="ru-RU" sz="2800" i="1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64574" name="Group 62"/>
          <p:cNvGraphicFramePr>
            <a:graphicFrameLocks noGrp="1"/>
          </p:cNvGraphicFramePr>
          <p:nvPr/>
        </p:nvGraphicFramePr>
        <p:xfrm>
          <a:off x="395288" y="1844675"/>
          <a:ext cx="8135937" cy="3625850"/>
        </p:xfrm>
        <a:graphic>
          <a:graphicData uri="http://schemas.openxmlformats.org/drawingml/2006/table">
            <a:tbl>
              <a:tblPr/>
              <a:tblGrid>
                <a:gridCol w="4068762"/>
                <a:gridCol w="4067175"/>
              </a:tblGrid>
              <a:tr h="517525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Нейрондар қызметі</a:t>
                      </a: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Нейрон түрлері</a:t>
                      </a: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1.Тітіркенуді жүйке импульстеріне түрлендіреді.</a:t>
                      </a: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а)сезімтал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ә)аралық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б)қозғалтқыш</a:t>
                      </a: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2.Миға ішкі мүшелер мен сезім мүшелерінен жүйке импульстерін береді</a:t>
                      </a: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3.Мида бір нейроннан екіншісіне импульстерін беруді жүзеге асырады.</a:t>
                      </a: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4.Жүйке импульстерін бұлшық етке, бездерге және басқа атқарушы мүшелерге береді.</a:t>
                      </a:r>
                      <a:endParaRPr kumimoji="0" lang="kk-K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>
                <a:solidFill>
                  <a:schemeClr val="tx1"/>
                </a:solidFill>
                <a:latin typeface="Times New Roman" pitchFamily="18" charset="0"/>
              </a:rPr>
              <a:t>Рефлексия</a:t>
            </a:r>
            <a:endParaRPr lang="ru-RU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66563" name="Group 3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7924800" cy="4492625"/>
        </p:xfrm>
        <a:graphic>
          <a:graphicData uri="http://schemas.openxmlformats.org/drawingml/2006/table">
            <a:tbl>
              <a:tblPr/>
              <a:tblGrid>
                <a:gridCol w="3962400"/>
                <a:gridCol w="3962400"/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Сабақтың маған әсер еткен тұсы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Оған менің көзқарасым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1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4400" smtClean="0">
                <a:solidFill>
                  <a:srgbClr val="FF5050"/>
                </a:solidFill>
                <a:latin typeface="Times New Roman" pitchFamily="18" charset="0"/>
              </a:rPr>
              <a:t>Бағалау</a:t>
            </a:r>
            <a:endParaRPr lang="ru-RU" sz="4400" smtClean="0">
              <a:solidFill>
                <a:srgbClr val="FF5050"/>
              </a:solidFill>
              <a:latin typeface="Times New Roman" pitchFamily="18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4004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kk-KZ" smtClean="0">
                <a:latin typeface="Times New Roman" pitchFamily="18" charset="0"/>
              </a:rPr>
              <a:t>“Екі жұлдыз, бір тілек” – топтардың бір-бірін өзара бағалауы</a:t>
            </a:r>
          </a:p>
          <a:p>
            <a:pPr algn="ctr">
              <a:buFont typeface="Wingdings" pitchFamily="2" charset="2"/>
              <a:buNone/>
            </a:pPr>
            <a:endParaRPr lang="kk-KZ" smtClean="0">
              <a:latin typeface="Times New Roman" pitchFamily="18" charset="0"/>
            </a:endParaRPr>
          </a:p>
          <a:p>
            <a:r>
              <a:rPr lang="kk-KZ" smtClean="0">
                <a:latin typeface="Times New Roman" pitchFamily="18" charset="0"/>
              </a:rPr>
              <a:t>Екі жұлдыз – топтың тапсырма орындау барысында екі табысты сәтін бағалау</a:t>
            </a:r>
          </a:p>
          <a:p>
            <a:r>
              <a:rPr lang="kk-KZ" smtClean="0">
                <a:latin typeface="Times New Roman" pitchFamily="18" charset="0"/>
              </a:rPr>
              <a:t>Бір тілек – топтық жұмысқа өзіндік ұсыныс көзқарасын білдіру. </a:t>
            </a:r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kk-KZ" smtClean="0">
                <a:solidFill>
                  <a:schemeClr val="tx1"/>
                </a:solidFill>
                <a:latin typeface="Times New Roman" pitchFamily="18" charset="0"/>
              </a:rPr>
              <a:t>V. Үй тапсырмасы.</a:t>
            </a:r>
            <a:r>
              <a:rPr lang="kk-KZ" sz="3200" b="0" i="1" smtClean="0"/>
              <a:t> </a:t>
            </a:r>
            <a:endParaRPr lang="ru-RU" sz="3200" b="0" i="1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kk-KZ" b="1" smtClean="0">
                <a:latin typeface="Times New Roman" pitchFamily="18" charset="0"/>
              </a:rPr>
              <a:t>13</a:t>
            </a:r>
            <a:r>
              <a:rPr lang="kk-KZ" smtClean="0">
                <a:latin typeface="Times New Roman" pitchFamily="18" charset="0"/>
              </a:rPr>
              <a:t> оқып-білу, сұрақтарға жауап беру</a:t>
            </a:r>
          </a:p>
          <a:p>
            <a:r>
              <a:rPr lang="kk-KZ" smtClean="0">
                <a:latin typeface="Times New Roman" pitchFamily="18" charset="0"/>
              </a:rPr>
              <a:t>Терминдерге анықтама жазу, жаттау</a:t>
            </a:r>
          </a:p>
          <a:p>
            <a:r>
              <a:rPr lang="kk-KZ" smtClean="0">
                <a:latin typeface="Times New Roman" pitchFamily="18" charset="0"/>
              </a:rPr>
              <a:t>Шығармашылық жұмыс </a:t>
            </a:r>
            <a:r>
              <a:rPr lang="kk-KZ" b="1" smtClean="0">
                <a:latin typeface="Times New Roman" pitchFamily="18" charset="0"/>
              </a:rPr>
              <a:t>«Жұлының зақымдануының адам өміріне қауіптілігі»</a:t>
            </a:r>
            <a:r>
              <a:rPr lang="kk-KZ" smtClean="0">
                <a:latin typeface="Times New Roman" pitchFamily="18" charset="0"/>
              </a:rPr>
              <a:t> тақырыбында презентация жасап келу немесе реферат дайындау</a:t>
            </a:r>
          </a:p>
          <a:p>
            <a:r>
              <a:rPr lang="kk-KZ" smtClean="0">
                <a:latin typeface="Times New Roman" pitchFamily="18" charset="0"/>
              </a:rPr>
              <a:t>«Жұлынның адам ағзасы үшін маңызы» (эссе жазу)</a:t>
            </a:r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0"/>
          <p:cNvSpPr>
            <a:spLocks noGrp="1"/>
          </p:cNvSpPr>
          <p:nvPr>
            <p:ph type="title"/>
          </p:nvPr>
        </p:nvSpPr>
        <p:spPr>
          <a:xfrm>
            <a:off x="250825" y="384175"/>
            <a:ext cx="6400800" cy="668338"/>
          </a:xfrm>
        </p:spPr>
        <p:txBody>
          <a:bodyPr/>
          <a:lstStyle/>
          <a:p>
            <a:pPr eaLnBrk="1" hangingPunct="1"/>
            <a:r>
              <a:rPr lang="kk-KZ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smtClean="0">
              <a:solidFill>
                <a:schemeClr val="tx1"/>
              </a:solidFill>
            </a:endParaRPr>
          </a:p>
        </p:txBody>
      </p:sp>
      <p:sp>
        <p:nvSpPr>
          <p:cNvPr id="5124" name="Содержимое 11"/>
          <p:cNvSpPr>
            <a:spLocks noGrp="1"/>
          </p:cNvSpPr>
          <p:nvPr>
            <p:ph idx="1"/>
          </p:nvPr>
        </p:nvSpPr>
        <p:spPr>
          <a:xfrm>
            <a:off x="357188" y="1571625"/>
            <a:ext cx="8429625" cy="5072063"/>
          </a:xfrm>
        </p:spPr>
        <p:txBody>
          <a:bodyPr/>
          <a:lstStyle/>
          <a:p>
            <a:r>
              <a:rPr lang="kk-KZ" sz="2600" i="1" smtClean="0">
                <a:latin typeface="Times New Roman" pitchFamily="18" charset="0"/>
              </a:rPr>
              <a:t>Білімділік:</a:t>
            </a:r>
            <a:r>
              <a:rPr lang="kk-KZ" sz="2600" smtClean="0">
                <a:latin typeface="Times New Roman" pitchFamily="18" charset="0"/>
              </a:rPr>
              <a:t> Жүйке жүйесінің бөлімдерін таныстыру. Жұлынның маңызы, құрылысы мен  қызметі, шартсыз рефлекстің рөлі туралы оқушыларға білім беру</a:t>
            </a:r>
            <a:endParaRPr lang="kk-KZ" sz="2600" i="1" smtClean="0">
              <a:latin typeface="Times New Roman" pitchFamily="18" charset="0"/>
            </a:endParaRPr>
          </a:p>
          <a:p>
            <a:r>
              <a:rPr lang="kk-KZ" sz="2600" i="1" smtClean="0">
                <a:latin typeface="Times New Roman" pitchFamily="18" charset="0"/>
              </a:rPr>
              <a:t>Дамытушылық:</a:t>
            </a:r>
            <a:r>
              <a:rPr lang="kk-KZ" sz="2600" smtClean="0">
                <a:latin typeface="Times New Roman" pitchFamily="18" charset="0"/>
              </a:rPr>
              <a:t> Оқушылардың логикалық ойлауын талап ететін тапсырмаларды пайдалана отырып интелектуалды қабілеттеріндамыту; Оқушылардың ой-өрісін кеңейту, танымдық белсенділігін, өз бетінше білім алу, саралау, қорытынды жасау дағдыларын дамыту</a:t>
            </a:r>
            <a:endParaRPr lang="kk-KZ" sz="2600" i="1" smtClean="0">
              <a:latin typeface="Times New Roman" pitchFamily="18" charset="0"/>
            </a:endParaRPr>
          </a:p>
          <a:p>
            <a:r>
              <a:rPr lang="kk-KZ" sz="2600" i="1" smtClean="0">
                <a:latin typeface="Times New Roman" pitchFamily="18" charset="0"/>
              </a:rPr>
              <a:t>Тәрбиелік:</a:t>
            </a:r>
            <a:r>
              <a:rPr lang="kk-KZ" sz="2600" smtClean="0">
                <a:latin typeface="Times New Roman" pitchFamily="18" charset="0"/>
              </a:rPr>
              <a:t> Салауатты өмір сүруге, денсаулықты күтуге, спортпен шұғылдануға тәрбиелеу;</a:t>
            </a:r>
            <a:endParaRPr lang="kk-KZ" sz="26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z="26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:\ФОТО  С ДЕТЬМИ\РИСУНКИ\open-book-with-inkwell-and-pen-dictionary-pixmac-image-44741519.jpg" id="34818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428596" y="500042"/>
            <a:ext cx="6929486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charset="2" pitchFamily="2" typeface="Wingdings"/>
              <a:buNone/>
              <a:defRPr/>
            </a:pPr>
            <a:r>
              <a:rPr b="1" dirty="0" kern="10" lang="ru-RU" spc="300" sz="5000">
                <a:ln cmpd="sng" w="11430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Verdana"/>
              </a:rPr>
              <a:t>К</a:t>
            </a:r>
            <a:r>
              <a:rPr b="1" dirty="0" err="1" kern="10" lang="ru-RU" spc="300" sz="5000">
                <a:ln cmpd="sng" w="11430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Verdana"/>
              </a:rPr>
              <a:t>өңіл қойып </a:t>
            </a:r>
            <a:r>
              <a:rPr b="1" dirty="0" err="1" kern="10" lang="ru-RU" spc="300" sz="4800">
                <a:ln cmpd="sng" w="11430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Verdana"/>
              </a:rPr>
              <a:t>тыңдағаны</a:t>
            </a:r>
            <a:r>
              <a:rPr b="1" dirty="0" kern="10" lang="kk-KZ" spc="300" sz="4800">
                <a:ln cmpd="sng" w="11430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Verdana"/>
              </a:rPr>
              <a:t>ңы</a:t>
            </a:r>
            <a:r>
              <a:rPr b="1" dirty="0" err="1" kern="10" lang="ru-RU" spc="300" sz="4800">
                <a:ln cmpd="sng" w="11430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Verdana"/>
              </a:rPr>
              <a:t>зғ</a:t>
            </a:r>
            <a:r>
              <a:rPr b="1" dirty="0" err="1" kern="10" lang="ru-RU" spc="300" sz="5000">
                <a:ln cmpd="sng" w="11430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Verdana"/>
              </a:rPr>
              <a:t>а рахмет</a:t>
            </a:r>
            <a:r>
              <a:rPr b="1" dirty="0" kern="10" lang="ru-RU" spc="300" sz="5000">
                <a:ln cmpd="sng" w="11430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Verdana"/>
              </a:rPr>
              <a:t>!</a:t>
            </a:r>
            <a:endParaRPr b="1" dirty="0" kern="10" lang="en-US" spc="300" sz="5000">
              <a:ln cmpd="sng" w="11430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Verdana"/>
            </a:endParaRPr>
          </a:p>
        </p:txBody>
      </p:sp>
    </p:spTree>
  </p:cSld>
  <p:clrMapOvr>
    <a:masterClrMapping/>
  </p:clrMapOvr>
  <p:transition/>
  <p:timing>
    <p:tnLst>
      <p:par>
        <p:cTn dur="indefinite" id="1" nodeType="tmRoot" restart="never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7" descr="CAK1MDG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5545138"/>
            <a:ext cx="1428750" cy="131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785813" y="571500"/>
            <a:ext cx="7929562" cy="41116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b="1"/>
              <a:t>                       </a:t>
            </a:r>
            <a:r>
              <a:rPr lang="kk-KZ" sz="4400" b="1">
                <a:latin typeface="Times New Roman" pitchFamily="18" charset="0"/>
                <a:cs typeface="Times New Roman" pitchFamily="18" charset="0"/>
              </a:rPr>
              <a:t>Сабақтың типі</a:t>
            </a:r>
          </a:p>
          <a:p>
            <a:pPr algn="ctr"/>
            <a:r>
              <a:rPr lang="kk-KZ" sz="4400">
                <a:solidFill>
                  <a:srgbClr val="FF5050"/>
                </a:solidFill>
                <a:latin typeface="Times New Roman" pitchFamily="18" charset="0"/>
                <a:cs typeface="Times New Roman" pitchFamily="18" charset="0"/>
              </a:rPr>
              <a:t>Аралас.</a:t>
            </a:r>
          </a:p>
          <a:p>
            <a:pPr algn="ctr"/>
            <a:r>
              <a:rPr lang="kk-KZ" sz="4400">
                <a:latin typeface="Times New Roman" pitchFamily="18" charset="0"/>
                <a:cs typeface="Times New Roman" pitchFamily="18" charset="0"/>
              </a:rPr>
              <a:t>Іс-әрекет түрлері: </a:t>
            </a:r>
          </a:p>
          <a:p>
            <a:pPr algn="ctr"/>
            <a:r>
              <a:rPr lang="kk-KZ" sz="4400">
                <a:solidFill>
                  <a:srgbClr val="FF5050"/>
                </a:solidFill>
                <a:latin typeface="Times New Roman" pitchFamily="18" charset="0"/>
                <a:cs typeface="Times New Roman" pitchFamily="18" charset="0"/>
              </a:rPr>
              <a:t>жеке жұмыс, топтық жұмыс, диалогтік әңгімелесу, АКТ-ны қолдану</a:t>
            </a: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28813"/>
            <a:ext cx="1116013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438" y="4143375"/>
            <a:ext cx="85725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0"/>
          <p:cNvSpPr>
            <a:spLocks noChangeArrowheads="1"/>
          </p:cNvSpPr>
          <p:nvPr/>
        </p:nvSpPr>
        <p:spPr bwMode="auto">
          <a:xfrm>
            <a:off x="571500" y="928688"/>
            <a:ext cx="828675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kk-KZ" sz="3200" b="1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3" name="Picture 2" descr="D:\ФОТО  С ДЕТЬМИ\РИСУНКИ\сова\астана\кокшетау\69320883_1295178667_uzor_kazahski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2013"/>
            <a:ext cx="30718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2" descr="D:\ФОТО  С ДЕТЬМИ\РИСУНКИ\сова\астана\кокшетау\69320883_1295178667_uzor_kazahski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5942013"/>
            <a:ext cx="28575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2" descr="D:\ФОТО  С ДЕТЬМИ\РИСУНКИ\сова\астана\кокшетау\69320883_1295178667_uzor_kazahski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5942013"/>
            <a:ext cx="30718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3" descr="D:\ФОТО  С ДЕТЬМИ\РИСУНКИ\сова\511539-1516be7765ce80ba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357188"/>
            <a:ext cx="1214437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611188" y="26035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eaLnBrk="0" hangingPunct="0"/>
            <a:r>
              <a:rPr lang="kk-KZ" sz="3600" b="1" i="1">
                <a:latin typeface="Times New Roman" pitchFamily="18" charset="0"/>
              </a:rPr>
              <a:t>І. Ұйымдастыру кезеңі.</a:t>
            </a:r>
            <a:endParaRPr lang="ru-RU" sz="3600" b="1">
              <a:latin typeface="Times New Roman" pitchFamily="18" charset="0"/>
            </a:endParaRP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838200" y="1628775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v"/>
            </a:pPr>
            <a:r>
              <a:rPr lang="kk-KZ" sz="2800"/>
              <a:t>- Сәлеметсіздер ме?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v"/>
            </a:pPr>
            <a:r>
              <a:rPr lang="kk-KZ" sz="2800"/>
              <a:t>Бүгінгі сабаққа деген көңіл – күйлерің қалай?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v"/>
            </a:pPr>
            <a:r>
              <a:rPr lang="kk-KZ" sz="2800"/>
              <a:t>Қазір топқа бөлінеміз, мына сандарды таңдаңыздар. (Оқушыларды 3 топқа бөлу)</a:t>
            </a:r>
            <a:endParaRPr lang="ru-RU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2" descr="D:\ФОТО  С ДЕТЬМИ\РИСУНКИ\original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3286125"/>
            <a:ext cx="3071813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755650" y="2349500"/>
            <a:ext cx="8064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kk-KZ">
                <a:latin typeface="Times New Roman" pitchFamily="18" charset="0"/>
              </a:rPr>
              <a:t>(Ашылған қолшатырдың суретін салыңыз, әр сымына көршіңізді сипаттайтын сөзді жазыңыз. Неше сым болса сонша сөз болу керек)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619250" y="476250"/>
            <a:ext cx="236378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sz="4800">
                <a:latin typeface="Times New Roman" pitchFamily="18" charset="0"/>
              </a:rPr>
              <a:t>Тренинг</a:t>
            </a:r>
            <a:endParaRPr lang="ru-RU" sz="4800">
              <a:latin typeface="Times New Roman" pitchFamily="18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476375" y="1557338"/>
            <a:ext cx="6956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sz="4000">
                <a:solidFill>
                  <a:srgbClr val="FF3300"/>
                </a:solidFill>
                <a:latin typeface="Times New Roman" pitchFamily="18" charset="0"/>
              </a:rPr>
              <a:t>“Өзіңді және басқаларды тану”</a:t>
            </a:r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2339975" y="4292600"/>
            <a:ext cx="3384550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/>
              <a:t>Бағалайтын қолшатыр</a:t>
            </a:r>
            <a:endParaRPr lang="ru-RU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V="1">
            <a:off x="3995738" y="3789363"/>
            <a:ext cx="0" cy="5032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3995738" y="5011738"/>
            <a:ext cx="0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V="1">
            <a:off x="4787900" y="3860800"/>
            <a:ext cx="360363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4787900" y="4940300"/>
            <a:ext cx="360363" cy="4333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2700338" y="4941888"/>
            <a:ext cx="431800" cy="358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 flipV="1">
            <a:off x="2843213" y="3933825"/>
            <a:ext cx="288925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5724525" y="4652963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1835150" y="4652963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3200" smtClean="0">
                <a:solidFill>
                  <a:srgbClr val="FF3300"/>
                </a:solidFill>
                <a:latin typeface="Times New Roman" pitchFamily="18" charset="0"/>
              </a:rPr>
              <a:t>ІІ. Үй тапсырмасы:</a:t>
            </a:r>
            <a:endParaRPr lang="ru-RU" sz="3200" smtClean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12875"/>
            <a:ext cx="8362950" cy="8080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kk-KZ" sz="2000" smtClean="0">
                <a:latin typeface="Times New Roman" pitchFamily="18" charset="0"/>
              </a:rPr>
              <a:t>І. Қызығушылықты ояту:</a:t>
            </a:r>
          </a:p>
          <a:p>
            <a:pPr>
              <a:buFont typeface="Wingdings" pitchFamily="2" charset="2"/>
              <a:buNone/>
            </a:pPr>
            <a:r>
              <a:rPr lang="kk-KZ" sz="2000" smtClean="0">
                <a:latin typeface="Times New Roman" pitchFamily="18" charset="0"/>
              </a:rPr>
              <a:t>Мына сөздерді есімізге түсіріп, анықтама беріңіздер. </a:t>
            </a:r>
            <a:endParaRPr lang="ru-RU" sz="2000" smtClean="0">
              <a:latin typeface="Times New Roman" pitchFamily="18" charset="0"/>
            </a:endParaRPr>
          </a:p>
        </p:txBody>
      </p:sp>
      <p:graphicFrame>
        <p:nvGraphicFramePr>
          <p:cNvPr id="51284" name="Group 84"/>
          <p:cNvGraphicFramePr>
            <a:graphicFrameLocks noGrp="1"/>
          </p:cNvGraphicFramePr>
          <p:nvPr>
            <p:ph sz="half" idx="2"/>
          </p:nvPr>
        </p:nvGraphicFramePr>
        <p:xfrm>
          <a:off x="395288" y="2333625"/>
          <a:ext cx="8291512" cy="3687765"/>
        </p:xfrm>
        <a:graphic>
          <a:graphicData uri="http://schemas.openxmlformats.org/drawingml/2006/table">
            <a:tbl>
              <a:tblPr/>
              <a:tblGrid>
                <a:gridCol w="2232025"/>
                <a:gridCol w="6059487"/>
              </a:tblGrid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Термин сөздер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Анықтамасы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Нейрон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Аксон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Дендрит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Рецептор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Рефлекс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2800" smtClean="0">
                <a:solidFill>
                  <a:srgbClr val="FF3300"/>
                </a:solidFill>
                <a:latin typeface="Times New Roman" pitchFamily="18" charset="0"/>
              </a:rPr>
              <a:t>Биологиялық диктант</a:t>
            </a:r>
            <a:endParaRPr lang="ru-RU" sz="2800" smtClean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569325" cy="4421188"/>
          </a:xfrm>
        </p:spPr>
        <p:txBody>
          <a:bodyPr/>
          <a:lstStyle/>
          <a:p>
            <a:r>
              <a:rPr lang="kk-KZ" smtClean="0">
                <a:latin typeface="Times New Roman" pitchFamily="18" charset="0"/>
              </a:rPr>
              <a:t>1.Нейрон денелері мен қысқа өсінділердің топтасуы ........................................................  құрайды.</a:t>
            </a:r>
            <a:br>
              <a:rPr lang="kk-KZ" smtClean="0">
                <a:latin typeface="Times New Roman" pitchFamily="18" charset="0"/>
              </a:rPr>
            </a:br>
            <a:r>
              <a:rPr lang="kk-KZ" smtClean="0">
                <a:latin typeface="Times New Roman" pitchFamily="18" charset="0"/>
              </a:rPr>
              <a:t>2.Ақ май қабығымен қапталған ұзын өсінділер – аксондар ........................................... түзеді.</a:t>
            </a:r>
            <a:br>
              <a:rPr lang="kk-KZ" smtClean="0">
                <a:latin typeface="Times New Roman" pitchFamily="18" charset="0"/>
              </a:rPr>
            </a:br>
            <a:r>
              <a:rPr lang="kk-KZ" smtClean="0">
                <a:latin typeface="Times New Roman" pitchFamily="18" charset="0"/>
              </a:rPr>
              <a:t>3.Нейронның ұзын өсінділерінің тармақталуы жүйке ұштарын – ............................................ құрайды. </a:t>
            </a:r>
            <a:br>
              <a:rPr lang="kk-KZ" smtClean="0">
                <a:latin typeface="Times New Roman" pitchFamily="18" charset="0"/>
              </a:rPr>
            </a:br>
            <a:r>
              <a:rPr lang="kk-KZ" smtClean="0">
                <a:latin typeface="Times New Roman" pitchFamily="18" charset="0"/>
              </a:rPr>
              <a:t>4. Нейрондар: ........................................ бөлінеді. </a:t>
            </a:r>
            <a:br>
              <a:rPr lang="kk-KZ" smtClean="0">
                <a:latin typeface="Times New Roman" pitchFamily="18" charset="0"/>
              </a:rPr>
            </a:br>
            <a:r>
              <a:rPr lang="kk-KZ" smtClean="0">
                <a:latin typeface="Times New Roman" pitchFamily="18" charset="0"/>
              </a:rPr>
              <a:t>5. Жүйке жасушалары: ........................ .................... ......... ..................................... ...................................... ...тұрады.</a:t>
            </a:r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>
                <a:solidFill>
                  <a:schemeClr val="tx1"/>
                </a:solidFill>
                <a:latin typeface="Times New Roman" pitchFamily="18" charset="0"/>
              </a:rPr>
              <a:t>Жаңа сабақ</a:t>
            </a:r>
            <a:endParaRPr lang="ru-RU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2771775" y="1628775"/>
            <a:ext cx="3240088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/>
              <a:t>Жүйке жүйесі</a:t>
            </a:r>
            <a:endParaRPr lang="ru-RU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827088" y="2492375"/>
            <a:ext cx="3240087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/>
              <a:t>Орталық жүйке жүйесі</a:t>
            </a:r>
            <a:endParaRPr lang="ru-RU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4643438" y="2492375"/>
            <a:ext cx="3240087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/>
              <a:t>Шеткі жүйке жүйесі</a:t>
            </a:r>
            <a:endParaRPr lang="ru-RU"/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827088" y="3357563"/>
            <a:ext cx="22320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827088" y="4221163"/>
            <a:ext cx="22320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5653088" y="3429000"/>
            <a:ext cx="22320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5651500" y="4221163"/>
            <a:ext cx="22320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4356100" y="2708275"/>
            <a:ext cx="0" cy="1873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4067175" y="270827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3059113" y="3429000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3059113" y="4365625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>
            <a:off x="4356100" y="37163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>
            <a:off x="4356100" y="458152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25488" y="280988"/>
            <a:ext cx="6870700" cy="1203325"/>
          </a:xfrm>
        </p:spPr>
        <p:txBody>
          <a:bodyPr/>
          <a:lstStyle/>
          <a:p>
            <a:r>
              <a:rPr lang="kk-KZ" sz="3200" smtClean="0">
                <a:solidFill>
                  <a:schemeClr val="tx1"/>
                </a:solidFill>
                <a:latin typeface="Times New Roman" pitchFamily="18" charset="0"/>
              </a:rPr>
              <a:t>Жаңа тақырыпты меңгерту</a:t>
            </a:r>
            <a:endParaRPr lang="ru-RU" sz="3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347913"/>
            <a:ext cx="8424862" cy="2881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kk-KZ" sz="1800" i="1" smtClean="0">
                <a:latin typeface="Times New Roman" pitchFamily="18" charset="0"/>
              </a:rPr>
              <a:t>Топтарға тапсырма беру:</a:t>
            </a:r>
          </a:p>
          <a:p>
            <a:pPr>
              <a:lnSpc>
                <a:spcPct val="80000"/>
              </a:lnSpc>
            </a:pPr>
            <a:r>
              <a:rPr lang="kk-KZ" sz="2400" b="1" i="1" smtClean="0">
                <a:solidFill>
                  <a:srgbClr val="FF7C80"/>
                </a:solidFill>
                <a:latin typeface="Times New Roman" pitchFamily="18" charset="0"/>
              </a:rPr>
              <a:t>І топ. Сілтеме табушылар.</a:t>
            </a:r>
            <a:r>
              <a:rPr lang="kk-KZ" sz="2400" i="1" smtClean="0">
                <a:latin typeface="Times New Roman" pitchFamily="18" charset="0"/>
              </a:rPr>
              <a:t> </a:t>
            </a:r>
            <a:r>
              <a:rPr lang="kk-KZ" sz="2400" b="1" i="1" smtClean="0"/>
              <a:t>«</a:t>
            </a:r>
            <a:r>
              <a:rPr lang="kk-KZ" sz="2400" b="1" i="1" smtClean="0">
                <a:latin typeface="Times New Roman" pitchFamily="18" charset="0"/>
              </a:rPr>
              <a:t>Жұлынның құрылысы мен қызметі</a:t>
            </a:r>
            <a:r>
              <a:rPr lang="kk-KZ" sz="2400" b="1" i="1" smtClean="0"/>
              <a:t>»</a:t>
            </a:r>
            <a:r>
              <a:rPr lang="kk-KZ" sz="2400" smtClean="0">
                <a:latin typeface="Times New Roman" pitchFamily="18" charset="0"/>
              </a:rPr>
              <a:t>  (мәтінді оқып, жаңа ұғымдарды табыңыздар)                                                                                                                                   </a:t>
            </a:r>
            <a:r>
              <a:rPr lang="kk-KZ" sz="2400" b="1" i="1" smtClean="0">
                <a:solidFill>
                  <a:srgbClr val="FF7C80"/>
                </a:solidFill>
                <a:latin typeface="Times New Roman" pitchFamily="18" charset="0"/>
              </a:rPr>
              <a:t>ІІ топ. Баяндаушы топ.</a:t>
            </a:r>
            <a:r>
              <a:rPr lang="kk-KZ" sz="2400" smtClean="0">
                <a:latin typeface="Times New Roman" pitchFamily="18" charset="0"/>
              </a:rPr>
              <a:t> </a:t>
            </a:r>
            <a:r>
              <a:rPr lang="kk-KZ" sz="2400" b="1" smtClean="0"/>
              <a:t>«</a:t>
            </a:r>
            <a:r>
              <a:rPr lang="kk-KZ" sz="2400" b="1" smtClean="0">
                <a:latin typeface="Times New Roman" pitchFamily="18" charset="0"/>
              </a:rPr>
              <a:t>Жұлынның қызметі</a:t>
            </a:r>
            <a:r>
              <a:rPr lang="kk-KZ" sz="2400" b="1" smtClean="0"/>
              <a:t>»</a:t>
            </a:r>
            <a:r>
              <a:rPr lang="kk-KZ" sz="2400" smtClean="0">
                <a:latin typeface="Times New Roman" pitchFamily="18" charset="0"/>
              </a:rPr>
              <a:t>  (оқулықтан мәтінді оқып, топпен талқылап, әр оқушы өз ойын ортаға сала отырып, флипчартпен ортаға қорғау)                                                                                                           </a:t>
            </a:r>
            <a:r>
              <a:rPr lang="kk-KZ" sz="2400" b="1" i="1" smtClean="0">
                <a:solidFill>
                  <a:srgbClr val="FF7C80"/>
                </a:solidFill>
                <a:latin typeface="Times New Roman" pitchFamily="18" charset="0"/>
              </a:rPr>
              <a:t>ІІІ топ. Ізденуші топ.</a:t>
            </a:r>
            <a:r>
              <a:rPr lang="kk-KZ" sz="2400" smtClean="0">
                <a:latin typeface="Times New Roman" pitchFamily="18" charset="0"/>
              </a:rPr>
              <a:t> </a:t>
            </a:r>
            <a:r>
              <a:rPr lang="kk-KZ" sz="2400" b="1" smtClean="0"/>
              <a:t>«</a:t>
            </a:r>
            <a:r>
              <a:rPr lang="kk-KZ" sz="2400" b="1" smtClean="0">
                <a:latin typeface="Times New Roman" pitchFamily="18" charset="0"/>
              </a:rPr>
              <a:t>Жұлынның құрылысы</a:t>
            </a:r>
            <a:r>
              <a:rPr lang="kk-KZ" sz="2400" b="1" smtClean="0"/>
              <a:t>»</a:t>
            </a:r>
            <a:r>
              <a:rPr lang="kk-KZ" sz="2400" smtClean="0">
                <a:latin typeface="Times New Roman" pitchFamily="18" charset="0"/>
              </a:rPr>
              <a:t> (оқулықтағы 27-26 суретті талдау, қосымша мәліметтермен жұмыс)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69gl">
  <a:themeElements>
    <a:clrScheme name="Тема Office 1">
      <a:dk1>
        <a:srgbClr val="000000"/>
      </a:dk1>
      <a:lt1>
        <a:srgbClr val="FFFFFF"/>
      </a:lt1>
      <a:dk2>
        <a:srgbClr val="233DA9"/>
      </a:dk2>
      <a:lt2>
        <a:srgbClr val="DDDDDD"/>
      </a:lt2>
      <a:accent1>
        <a:srgbClr val="65AAE9"/>
      </a:accent1>
      <a:accent2>
        <a:srgbClr val="B2B2B2"/>
      </a:accent2>
      <a:accent3>
        <a:srgbClr val="FFFFFF"/>
      </a:accent3>
      <a:accent4>
        <a:srgbClr val="000000"/>
      </a:accent4>
      <a:accent5>
        <a:srgbClr val="B8D2F2"/>
      </a:accent5>
      <a:accent6>
        <a:srgbClr val="A1A1A1"/>
      </a:accent6>
      <a:hlink>
        <a:srgbClr val="7DA0D3"/>
      </a:hlink>
      <a:folHlink>
        <a:srgbClr val="B2E385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233DA9"/>
        </a:dk2>
        <a:lt2>
          <a:srgbClr val="DDDDDD"/>
        </a:lt2>
        <a:accent1>
          <a:srgbClr val="65AAE9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B8D2F2"/>
        </a:accent5>
        <a:accent6>
          <a:srgbClr val="A1A1A1"/>
        </a:accent6>
        <a:hlink>
          <a:srgbClr val="7DA0D3"/>
        </a:hlink>
        <a:folHlink>
          <a:srgbClr val="B2E3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632769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37737F"/>
        </a:dk2>
        <a:lt2>
          <a:srgbClr val="DDDDDD"/>
        </a:lt2>
        <a:accent1>
          <a:srgbClr val="52BCB2"/>
        </a:accent1>
        <a:accent2>
          <a:srgbClr val="E0A56A"/>
        </a:accent2>
        <a:accent3>
          <a:srgbClr val="FFFFFF"/>
        </a:accent3>
        <a:accent4>
          <a:srgbClr val="000000"/>
        </a:accent4>
        <a:accent5>
          <a:srgbClr val="B3DAD5"/>
        </a:accent5>
        <a:accent6>
          <a:srgbClr val="CB955F"/>
        </a:accent6>
        <a:hlink>
          <a:srgbClr val="A0C264"/>
        </a:hlink>
        <a:folHlink>
          <a:srgbClr val="DCDC2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cdb2004169gl</Template>
  <TotalTime>610</TotalTime>
  <Words>552</Words>
  <Application>Microsoft Office PowerPoint</Application>
  <PresentationFormat>Экран (4:3)</PresentationFormat>
  <Paragraphs>99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Wingdings</vt:lpstr>
      <vt:lpstr>Times New Roman</vt:lpstr>
      <vt:lpstr>Arial Black</vt:lpstr>
      <vt:lpstr>Calibri</vt:lpstr>
      <vt:lpstr>cdb2004169gl</vt:lpstr>
      <vt:lpstr>Adobe Photoshop Image</vt:lpstr>
      <vt:lpstr>Презентация PowerPoint</vt:lpstr>
      <vt:lpstr>Сабақтың мақсаты:</vt:lpstr>
      <vt:lpstr>Презентация PowerPoint</vt:lpstr>
      <vt:lpstr>Презентация PowerPoint</vt:lpstr>
      <vt:lpstr>Презентация PowerPoint</vt:lpstr>
      <vt:lpstr>ІІ. Үй тапсырмасы:</vt:lpstr>
      <vt:lpstr>Биологиялық диктант</vt:lpstr>
      <vt:lpstr>Жаңа сабақ</vt:lpstr>
      <vt:lpstr>Жаңа тақырыпты меңгерту</vt:lpstr>
      <vt:lpstr>І топ. Сілтеме табушылар. </vt:lpstr>
      <vt:lpstr>ІІ топ. Баяндаушы топ. </vt:lpstr>
      <vt:lpstr>Жұлынның құрылысы</vt:lpstr>
      <vt:lpstr>Ойланып жауап беріңдер</vt:lpstr>
      <vt:lpstr>Сұрақ парақшаларын дайындау</vt:lpstr>
      <vt:lpstr>Дәптерге кестені толтыру; </vt:lpstr>
      <vt:lpstr>Сәйкестігін анықтаңыз</vt:lpstr>
      <vt:lpstr>Рефлексия</vt:lpstr>
      <vt:lpstr>Бағалау</vt:lpstr>
      <vt:lpstr>V. Үй тапсырмасы. 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Nurken</cp:lastModifiedBy>
  <cp:revision>53</cp:revision>
  <dcterms:created xsi:type="dcterms:W3CDTF">2011-10-14T09:11:52Z</dcterms:created>
  <dcterms:modified xsi:type="dcterms:W3CDTF">2012-12-18T07:27:11Z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610302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