
<file path=[Content_Types].xml><?xml version="1.0" encoding="utf-8"?>
<Types xmlns="http://schemas.openxmlformats.org/package/2006/content-types">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Layout+xml" PartName="/ppt/slideLayouts/slideLayout7.xml"/>
  <Override ContentType="application/vnd.openxmlformats-officedocument.presentationml.slideLayout+xml" PartName="/ppt/slideLayouts/slideLayout8.xml"/>
  <Default ContentType="image/png" Extension="png"/>
  <Override ContentType="application/vnd.openxmlformats-officedocument.presentationml.slideMaster+xml" PartName="/ppt/slideMasters/slideMaster1.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presProps+xml" PartName="/ppt/presProps.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theme+xml" PartName="/ppt/theme/theme1.xml"/>
  <Default ContentType="image/jpeg" Extension="jpeg"/>
  <Override ContentType="application/vnd.openxmlformats-officedocument.presentationml.slideLayout+xml" PartName="/ppt/slideLayouts/slideLayout2.xml"/>
  <Override ContentType="application/vnd.openxmlformats-officedocument.presentationml.slideLayout+xml" PartName="/ppt/slideLayouts/slideLayout3.xml"/>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extended-properties+xml" PartName="/docProps/app.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package.core-properties+xml" PartName="/docProps/core.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7B36649-DBE8-400B-A697-66D961EB7F0A}" type="datetimeFigureOut">
              <a:rPr lang="ru-RU" smtClean="0"/>
              <a:t>18.01.2011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5A011A6-07C7-4529-9704-DF0919406DC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7B36649-DBE8-400B-A697-66D961EB7F0A}" type="datetimeFigureOut">
              <a:rPr lang="ru-RU" smtClean="0"/>
              <a:t>18.01.2011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5A011A6-07C7-4529-9704-DF0919406DC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F7B36649-DBE8-400B-A697-66D961EB7F0A}" type="datetimeFigureOut">
              <a:rPr lang="ru-RU" smtClean="0"/>
              <a:t>18.01.2011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5A011A6-07C7-4529-9704-DF0919406DC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7B36649-DBE8-400B-A697-66D961EB7F0A}" type="datetimeFigureOut">
              <a:rPr lang="ru-RU" smtClean="0"/>
              <a:t>18.01.2011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5A011A6-07C7-4529-9704-DF0919406DC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7B36649-DBE8-400B-A697-66D961EB7F0A}" type="datetimeFigureOut">
              <a:rPr lang="ru-RU" smtClean="0"/>
              <a:t>18.01.2011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C5A011A6-07C7-4529-9704-DF0919406DC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7B36649-DBE8-400B-A697-66D961EB7F0A}" type="datetimeFigureOut">
              <a:rPr lang="ru-RU" smtClean="0"/>
              <a:t>18.01.2011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5A011A6-07C7-4529-9704-DF0919406DC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7B36649-DBE8-400B-A697-66D961EB7F0A}" type="datetimeFigureOut">
              <a:rPr lang="ru-RU" smtClean="0"/>
              <a:t>18.01.2011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5A011A6-07C7-4529-9704-DF0919406DC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7B36649-DBE8-400B-A697-66D961EB7F0A}" type="datetimeFigureOut">
              <a:rPr lang="ru-RU" smtClean="0"/>
              <a:t>18.01.2011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5A011A6-07C7-4529-9704-DF0919406DC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F7B36649-DBE8-400B-A697-66D961EB7F0A}" type="datetimeFigureOut">
              <a:rPr lang="ru-RU" smtClean="0"/>
              <a:t>18.01.2011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C5A011A6-07C7-4529-9704-DF0919406DC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7B36649-DBE8-400B-A697-66D961EB7F0A}" type="datetimeFigureOut">
              <a:rPr lang="ru-RU" smtClean="0"/>
              <a:t>18.01.2011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5A011A6-07C7-4529-9704-DF0919406DC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F7B36649-DBE8-400B-A697-66D961EB7F0A}" type="datetimeFigureOut">
              <a:rPr lang="ru-RU" smtClean="0"/>
              <a:t>18.01.2011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5A011A6-07C7-4529-9704-DF0919406DCD}"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7B36649-DBE8-400B-A697-66D961EB7F0A}" type="datetimeFigureOut">
              <a:rPr lang="ru-RU" smtClean="0"/>
              <a:t>18.01.2011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5A011A6-07C7-4529-9704-DF0919406DC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arget="../media/image2.jpeg" Type="http://schemas.openxmlformats.org/officeDocument/2006/relationships/image"/><Relationship Id="rId1" Target="../slideLayouts/slideLayout9.xml" Type="http://schemas.openxmlformats.org/officeDocument/2006/relationships/slideLayout"/></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arget="../media/image14.jpeg" Type="http://schemas.openxmlformats.org/officeDocument/2006/relationships/image"/><Relationship Id="rId2" Target="../media/image13.jpeg" Type="http://schemas.openxmlformats.org/officeDocument/2006/relationships/image"/><Relationship Id="rId1" Target="../slideLayouts/slideLayout9.xml" Type="http://schemas.openxmlformats.org/officeDocument/2006/relationships/slideLayout"/><Relationship Id="rId4" Target="../media/image15.jpeg" Type="http://schemas.openxmlformats.org/officeDocument/2006/relationships/image"/></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upload.wikimedia.org/wikipedia/commons/1/1e/Pseudoceros_dimidiatus.j"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arget="../media/image4.jpeg" Type="http://schemas.openxmlformats.org/officeDocument/2006/relationships/image"/><Relationship Id="rId1" Target="../slideLayouts/slideLayout9.xml" Type="http://schemas.openxmlformats.org/officeDocument/2006/relationships/slideLayout"/></Relationships>
</file>

<file path=ppt/slides/_rels/slide4.xml.rels><?xml version="1.0" encoding="UTF-8" standalone="yes" ?><Relationships xmlns="http://schemas.openxmlformats.org/package/2006/relationships"><Relationship Id="rId2" Target="../media/image5.jpeg" Type="http://schemas.openxmlformats.org/officeDocument/2006/relationships/image"/><Relationship Id="rId1" Target="../slideLayouts/slideLayout9.xml" Type="http://schemas.openxmlformats.org/officeDocument/2006/relationships/slideLayout"/></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ru.wikipedia.org/wiki/%D0%A4%D0%B0%D0%B9%D0%BB:Taenia_saginata_adult_5260_lores.jp"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arget="../media/image9.jpeg" Type="http://schemas.openxmlformats.org/officeDocument/2006/relationships/image"/><Relationship Id="rId2" Target="../media/image8.jpeg" Type="http://schemas.openxmlformats.org/officeDocument/2006/relationships/image"/><Relationship Id="rId1" Target="../slideLayouts/slideLayout9.xml" Type="http://schemas.openxmlformats.org/officeDocument/2006/relationships/slideLayout"/></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dirty="0" lang="kk-KZ" smtClean="0"/>
              <a:t>Жалпақ құрттар типі</a:t>
            </a:r>
            <a:endParaRPr dirty="0" lang="ru-RU"/>
          </a:p>
        </p:txBody>
      </p:sp>
      <p:sp>
        <p:nvSpPr>
          <p:cNvPr id="6" name="Текст 5"/>
          <p:cNvSpPr>
            <a:spLocks noGrp="1"/>
          </p:cNvSpPr>
          <p:nvPr>
            <p:ph idx="2" sz="half" type="body"/>
          </p:nvPr>
        </p:nvSpPr>
        <p:spPr/>
        <p:txBody>
          <a:bodyPr>
            <a:normAutofit/>
          </a:bodyPr>
          <a:lstStyle/>
          <a:p>
            <a:pPr algn="ctr"/>
            <a:r>
              <a:rPr b="1" cap="all" dirty="0" lang="kk-KZ" smtClean="0" sz="3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Биология</a:t>
            </a:r>
          </a:p>
          <a:p>
            <a:pPr algn="ctr"/>
            <a:r>
              <a:rPr b="1" cap="all" dirty="0" lang="kk-KZ" smtClean="0" sz="3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7 </a:t>
            </a:r>
            <a:r>
              <a:rPr b="1" cap="all" dirty="0" lang="kk-KZ" smtClean="0" sz="3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сынып</a:t>
            </a:r>
            <a:endParaRPr b="1" cap="all" dirty="0" lang="ru-RU" smtClean="0" sz="3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p:txBody>
      </p:sp>
      <p:pic>
        <p:nvPicPr>
          <p:cNvPr id="1028" name="Picture 4"/>
          <p:cNvPicPr>
            <a:picLocks noChangeArrowheads="1" noChangeAspect="1" noGrp="1"/>
          </p:cNvPicPr>
          <p:nvPr>
            <p:ph idx="1" type="pic"/>
          </p:nvPr>
        </p:nvPicPr>
        <p:blipFill>
          <a:blip r:embed="rId2"/>
          <a:srcRect b="37"/>
          <a:stretch>
            <a:fillRect/>
          </a:stretch>
        </p:blipFill>
        <p:spPr bwMode="auto">
          <a:prstGeom prst="rect">
            <a:avLst/>
          </a:prstGeom>
          <a:noFill/>
          <a:ln w="9525">
            <a:noFill/>
            <a:miter lim="800000"/>
            <a:headEnd/>
            <a:tailEnd/>
          </a:ln>
          <a:effectLst/>
        </p:spPr>
      </p:pic>
    </p:spTree>
  </p:cSld>
  <p:clrMapOvr>
    <a:masterClrMapping/>
  </p:clrMapOvr>
  <p:transition>
    <p:fade/>
  </p:transition>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5214942" y="857232"/>
            <a:ext cx="3603156" cy="4346642"/>
          </a:xfrm>
        </p:spPr>
        <p:txBody>
          <a:bodyPr>
            <a:normAutofit/>
          </a:bodyPr>
          <a:lstStyle/>
          <a:p>
            <a:r>
              <a:rPr lang="kk-KZ" sz="2800" dirty="0" smtClean="0">
                <a:solidFill>
                  <a:schemeClr val="tx2">
                    <a:lumMod val="10000"/>
                  </a:schemeClr>
                </a:solidFill>
              </a:rPr>
              <a:t>Зақымданған бауыр бірнеше есе ұлғаяды. </a:t>
            </a:r>
            <a:r>
              <a:rPr lang="kk-KZ" sz="2800" smtClean="0">
                <a:solidFill>
                  <a:schemeClr val="tx2">
                    <a:lumMod val="10000"/>
                  </a:schemeClr>
                </a:solidFill>
              </a:rPr>
              <a:t>УДЗ, рентген </a:t>
            </a:r>
            <a:r>
              <a:rPr lang="kk-KZ" sz="2800" dirty="0" smtClean="0">
                <a:solidFill>
                  <a:schemeClr val="tx2">
                    <a:lumMod val="10000"/>
                  </a:schemeClr>
                </a:solidFill>
              </a:rPr>
              <a:t>арқылы анықталады</a:t>
            </a:r>
            <a:r>
              <a:rPr lang="kk-KZ" sz="2800" dirty="0" smtClean="0"/>
              <a:t>. </a:t>
            </a:r>
            <a:r>
              <a:rPr lang="kk-KZ" sz="2800" dirty="0" smtClean="0">
                <a:solidFill>
                  <a:schemeClr val="tx2">
                    <a:lumMod val="10000"/>
                  </a:schemeClr>
                </a:solidFill>
              </a:rPr>
              <a:t>Тек ота жасау арқылы емделеді</a:t>
            </a:r>
            <a:r>
              <a:rPr lang="kk-KZ" sz="2800" dirty="0" smtClean="0"/>
              <a:t>.</a:t>
            </a:r>
            <a:endParaRPr lang="ru-RU" sz="2800" dirty="0"/>
          </a:p>
        </p:txBody>
      </p:sp>
      <p:sp>
        <p:nvSpPr>
          <p:cNvPr id="4" name="Рисунок 3"/>
          <p:cNvSpPr>
            <a:spLocks noGrp="1"/>
          </p:cNvSpPr>
          <p:nvPr>
            <p:ph type="pic" idx="1"/>
          </p:nvPr>
        </p:nvSpPr>
        <p:spPr>
          <a:xfrm>
            <a:off x="-214346" y="1214422"/>
            <a:ext cx="4206240" cy="4206240"/>
          </a:xfrm>
        </p:spPr>
      </p:sp>
      <p:pic>
        <p:nvPicPr>
          <p:cNvPr id="10242" name="Picture 2"/>
          <p:cNvPicPr>
            <a:picLocks noChangeAspect="1" noChangeArrowheads="1"/>
          </p:cNvPicPr>
          <p:nvPr/>
        </p:nvPicPr>
        <p:blipFill>
          <a:blip r:embed="rId2" cstate="print"/>
          <a:srcRect/>
          <a:stretch>
            <a:fillRect/>
          </a:stretch>
        </p:blipFill>
        <p:spPr bwMode="auto">
          <a:xfrm>
            <a:off x="0" y="1357298"/>
            <a:ext cx="3428992" cy="37147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Текст 2"/>
          <p:cNvSpPr>
            <a:spLocks noGrp="1"/>
          </p:cNvSpPr>
          <p:nvPr>
            <p:ph idx="2" sz="half" type="body"/>
          </p:nvPr>
        </p:nvSpPr>
        <p:spPr>
          <a:xfrm>
            <a:off x="5286380" y="1000108"/>
            <a:ext cx="3531718" cy="4203766"/>
          </a:xfrm>
        </p:spPr>
        <p:txBody>
          <a:bodyPr>
            <a:normAutofit/>
          </a:bodyPr>
          <a:lstStyle/>
          <a:p>
            <a:pPr algn="ctr"/>
            <a:r>
              <a:rPr dirty="0" lang="kk-KZ" smtClean="0" sz="2800">
                <a:solidFill>
                  <a:schemeClr val="tx2">
                    <a:lumMod val="10000"/>
                  </a:schemeClr>
                </a:solidFill>
              </a:rPr>
              <a:t>Мидың, бүйректің, өкпенің эхинококпен зақымдануы</a:t>
            </a:r>
            <a:endParaRPr dirty="0" lang="ru-RU" sz="2800">
              <a:solidFill>
                <a:schemeClr val="tx2">
                  <a:lumMod val="10000"/>
                </a:schemeClr>
              </a:solidFill>
            </a:endParaRPr>
          </a:p>
        </p:txBody>
      </p:sp>
      <p:pic>
        <p:nvPicPr>
          <p:cNvPr id="11267" name="Picture 3"/>
          <p:cNvPicPr>
            <a:picLocks noChangeArrowheads="1" noChangeAspect="1" noGrp="1"/>
          </p:cNvPicPr>
          <p:nvPr>
            <p:ph idx="1" type="pic"/>
          </p:nvPr>
        </p:nvPicPr>
        <p:blipFill>
          <a:blip r:embed="rId2"/>
          <a:stretch>
            <a:fillRect/>
          </a:stretch>
        </p:blipFill>
        <p:spPr bwMode="auto">
          <a:xfrm>
            <a:off x="3000364" y="1071546"/>
            <a:ext cx="1961118" cy="1961118"/>
          </a:xfrm>
          <a:prstGeom prst="rect">
            <a:avLst/>
          </a:prstGeom>
          <a:noFill/>
          <a:ln w="9525">
            <a:noFill/>
            <a:miter lim="800000"/>
            <a:headEnd/>
            <a:tailEnd/>
          </a:ln>
          <a:effectLst/>
        </p:spPr>
      </p:pic>
      <p:pic>
        <p:nvPicPr>
          <p:cNvPr id="11268" name="Picture 4"/>
          <p:cNvPicPr>
            <a:picLocks noChangeArrowheads="1" noChangeAspect="1"/>
          </p:cNvPicPr>
          <p:nvPr/>
        </p:nvPicPr>
        <p:blipFill>
          <a:blip r:embed="rId3"/>
          <a:srcRect/>
          <a:stretch>
            <a:fillRect/>
          </a:stretch>
        </p:blipFill>
        <p:spPr bwMode="auto">
          <a:xfrm flipH="1">
            <a:off x="642910" y="1500174"/>
            <a:ext cx="2238400" cy="1684081"/>
          </a:xfrm>
          <a:prstGeom prst="rect">
            <a:avLst/>
          </a:prstGeom>
          <a:noFill/>
          <a:ln w="9525">
            <a:noFill/>
            <a:miter lim="800000"/>
            <a:headEnd/>
            <a:tailEnd/>
          </a:ln>
          <a:effectLst/>
        </p:spPr>
      </p:pic>
      <p:pic>
        <p:nvPicPr>
          <p:cNvPr id="11269" name="Picture 5"/>
          <p:cNvPicPr>
            <a:picLocks noChangeArrowheads="1" noChangeAspect="1"/>
          </p:cNvPicPr>
          <p:nvPr/>
        </p:nvPicPr>
        <p:blipFill>
          <a:blip r:embed="rId4"/>
          <a:srcRect/>
          <a:stretch>
            <a:fillRect/>
          </a:stretch>
        </p:blipFill>
        <p:spPr bwMode="auto">
          <a:xfrm>
            <a:off x="1785918" y="3357562"/>
            <a:ext cx="1905000" cy="1819275"/>
          </a:xfrm>
          <a:prstGeom prst="rect">
            <a:avLst/>
          </a:prstGeom>
          <a:noFill/>
          <a:ln w="9525">
            <a:noFill/>
            <a:miter lim="800000"/>
            <a:headEnd/>
            <a:tailEnd/>
          </a:ln>
          <a:effectLst/>
        </p:spPr>
      </p:pic>
    </p:spTree>
  </p:cSld>
  <p:clrMapOvr>
    <a:masterClrMapping/>
  </p:clrMapOvr>
  <p:timing>
    <p:tnLst>
      <p:par>
        <p:cTn dur="indefinite" id="1" nodeType="tmRoot" restart="never"/>
      </p:par>
    </p:tnLst>
  </p:timing>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7818" y="1143000"/>
            <a:ext cx="3460280" cy="1285868"/>
          </a:xfrm>
        </p:spPr>
        <p:txBody>
          <a:bodyPr>
            <a:normAutofit fontScale="90000"/>
          </a:bodyPr>
          <a:lstStyle/>
          <a:p>
            <a:r>
              <a:rPr dirty="0" lang="kk-KZ" smtClean="0"/>
              <a:t/>
            </a:r>
            <a:br>
              <a:rPr dirty="0" lang="kk-KZ" smtClean="0"/>
            </a:br>
            <a:r>
              <a:rPr dirty="0" lang="ru-RU" smtClean="0"/>
              <a:t/>
            </a:r>
            <a:br>
              <a:rPr dirty="0" lang="ru-RU" smtClean="0"/>
            </a:br>
            <a:r>
              <a:rPr dirty="0" lang="ru-RU" smtClean="0"/>
              <a:t/>
            </a:r>
            <a:br>
              <a:rPr dirty="0" lang="ru-RU" smtClean="0"/>
            </a:br>
            <a:r>
              <a:rPr dirty="0" lang="ru-RU" smtClean="0"/>
              <a:t/>
            </a:r>
            <a:br>
              <a:rPr dirty="0" lang="ru-RU" smtClean="0"/>
            </a:br>
            <a:endParaRPr dirty="0" lang="ru-RU"/>
          </a:p>
        </p:txBody>
      </p:sp>
      <p:sp>
        <p:nvSpPr>
          <p:cNvPr id="3" name="Текст 2"/>
          <p:cNvSpPr>
            <a:spLocks noGrp="1"/>
          </p:cNvSpPr>
          <p:nvPr>
            <p:ph idx="2" sz="half" type="body"/>
          </p:nvPr>
        </p:nvSpPr>
        <p:spPr>
          <a:xfrm>
            <a:off x="5357818" y="928670"/>
            <a:ext cx="3460280" cy="5000660"/>
          </a:xfrm>
        </p:spPr>
        <p:txBody>
          <a:bodyPr>
            <a:noAutofit/>
          </a:bodyPr>
          <a:lstStyle/>
          <a:p>
            <a:r>
              <a:rPr b="1" cap="all" dirty="0" lang="kk-KZ"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Жалпақ құрттардың 25000 түрі белгілі.  </a:t>
            </a:r>
            <a:endParaRPr b="1" cap="all" dirty="0" lang="ru-RU"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a:p>
            <a:r>
              <a:rPr b="1" cap="all" dirty="0" lang="kk-KZ"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Еркін өмір сүретіндері жыртқыштар, ал паразиттер асты ауыз сорғышымен сорып алады немесе осмос арқылы асты бүкіл денесімен сіңіреді. Денесі екі жақты симметриялы. Дене қуысы жоқ.  </a:t>
            </a:r>
            <a:r>
              <a:rPr b="1" cap="all" dirty="0" lang="kk-KZ"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Сыртын 1 қабатты эпителий қаптап жатады. </a:t>
            </a:r>
            <a:r>
              <a:rPr b="1" cap="all" dirty="0" lang="kk-KZ"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Барлығы 7 класы белгілі</a:t>
            </a:r>
            <a:endParaRPr b="1" cap="all" dirty="0" lang="ru-RU"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p:txBody>
      </p:sp>
      <p:pic>
        <p:nvPicPr>
          <p:cNvPr descr="Файл:Pseudoceros dimidiatus.jpg" id="6" name="Рисунок 1">
            <a:hlinkClick r:id="rId2"/>
          </p:cNvPr>
          <p:cNvPicPr>
            <a:picLocks noChangeArrowheads="1" noChangeAspect="1" noGrp="1"/>
          </p:cNvPicPr>
          <p:nvPr>
            <p:ph idx="1" type="pic"/>
          </p:nvPr>
        </p:nvPicPr>
        <p:blipFill>
          <a:blip r:embed="rId3"/>
          <a:stretch>
            <a:fillRect/>
          </a:stretch>
        </p:blipFill>
        <p:spPr bwMode="auto">
          <a:prstGeom prst="rect">
            <a:avLst/>
          </a:prstGeom>
          <a:noFill/>
          <a:ln w="9525">
            <a:noFill/>
            <a:miter lim="800000"/>
            <a:headEnd/>
            <a:tailEnd/>
          </a:ln>
        </p:spPr>
      </p:pic>
    </p:spTree>
  </p:cSld>
  <p:clrMapOvr>
    <a:masterClrMapping/>
  </p:clrMapOvr>
  <p:timing>
    <p:tnLst>
      <p:par>
        <p:cTn dur="indefinite" id="1" nodeType="tmRoot" restart="never"/>
      </p:par>
    </p:tnLst>
  </p:timing>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86380" y="500042"/>
            <a:ext cx="3531718" cy="1000132"/>
          </a:xfrm>
        </p:spPr>
        <p:txBody>
          <a:bodyPr/>
          <a:lstStyle/>
          <a:p>
            <a:r>
              <a:rPr dirty="0" lang="kk-KZ" smtClean="0"/>
              <a:t>Кірпікшелі құрттар класы</a:t>
            </a:r>
            <a:endParaRPr dirty="0" lang="ru-RU"/>
          </a:p>
        </p:txBody>
      </p:sp>
      <p:sp>
        <p:nvSpPr>
          <p:cNvPr id="3" name="Текст 2"/>
          <p:cNvSpPr>
            <a:spLocks noGrp="1"/>
          </p:cNvSpPr>
          <p:nvPr>
            <p:ph idx="2" sz="half" type="body"/>
          </p:nvPr>
        </p:nvSpPr>
        <p:spPr>
          <a:xfrm>
            <a:off x="5286380" y="1857364"/>
            <a:ext cx="3531718" cy="3275072"/>
          </a:xfrm>
        </p:spPr>
        <p:txBody>
          <a:bodyPr>
            <a:normAutofit fontScale="25000" lnSpcReduction="20000"/>
          </a:bodyPr>
          <a:lstStyle/>
          <a:p>
            <a:pPr>
              <a:lnSpc>
                <a:spcPct val="110000"/>
              </a:lnSpc>
            </a:pPr>
            <a:r>
              <a:rPr b="1" cap="all" dirty="0" lang="kk-KZ" smtClean="0" sz="8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Осы класқа жататын ақ сұлама арықтарда, су қоймаларында өмір сүретін түнгі жыртқыш. Денесінің бас жағында екі көзшесі бар. Кішкентай шаян тектестермен, құрттармен, ірі жануарлардың қалдықтарымен қоректенеді. </a:t>
            </a:r>
            <a:endParaRPr b="1" cap="all" dirty="0" lang="ru-RU" smtClean="0" sz="8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a:p>
            <a:pPr>
              <a:lnSpc>
                <a:spcPct val="110000"/>
              </a:lnSpc>
            </a:pPr>
            <a:r>
              <a:rPr b="1" cap="all" dirty="0" lang="kk-KZ" smtClean="0" sz="8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Жыныссыз жолмен де көбее алады. Денесі екіге бөлінеді де, әрқайсысы регенерация жолымен екі ағзаға айналады. </a:t>
            </a:r>
            <a:endParaRPr b="1" cap="all" dirty="0" lang="ru-RU" smtClean="0" sz="8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a:p>
            <a:endParaRPr dirty="0" lang="ru-RU"/>
          </a:p>
        </p:txBody>
      </p:sp>
      <p:pic>
        <p:nvPicPr>
          <p:cNvPr id="8195" name="Picture 3"/>
          <p:cNvPicPr>
            <a:picLocks noChangeArrowheads="1" noChangeAspect="1" noGrp="1"/>
          </p:cNvPicPr>
          <p:nvPr>
            <p:ph idx="1" type="pic"/>
          </p:nvPr>
        </p:nvPicPr>
        <p:blipFill>
          <a:blip r:embed="rId2"/>
          <a:stretch>
            <a:fillRect/>
          </a:stretch>
        </p:blipFill>
        <p:spPr bwMode="auto">
          <a:prstGeom prst="rect">
            <a:avLst/>
          </a:prstGeom>
          <a:noFill/>
          <a:ln w="9525">
            <a:noFill/>
            <a:miter lim="800000"/>
            <a:headEnd/>
            <a:tailEnd/>
          </a:ln>
          <a:effectLst/>
        </p:spPr>
      </p:pic>
    </p:spTree>
  </p:cSld>
  <p:clrMapOvr>
    <a:masterClrMapping/>
  </p:clrMapOvr>
  <p:timing>
    <p:tnLst>
      <p:par>
        <p:cTn dur="indefinite" id="1" nodeType="tmRoot" restart="never"/>
      </p:par>
    </p:tnLst>
  </p:timing>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86380" y="571480"/>
            <a:ext cx="3531718" cy="1000132"/>
          </a:xfrm>
        </p:spPr>
        <p:txBody>
          <a:bodyPr/>
          <a:lstStyle/>
          <a:p>
            <a:r>
              <a:rPr dirty="0" lang="kk-KZ" smtClean="0"/>
              <a:t>СОРҒЫШ ҚҰРТТАР класы</a:t>
            </a:r>
            <a:endParaRPr dirty="0" lang="ru-RU"/>
          </a:p>
        </p:txBody>
      </p:sp>
      <p:sp>
        <p:nvSpPr>
          <p:cNvPr id="3" name="Текст 2"/>
          <p:cNvSpPr>
            <a:spLocks noGrp="1"/>
          </p:cNvSpPr>
          <p:nvPr>
            <p:ph idx="2" sz="half" type="body"/>
          </p:nvPr>
        </p:nvSpPr>
        <p:spPr>
          <a:xfrm>
            <a:off x="5286380" y="1857364"/>
            <a:ext cx="3531718" cy="4286280"/>
          </a:xfrm>
        </p:spPr>
        <p:txBody>
          <a:bodyPr>
            <a:normAutofit fontScale="85000" lnSpcReduction="10000"/>
          </a:bodyPr>
          <a:lstStyle/>
          <a:p>
            <a:r>
              <a:rPr b="1" cap="all" dirty="0" lang="kk-KZ"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Сорғыш құрттар класында құрттардың  4000 түрі бар. Дене тұрқы бірнеше мм-ден 1,5 м дейін жетеді. Сыртқы жабыны кірпікшесіз. Бекіну мүшелері- 2 сорғышы, оның бірі ауыз маңында, екіншісі құрсағында болады. Ұзақ уақыт бойы адамдар олардың екі аузы болады деген жаңсақ пікірде болды.  </a:t>
            </a:r>
            <a:endParaRPr b="1" cap="all" dirty="0" lang="ru-RU"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a:p>
            <a:r>
              <a:rPr b="1" cap="all" dirty="0" lang="kk-KZ"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Сыртқы жабынының қалың болуы оларды йесінің асқазан сөлінің әсерінен қорытылып кетуден сақтайды. </a:t>
            </a:r>
            <a:endParaRPr b="1" cap="all" dirty="0" lang="ru-RU" smtClean="0" sz="2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a:p>
            <a:endParaRPr dirty="0" lang="ru-RU"/>
          </a:p>
        </p:txBody>
      </p:sp>
      <p:pic>
        <p:nvPicPr>
          <p:cNvPr id="2055" name="Picture 7"/>
          <p:cNvPicPr>
            <a:picLocks noChangeArrowheads="1" noChangeAspect="1" noGrp="1"/>
          </p:cNvPicPr>
          <p:nvPr>
            <p:ph idx="1" type="pic"/>
          </p:nvPr>
        </p:nvPicPr>
        <p:blipFill>
          <a:blip r:embed="rId2"/>
          <a:stretch>
            <a:fillRect/>
          </a:stretch>
        </p:blipFill>
        <p:spPr bwMode="auto">
          <a:xfrm>
            <a:off x="357158" y="603772"/>
            <a:ext cx="4643470" cy="4643470"/>
          </a:xfrm>
          <a:prstGeom prst="rect">
            <a:avLst/>
          </a:prstGeom>
          <a:noFill/>
          <a:ln w="9525">
            <a:noFill/>
            <a:miter lim="800000"/>
            <a:headEnd/>
            <a:tailEnd/>
          </a:ln>
        </p:spPr>
      </p:pic>
    </p:spTree>
  </p:cSld>
  <p:clrMapOvr>
    <a:masterClrMapping/>
  </p:clrMapOvr>
  <p:timing>
    <p:tnLst>
      <p:par>
        <p:cTn dur="indefinite" id="1" nodeType="tmRoot" restart="never"/>
      </p:par>
    </p:tnLst>
  </p:timing>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29256" y="357166"/>
            <a:ext cx="3388842" cy="1000132"/>
          </a:xfrm>
        </p:spPr>
        <p:txBody>
          <a:bodyPr>
            <a:normAutofit/>
          </a:bodyPr>
          <a:lstStyle/>
          <a:p>
            <a:pPr algn="ctr"/>
            <a:r>
              <a:rPr dirty="0" lang="kk-KZ" smtClean="0"/>
              <a:t>Таспа құрттар класы</a:t>
            </a:r>
            <a:endParaRPr dirty="0" lang="ru-RU"/>
          </a:p>
        </p:txBody>
      </p:sp>
      <p:sp>
        <p:nvSpPr>
          <p:cNvPr id="3" name="Текст 2"/>
          <p:cNvSpPr>
            <a:spLocks noGrp="1"/>
          </p:cNvSpPr>
          <p:nvPr>
            <p:ph idx="2" sz="half" type="body"/>
          </p:nvPr>
        </p:nvSpPr>
        <p:spPr>
          <a:xfrm>
            <a:off x="5286380" y="1428736"/>
            <a:ext cx="3531718" cy="4714908"/>
          </a:xfrm>
        </p:spPr>
        <p:txBody>
          <a:bodyPr>
            <a:noAutofit/>
          </a:bodyPr>
          <a:lstStyle/>
          <a:p>
            <a:r>
              <a:rPr b="1" dirty="0" lang="kk-KZ" smtClean="0" sz="1800">
                <a:solidFill>
                  <a:schemeClr val="tx2">
                    <a:lumMod val="10000"/>
                  </a:schemeClr>
                </a:solidFill>
              </a:rPr>
              <a:t>Таспа құрттар класы</a:t>
            </a:r>
            <a:r>
              <a:rPr b="1" dirty="0" lang="ru-RU" smtClean="0" sz="1800">
                <a:solidFill>
                  <a:schemeClr val="tx2">
                    <a:lumMod val="10000"/>
                  </a:schemeClr>
                </a:solidFill>
              </a:rPr>
              <a:t>.</a:t>
            </a:r>
            <a:r>
              <a:rPr dirty="0" lang="ru-RU" smtClean="0" sz="1800">
                <a:solidFill>
                  <a:schemeClr val="tx2">
                    <a:lumMod val="10000"/>
                  </a:schemeClr>
                </a:solidFill>
              </a:rPr>
              <a:t> </a:t>
            </a:r>
            <a:r>
              <a:rPr dirty="0" lang="kk-KZ" smtClean="0" sz="1800">
                <a:solidFill>
                  <a:schemeClr val="tx2">
                    <a:lumMod val="10000"/>
                  </a:schemeClr>
                </a:solidFill>
              </a:rPr>
              <a:t>3000 түрі белгілі. Ұзындығы бірнеше мм-ден 30 метрге дейін барады.  Денесі бас (сколекс), мойын және жекелеген бөліктерден тұрады. Бөліктердің саны 2-3-тен бірнеше мыңға дейін барады. Мысалы эхинококтың 2-3 қана бөлігі болады. </a:t>
            </a:r>
            <a:r>
              <a:rPr dirty="0" lang="kk-KZ" smtClean="0" sz="1800">
                <a:solidFill>
                  <a:schemeClr val="tx2">
                    <a:lumMod val="10000"/>
                  </a:schemeClr>
                </a:solidFill>
              </a:rPr>
              <a:t>Цепендерде </a:t>
            </a:r>
            <a:r>
              <a:rPr dirty="0" lang="kk-KZ" smtClean="0" sz="1800">
                <a:solidFill>
                  <a:schemeClr val="tx2">
                    <a:lumMod val="10000"/>
                  </a:schemeClr>
                </a:solidFill>
              </a:rPr>
              <a:t>олардың саны мыңнан асады. Басында бекінуге арналған ілмектері не хитин сорғыштары болады.    Көбінесе аш ішекте өмір сүргендіктен ас қорыту жүйесі болмайды. Гермафродиттер. Жылына 600 млн жұмыртқа салады. Кейбіреулері 20 жылға дейін өмір </a:t>
            </a:r>
            <a:r>
              <a:rPr dirty="0" lang="kk-KZ" smtClean="0" sz="1800">
                <a:solidFill>
                  <a:schemeClr val="tx2">
                    <a:lumMod val="10000"/>
                  </a:schemeClr>
                </a:solidFill>
              </a:rPr>
              <a:t>сүреді</a:t>
            </a:r>
            <a:endParaRPr dirty="0" lang="ru-RU" sz="1800">
              <a:solidFill>
                <a:schemeClr val="tx2">
                  <a:lumMod val="10000"/>
                </a:schemeClr>
              </a:solidFill>
            </a:endParaRPr>
          </a:p>
        </p:txBody>
      </p:sp>
      <p:pic>
        <p:nvPicPr>
          <p:cNvPr descr="Бычий цепень" id="3074" name="Рисунок 2">
            <a:hlinkClick r:id="rId2" tooltip="&quot;Бычий цепень&quot; "/>
          </p:cNvPr>
          <p:cNvPicPr>
            <a:picLocks noChangeArrowheads="1" noChangeAspect="1" noGrp="1"/>
          </p:cNvPicPr>
          <p:nvPr>
            <p:ph idx="1" type="pic"/>
          </p:nvPr>
        </p:nvPicPr>
        <p:blipFill>
          <a:blip r:embed="rId3"/>
          <a:srcRect r="77"/>
          <a:stretch>
            <a:fillRect/>
          </a:stretch>
        </p:blipFill>
        <p:spPr bwMode="auto">
          <a:prstGeom prst="rect">
            <a:avLst/>
          </a:prstGeom>
          <a:noFill/>
        </p:spPr>
      </p:pic>
    </p:spTree>
  </p:cSld>
  <p:clrMapOvr>
    <a:masterClrMapping/>
  </p:clrMapOvr>
  <p:timing>
    <p:tnLst>
      <p:par>
        <p:cTn dur="indefinite" id="1" nodeType="tmRoot" restart="never"/>
      </p:par>
    </p:tnLst>
  </p:timing>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Текст 2"/>
          <p:cNvSpPr>
            <a:spLocks noGrp="1"/>
          </p:cNvSpPr>
          <p:nvPr>
            <p:ph idx="2" sz="half" type="body"/>
          </p:nvPr>
        </p:nvSpPr>
        <p:spPr>
          <a:xfrm>
            <a:off x="5389098" y="1142984"/>
            <a:ext cx="3429000" cy="4060890"/>
          </a:xfrm>
        </p:spPr>
        <p:txBody>
          <a:bodyPr>
            <a:normAutofit/>
          </a:bodyPr>
          <a:lstStyle/>
          <a:p>
            <a:r>
              <a:rPr dirty="0" lang="kk-KZ" smtClean="0" sz="2000">
                <a:solidFill>
                  <a:schemeClr val="tx2">
                    <a:lumMod val="10000"/>
                  </a:schemeClr>
                </a:solidFill>
              </a:rPr>
              <a:t>Сиыр цепені денесінің бір бөлігі. Пісіп жетілген бөлік денеден үзіліп түседі де сыртқа шығарылады. Бөлік бірнеше сағатқа дейін өмір сүруге қабілетті. Және осы уақытта ол бөліктің қозғалуға да қабілеті болады. </a:t>
            </a:r>
            <a:endParaRPr dirty="0" lang="ru-RU" sz="2000">
              <a:solidFill>
                <a:schemeClr val="tx2">
                  <a:lumMod val="10000"/>
                </a:schemeClr>
              </a:solidFill>
            </a:endParaRPr>
          </a:p>
        </p:txBody>
      </p:sp>
      <p:pic>
        <p:nvPicPr>
          <p:cNvPr descr="http://upload.wikimedia.org/wikipedia/commons/b/ba/Gravid_proglottid_from_the_cestode_Taenia_saginata_5259_lores.jpg" id="4098" name="Рисунок 3"/>
          <p:cNvPicPr>
            <a:picLocks noChangeArrowheads="1" noChangeAspect="1" noGrp="1"/>
          </p:cNvPicPr>
          <p:nvPr>
            <p:ph idx="1" type="pic"/>
          </p:nvPr>
        </p:nvPicPr>
        <p:blipFill>
          <a:blip r:embed="rId2"/>
          <a:stretch>
            <a:fillRect/>
          </a:stretch>
        </p:blipFill>
        <p:spPr bwMode="auto">
          <a:prstGeom prst="rect">
            <a:avLst/>
          </a:prstGeom>
          <a:noFill/>
        </p:spPr>
      </p:pic>
    </p:spTree>
  </p:cSld>
  <p:clrMapOvr>
    <a:masterClrMapping/>
  </p:clrMapOvr>
  <p:timing>
    <p:tnLst>
      <p:par>
        <p:cTn dur="indefinite" id="1" nodeType="tmRoot" restart="never"/>
      </p:par>
    </p:tnLst>
  </p:timing>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Текст 2"/>
          <p:cNvSpPr>
            <a:spLocks noGrp="1"/>
          </p:cNvSpPr>
          <p:nvPr>
            <p:ph idx="2" sz="half" type="body"/>
          </p:nvPr>
        </p:nvSpPr>
        <p:spPr>
          <a:xfrm>
            <a:off x="5357818" y="1071546"/>
            <a:ext cx="3460280" cy="4132328"/>
          </a:xfrm>
        </p:spPr>
        <p:txBody>
          <a:bodyPr>
            <a:normAutofit/>
          </a:bodyPr>
          <a:lstStyle/>
          <a:p>
            <a:pPr algn="ctr"/>
            <a:r>
              <a:rPr dirty="0" lang="kk-KZ" smtClean="0" sz="2400">
                <a:solidFill>
                  <a:schemeClr val="tx2">
                    <a:lumMod val="10000"/>
                  </a:schemeClr>
                </a:solidFill>
              </a:rPr>
              <a:t>Шошқа цепенінің басы (сколекс). Ішекке бекінуге қажетті  ілмешектері анық көрінеді. </a:t>
            </a:r>
            <a:endParaRPr dirty="0" lang="ru-RU" sz="2400">
              <a:solidFill>
                <a:schemeClr val="tx2">
                  <a:lumMod val="10000"/>
                </a:schemeClr>
              </a:solidFill>
            </a:endParaRPr>
          </a:p>
        </p:txBody>
      </p:sp>
      <p:pic>
        <p:nvPicPr>
          <p:cNvPr descr="Сколекс свиного солитера, или, как его еще называют, вооруженного цепня (Taenia solium)" id="5122" name="Рисунок 6"/>
          <p:cNvPicPr>
            <a:picLocks noChangeArrowheads="1" noChangeAspect="1" noGrp="1"/>
          </p:cNvPicPr>
          <p:nvPr>
            <p:ph idx="1" type="pic"/>
          </p:nvPr>
        </p:nvPicPr>
        <p:blipFill>
          <a:blip r:embed="rId2"/>
          <a:stretch>
            <a:fillRect/>
          </a:stretch>
        </p:blipFill>
        <p:spPr bwMode="auto">
          <a:prstGeom prst="rect">
            <a:avLst/>
          </a:prstGeom>
          <a:noFill/>
        </p:spPr>
      </p:pic>
      <p:pic>
        <p:nvPicPr>
          <p:cNvPr id="5123" name="Picture 3"/>
          <p:cNvPicPr>
            <a:picLocks noChangeArrowheads="1" noChangeAspect="1"/>
          </p:cNvPicPr>
          <p:nvPr/>
        </p:nvPicPr>
        <p:blipFill>
          <a:blip r:embed="rId3"/>
          <a:srcRect/>
          <a:stretch>
            <a:fillRect/>
          </a:stretch>
        </p:blipFill>
        <p:spPr bwMode="auto">
          <a:xfrm>
            <a:off x="5857884" y="3786190"/>
            <a:ext cx="2286016" cy="2009782"/>
          </a:xfrm>
          <a:prstGeom prst="rect">
            <a:avLst/>
          </a:prstGeom>
          <a:noFill/>
          <a:ln w="9525">
            <a:noFill/>
            <a:miter lim="800000"/>
            <a:headEnd/>
            <a:tailEnd/>
          </a:ln>
          <a:effectLst/>
        </p:spPr>
      </p:pic>
    </p:spTree>
  </p:cSld>
  <p:clrMapOvr>
    <a:masterClrMapping/>
  </p:clrMapOvr>
  <p:timing>
    <p:tnLst>
      <p:par>
        <p:cTn dur="indefinite" id="1" nodeType="tmRoot" restart="never"/>
      </p:par>
    </p:tnLst>
  </p:timing>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89098" y="285728"/>
            <a:ext cx="3429000" cy="1714512"/>
          </a:xfrm>
        </p:spPr>
        <p:txBody>
          <a:bodyPr/>
          <a:lstStyle/>
          <a:p>
            <a:r>
              <a:rPr dirty="0" lang="kk-KZ" smtClean="0"/>
              <a:t>Бауыр сорғыштың көбеюі</a:t>
            </a:r>
            <a:endParaRPr dirty="0" lang="ru-RU"/>
          </a:p>
        </p:txBody>
      </p:sp>
      <p:sp>
        <p:nvSpPr>
          <p:cNvPr id="3" name="Текст 2"/>
          <p:cNvSpPr>
            <a:spLocks noGrp="1"/>
          </p:cNvSpPr>
          <p:nvPr>
            <p:ph idx="2" sz="half" type="body"/>
          </p:nvPr>
        </p:nvSpPr>
        <p:spPr>
          <a:xfrm>
            <a:off x="5389098" y="2357430"/>
            <a:ext cx="3429000" cy="2846444"/>
          </a:xfrm>
        </p:spPr>
        <p:txBody>
          <a:bodyPr/>
          <a:lstStyle/>
          <a:p>
            <a:endParaRPr dirty="0" lang="ru-RU"/>
          </a:p>
        </p:txBody>
      </p:sp>
      <p:pic>
        <p:nvPicPr>
          <p:cNvPr descr="Для печеночного сосальщика характерно развитие с метаморфозом, смена хозяев и чередование поколений. Крупный рогатый скот и человек являются основными, а малый прудовик - промежуточным хозяином" id="6146" name="Рисунок 7"/>
          <p:cNvPicPr>
            <a:picLocks noChangeArrowheads="1" noChangeAspect="1" noGrp="1"/>
          </p:cNvPicPr>
          <p:nvPr>
            <p:ph idx="1" type="pic"/>
          </p:nvPr>
        </p:nvPicPr>
        <p:blipFill>
          <a:blip r:embed="rId2"/>
          <a:stretch>
            <a:fillRect/>
          </a:stretch>
        </p:blipFill>
        <p:spPr bwMode="auto">
          <a:xfrm>
            <a:off x="214282" y="357188"/>
            <a:ext cx="5072093" cy="5715000"/>
          </a:xfrm>
          <a:prstGeom prst="rect">
            <a:avLst/>
          </a:prstGeom>
          <a:noFill/>
        </p:spPr>
      </p:pic>
    </p:spTree>
  </p:cSld>
  <p:clrMapOvr>
    <a:masterClrMapping/>
  </p:clrMapOvr>
  <p:timing>
    <p:tnLst>
      <p:par>
        <p:cTn dur="indefinite" id="1" nodeType="tmRoot" restart="never"/>
      </p:par>
    </p:tnLst>
  </p:timing>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89098" y="500042"/>
            <a:ext cx="3429000" cy="1500198"/>
          </a:xfrm>
        </p:spPr>
        <p:txBody>
          <a:bodyPr/>
          <a:lstStyle/>
          <a:p>
            <a:r>
              <a:rPr dirty="0" lang="kk-KZ" smtClean="0"/>
              <a:t>Эхинококпен зақымданған бауыр</a:t>
            </a:r>
            <a:endParaRPr dirty="0" lang="ru-RU"/>
          </a:p>
        </p:txBody>
      </p:sp>
      <p:sp>
        <p:nvSpPr>
          <p:cNvPr id="3" name="Текст 2"/>
          <p:cNvSpPr>
            <a:spLocks noGrp="1"/>
          </p:cNvSpPr>
          <p:nvPr>
            <p:ph idx="2" sz="half" type="body"/>
          </p:nvPr>
        </p:nvSpPr>
        <p:spPr>
          <a:xfrm>
            <a:off x="5389098" y="2143116"/>
            <a:ext cx="3429000" cy="3060758"/>
          </a:xfrm>
        </p:spPr>
        <p:txBody>
          <a:bodyPr/>
          <a:lstStyle/>
          <a:p>
            <a:r>
              <a:rPr dirty="0" lang="kk-KZ" smtClean="0" sz="2000">
                <a:solidFill>
                  <a:schemeClr val="tx2">
                    <a:lumMod val="10000"/>
                  </a:schemeClr>
                </a:solidFill>
              </a:rPr>
              <a:t>Дене тұрқы 3-5 мм, бас пен 3-4 бөліктен тұрады.. Басында 4 сорғышы , 35-40 ілмешектері болады.  Негізгі йесі қасқыр немесе ит. Аралық йесі  үй  жануарлары  немесе адам болу мүмкін. Бауырды, өкпені, бүйректі, кейде миды зақымдайды.  </a:t>
            </a:r>
            <a:endParaRPr dirty="0" lang="ru-RU"/>
          </a:p>
        </p:txBody>
      </p:sp>
      <p:pic>
        <p:nvPicPr>
          <p:cNvPr id="9218" name="Picture 2"/>
          <p:cNvPicPr>
            <a:picLocks noChangeArrowheads="1" noChangeAspect="1" noGrp="1"/>
          </p:cNvPicPr>
          <p:nvPr>
            <p:ph idx="1" type="pic"/>
          </p:nvPr>
        </p:nvPicPr>
        <p:blipFill>
          <a:blip r:embed="rId2"/>
          <a:stretch>
            <a:fillRect/>
          </a:stretch>
        </p:blipFill>
        <p:spPr bwMode="auto">
          <a:prstGeom prst="rect">
            <a:avLst/>
          </a:prstGeom>
          <a:noFill/>
          <a:ln w="9525">
            <a:noFill/>
            <a:miter lim="800000"/>
            <a:headEnd/>
            <a:tailEnd/>
          </a:ln>
          <a:effectLst/>
        </p:spPr>
      </p:pic>
    </p:spTree>
  </p:cSld>
  <p:clrMapOvr>
    <a:masterClrMapping/>
  </p:clrMapOvr>
  <p:timing>
    <p:tnLst>
      <p:par>
        <p:cTn dur="indefinite" id="1" nodeType="tmRoot" restart="never"/>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EAEAEA"/>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133</TotalTime>
  <Words>375</Words>
  <Application>Microsoft Office PowerPoint</Application>
  <PresentationFormat>Экран (4:3)</PresentationFormat>
  <Paragraphs>21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Изящная</vt:lpstr>
      <vt:lpstr>Жалпақ құрттар типі</vt:lpstr>
      <vt:lpstr>    </vt:lpstr>
      <vt:lpstr>Кірпікшелі құрттар класы</vt:lpstr>
      <vt:lpstr>СОРҒЫШ ҚҰРТТАР класы</vt:lpstr>
      <vt:lpstr>Таспа құрттар класы</vt:lpstr>
      <vt:lpstr>Слайд 6</vt:lpstr>
      <vt:lpstr>Слайд 7</vt:lpstr>
      <vt:lpstr>Бауыр сорғыштың көбеюі</vt:lpstr>
      <vt:lpstr>Эхинококпен зақымданған бауыр</vt:lpstr>
      <vt:lpstr>Слайд 10</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Жалпақ құрттар</dc:title>
  <dc:creator>Admin</dc:creator>
  <cp:lastModifiedBy>Admin</cp:lastModifiedBy>
  <cp:revision>30</cp:revision>
  <dcterms:created xsi:type="dcterms:W3CDTF">2011-01-18T13:32:23Z</dcterms:created>
  <dcterms:modified xsi:type="dcterms:W3CDTF">2011-01-18T15:45:50Z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283543</vt:lpwstr>
  </property>
  <property fmtid="{D5CDD505-2E9C-101B-9397-08002B2CF9AE}" name="NXPowerLiteVersion" pid="3">
    <vt:lpwstr>D4.1.1</vt:lpwstr>
  </property>
</Properties>
</file>