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drawingml.diagramColors+xml" PartName="/ppt/diagrams/colors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ms-office.drawingml.diagramDrawing+xml" PartName="/ppt/diagrams/drawing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image/x-emf" Extension="emf"/>
  <Override ContentType="application/vnd.openxmlformats-officedocument.drawingml.diagramStyle+xml" PartName="/ppt/diagrams/quickStyle1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3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Default ContentType="image/gif" Extension="gif"/>
  <Override ContentType="application/vnd.openxmlformats-officedocument.drawingml.diagramLayout+xml" PartName="/ppt/diagrams/layout1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officedocument.drawingml.diagramData+xml" PartName="/ppt/diagrams/data1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7" r:id="rId3"/>
    <p:sldId id="259" r:id="rId4"/>
    <p:sldId id="260" r:id="rId5"/>
    <p:sldId id="261" r:id="rId6"/>
    <p:sldId id="262" r:id="rId7"/>
    <p:sldId id="263" r:id="rId8"/>
    <p:sldId id="274" r:id="rId9"/>
    <p:sldId id="264" r:id="rId10"/>
    <p:sldId id="265" r:id="rId11"/>
    <p:sldId id="266" r:id="rId12"/>
    <p:sldId id="268" r:id="rId13"/>
    <p:sldId id="269" r:id="rId14"/>
    <p:sldId id="270" r:id="rId15"/>
    <p:sldId id="272" r:id="rId16"/>
    <p:sldId id="271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96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D119A2-BA32-4E94-A938-19EACEE68B6F}" type="doc">
      <dgm:prSet loTypeId="urn:microsoft.com/office/officeart/2005/8/layout/arrow2" loCatId="process" qsTypeId="urn:microsoft.com/office/officeart/2005/8/quickstyle/simple1" qsCatId="simple" csTypeId="urn:microsoft.com/office/officeart/2005/8/colors/colorful5" csCatId="colorful" phldr="1"/>
      <dgm:spPr/>
    </dgm:pt>
    <dgm:pt modelId="{C2F2170F-562A-4D67-B9D2-581E10256F72}">
      <dgm:prSet phldrT="[Текст]"/>
      <dgm:spPr/>
      <dgm:t>
        <a:bodyPr>
          <a:prstTxWarp prst="textCurveUp">
            <a:avLst/>
          </a:prstTxWarp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r>
            <a:rPr lang="kk-KZ" b="1" cap="all" spc="0" smtClean="0">
              <a:ln w="0"/>
              <a:effectLst>
                <a:reflection blurRad="12700" stA="50000" endPos="50000" dist="5000" dir="5400000" sy="-100000" rotWithShape="0"/>
              </a:effectLst>
            </a:rPr>
            <a:t>Пластикалық</a:t>
          </a:r>
          <a:endParaRPr lang="ru-RU" b="1" cap="all" spc="0" dirty="0">
            <a:ln w="0"/>
            <a:effectLst>
              <a:reflection blurRad="12700" stA="50000" endPos="50000" dist="5000" dir="5400000" sy="-100000" rotWithShape="0"/>
            </a:effectLst>
          </a:endParaRPr>
        </a:p>
      </dgm:t>
    </dgm:pt>
    <dgm:pt modelId="{7CD68672-54B1-452E-A1C5-B8B1266C4495}" type="parTrans" cxnId="{A9A39458-EC78-43DE-BEBC-8AE6D4E9BA18}">
      <dgm:prSet/>
      <dgm:spPr/>
      <dgm:t>
        <a:bodyPr/>
        <a:lstStyle/>
        <a:p>
          <a:endParaRPr lang="ru-RU"/>
        </a:p>
      </dgm:t>
    </dgm:pt>
    <dgm:pt modelId="{C86FE184-96FA-4C87-8FA0-DDED112BDF3E}" type="sibTrans" cxnId="{A9A39458-EC78-43DE-BEBC-8AE6D4E9BA18}">
      <dgm:prSet/>
      <dgm:spPr/>
      <dgm:t>
        <a:bodyPr/>
        <a:lstStyle/>
        <a:p>
          <a:endParaRPr lang="ru-RU"/>
        </a:p>
      </dgm:t>
    </dgm:pt>
    <dgm:pt modelId="{58E82F3D-CE62-4042-9AF3-1CF9C3413758}">
      <dgm:prSet phldrT="[Текст]"/>
      <dgm:spPr/>
      <dgm:t>
        <a:bodyPr>
          <a:prstTxWarp prst="textCurveUp">
            <a:avLst/>
          </a:prstTxWarp>
          <a:scene3d>
            <a:camera prst="orthographicFront"/>
            <a:lightRig rig="brightRoom" dir="t"/>
          </a:scene3d>
          <a:sp3d contourW="6350" prstMaterial="plastic">
            <a:bevelT w="20320" h="20320" prst="angle"/>
            <a:contourClr>
              <a:schemeClr val="accent1">
                <a:tint val="100000"/>
                <a:shade val="100000"/>
                <a:hueMod val="100000"/>
                <a:satMod val="100000"/>
              </a:schemeClr>
            </a:contourClr>
          </a:sp3d>
        </a:bodyPr>
        <a:lstStyle/>
        <a:p>
          <a:r>
            <a:rPr lang="kk-KZ" b="1" cap="all" spc="0" smtClean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rPr>
            <a:t>Серпімді</a:t>
          </a:r>
          <a:endParaRPr lang="ru-RU" b="1" cap="all" spc="0" dirty="0">
            <a:ln/>
            <a:effectLst>
              <a:outerShdw blurRad="19685" dist="12700" dir="5400000" algn="tl" rotWithShape="0">
                <a:schemeClr val="accent1">
                  <a:satMod val="130000"/>
                  <a:alpha val="60000"/>
                </a:schemeClr>
              </a:outerShdw>
              <a:reflection blurRad="10000" stA="55000" endPos="48000" dist="500" dir="5400000" sy="-100000" algn="bl" rotWithShape="0"/>
            </a:effectLst>
          </a:endParaRPr>
        </a:p>
      </dgm:t>
    </dgm:pt>
    <dgm:pt modelId="{CE0D0C94-9842-432E-9298-83708F5D9F24}" type="parTrans" cxnId="{BEDD3D77-2F59-4CAA-ADE6-84162AA10FA7}">
      <dgm:prSet/>
      <dgm:spPr/>
      <dgm:t>
        <a:bodyPr/>
        <a:lstStyle/>
        <a:p>
          <a:endParaRPr lang="ru-RU"/>
        </a:p>
      </dgm:t>
    </dgm:pt>
    <dgm:pt modelId="{0F4D0B3F-2C08-42B0-AD1D-399B2FFD846E}" type="sibTrans" cxnId="{BEDD3D77-2F59-4CAA-ADE6-84162AA10FA7}">
      <dgm:prSet/>
      <dgm:spPr/>
      <dgm:t>
        <a:bodyPr/>
        <a:lstStyle/>
        <a:p>
          <a:endParaRPr lang="ru-RU"/>
        </a:p>
      </dgm:t>
    </dgm:pt>
    <dgm:pt modelId="{93F9AE83-E9DF-4AEE-95BD-17867D4D366B}" type="pres">
      <dgm:prSet presAssocID="{79D119A2-BA32-4E94-A938-19EACEE68B6F}" presName="arrowDiagram" presStyleCnt="0">
        <dgm:presLayoutVars>
          <dgm:chMax val="5"/>
          <dgm:dir/>
          <dgm:resizeHandles val="exact"/>
        </dgm:presLayoutVars>
      </dgm:prSet>
      <dgm:spPr/>
    </dgm:pt>
    <dgm:pt modelId="{C85F5D2B-1FD3-4880-AF28-1E7B194E00CD}" type="pres">
      <dgm:prSet presAssocID="{79D119A2-BA32-4E94-A938-19EACEE68B6F}" presName="arrow" presStyleLbl="bgShp" presStyleIdx="0" presStyleCnt="1"/>
      <dgm:spPr/>
    </dgm:pt>
    <dgm:pt modelId="{656BDA45-DCF0-499C-8D46-C48372566370}" type="pres">
      <dgm:prSet presAssocID="{79D119A2-BA32-4E94-A938-19EACEE68B6F}" presName="arrowDiagram2" presStyleCnt="0"/>
      <dgm:spPr/>
    </dgm:pt>
    <dgm:pt modelId="{A2133FFB-5700-4B13-A725-D2BD17096B98}" type="pres">
      <dgm:prSet presAssocID="{C2F2170F-562A-4D67-B9D2-581E10256F72}" presName="bullet2a" presStyleLbl="node1" presStyleIdx="0" presStyleCnt="2"/>
      <dgm:spPr/>
    </dgm:pt>
    <dgm:pt modelId="{B7732108-DA15-4D4B-8342-9839E8EBE9AC}" type="pres">
      <dgm:prSet presAssocID="{C2F2170F-562A-4D67-B9D2-581E10256F72}" presName="textBox2a" presStyleLbl="revTx" presStyleIdx="0" presStyleCnt="2" custAng="1375122" custScaleX="133655" custScaleY="463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D4D65-C35A-41AD-8296-220FE99C73F3}" type="pres">
      <dgm:prSet presAssocID="{58E82F3D-CE62-4042-9AF3-1CF9C3413758}" presName="bullet2b" presStyleLbl="node1" presStyleIdx="1" presStyleCnt="2"/>
      <dgm:spPr/>
    </dgm:pt>
    <dgm:pt modelId="{07924AC5-B77F-4AA9-B7C0-A68B9D4B5F2F}" type="pres">
      <dgm:prSet presAssocID="{58E82F3D-CE62-4042-9AF3-1CF9C3413758}" presName="textBox2b" presStyleLbl="revTx" presStyleIdx="1" presStyleCnt="2" custAng="1561936" custScaleX="142628" custScaleY="34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98FBCA-A02C-4AE6-96BF-FD663007C49C}" type="presOf" srcId="{C2F2170F-562A-4D67-B9D2-581E10256F72}" destId="{B7732108-DA15-4D4B-8342-9839E8EBE9AC}" srcOrd="0" destOrd="0" presId="urn:microsoft.com/office/officeart/2005/8/layout/arrow2"/>
    <dgm:cxn modelId="{18B7E33D-0339-4191-806B-DDC119392440}" type="presOf" srcId="{58E82F3D-CE62-4042-9AF3-1CF9C3413758}" destId="{07924AC5-B77F-4AA9-B7C0-A68B9D4B5F2F}" srcOrd="0" destOrd="0" presId="urn:microsoft.com/office/officeart/2005/8/layout/arrow2"/>
    <dgm:cxn modelId="{A9A39458-EC78-43DE-BEBC-8AE6D4E9BA18}" srcId="{79D119A2-BA32-4E94-A938-19EACEE68B6F}" destId="{C2F2170F-562A-4D67-B9D2-581E10256F72}" srcOrd="0" destOrd="0" parTransId="{7CD68672-54B1-452E-A1C5-B8B1266C4495}" sibTransId="{C86FE184-96FA-4C87-8FA0-DDED112BDF3E}"/>
    <dgm:cxn modelId="{F27398C3-4335-4290-82D0-1AF1242EF4DF}" type="presOf" srcId="{79D119A2-BA32-4E94-A938-19EACEE68B6F}" destId="{93F9AE83-E9DF-4AEE-95BD-17867D4D366B}" srcOrd="0" destOrd="0" presId="urn:microsoft.com/office/officeart/2005/8/layout/arrow2"/>
    <dgm:cxn modelId="{BEDD3D77-2F59-4CAA-ADE6-84162AA10FA7}" srcId="{79D119A2-BA32-4E94-A938-19EACEE68B6F}" destId="{58E82F3D-CE62-4042-9AF3-1CF9C3413758}" srcOrd="1" destOrd="0" parTransId="{CE0D0C94-9842-432E-9298-83708F5D9F24}" sibTransId="{0F4D0B3F-2C08-42B0-AD1D-399B2FFD846E}"/>
    <dgm:cxn modelId="{F89CE0AC-DEEB-4728-B42C-7C614E987B81}" type="presParOf" srcId="{93F9AE83-E9DF-4AEE-95BD-17867D4D366B}" destId="{C85F5D2B-1FD3-4880-AF28-1E7B194E00CD}" srcOrd="0" destOrd="0" presId="urn:microsoft.com/office/officeart/2005/8/layout/arrow2"/>
    <dgm:cxn modelId="{8338CD8A-CF10-4054-AD68-D9A6938327DE}" type="presParOf" srcId="{93F9AE83-E9DF-4AEE-95BD-17867D4D366B}" destId="{656BDA45-DCF0-499C-8D46-C48372566370}" srcOrd="1" destOrd="0" presId="urn:microsoft.com/office/officeart/2005/8/layout/arrow2"/>
    <dgm:cxn modelId="{5E5BE21F-6BE5-4B0E-B113-4C2D2CCCF51A}" type="presParOf" srcId="{656BDA45-DCF0-499C-8D46-C48372566370}" destId="{A2133FFB-5700-4B13-A725-D2BD17096B98}" srcOrd="0" destOrd="0" presId="urn:microsoft.com/office/officeart/2005/8/layout/arrow2"/>
    <dgm:cxn modelId="{E8C7BAE4-B1C4-4EAC-A5EF-FB7DEF8180DB}" type="presParOf" srcId="{656BDA45-DCF0-499C-8D46-C48372566370}" destId="{B7732108-DA15-4D4B-8342-9839E8EBE9AC}" srcOrd="1" destOrd="0" presId="urn:microsoft.com/office/officeart/2005/8/layout/arrow2"/>
    <dgm:cxn modelId="{1152A537-F568-4144-98AB-91EC2F438FD7}" type="presParOf" srcId="{656BDA45-DCF0-499C-8D46-C48372566370}" destId="{4FBD4D65-C35A-41AD-8296-220FE99C73F3}" srcOrd="2" destOrd="0" presId="urn:microsoft.com/office/officeart/2005/8/layout/arrow2"/>
    <dgm:cxn modelId="{E74649D9-EB05-4905-B300-C302B61DF7C7}" type="presParOf" srcId="{656BDA45-DCF0-499C-8D46-C48372566370}" destId="{07924AC5-B77F-4AA9-B7C0-A68B9D4B5F2F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5F5D2B-1FD3-4880-AF28-1E7B194E00CD}">
      <dsp:nvSpPr>
        <dsp:cNvPr id="0" name=""/>
        <dsp:cNvSpPr/>
      </dsp:nvSpPr>
      <dsp:spPr>
        <a:xfrm>
          <a:off x="0" y="26789"/>
          <a:ext cx="8143932" cy="5089957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33FFB-5700-4B13-A725-D2BD17096B98}">
      <dsp:nvSpPr>
        <dsp:cNvPr id="0" name=""/>
        <dsp:cNvSpPr/>
      </dsp:nvSpPr>
      <dsp:spPr>
        <a:xfrm>
          <a:off x="1893464" y="2800816"/>
          <a:ext cx="285037" cy="28503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732108-DA15-4D4B-8342-9839E8EBE9AC}">
      <dsp:nvSpPr>
        <dsp:cNvPr id="0" name=""/>
        <dsp:cNvSpPr/>
      </dsp:nvSpPr>
      <dsp:spPr>
        <a:xfrm rot="1375122">
          <a:off x="1590596" y="3526146"/>
          <a:ext cx="3537551" cy="1007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036" tIns="0" rIns="0" bIns="0" numCol="1" spcCol="1270" anchor="t" anchorCtr="0">
          <a:prstTxWarp prst="textCurveUp">
            <a:avLst/>
          </a:prstTxWarp>
          <a:noAutofit/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400" b="1" kern="1200" cap="all" spc="0" smtClean="0">
              <a:ln w="0"/>
              <a:effectLst>
                <a:reflection blurRad="12700" stA="50000" endPos="50000" dist="5000" dir="5400000" sy="-100000" rotWithShape="0"/>
              </a:effectLst>
            </a:rPr>
            <a:t>Пластикалық</a:t>
          </a:r>
          <a:endParaRPr lang="ru-RU" sz="3400" b="1" kern="1200" cap="all" spc="0" dirty="0">
            <a:ln w="0"/>
            <a:effectLst>
              <a:reflection blurRad="12700" stA="50000" endPos="50000" dist="5000" dir="5400000" sy="-100000" rotWithShape="0"/>
            </a:effectLst>
          </a:endParaRPr>
        </a:p>
      </dsp:txBody>
      <dsp:txXfrm rot="1375122">
        <a:off x="1590596" y="3526146"/>
        <a:ext cx="3537551" cy="1007789"/>
      </dsp:txXfrm>
    </dsp:sp>
    <dsp:sp modelId="{4FBD4D65-C35A-41AD-8296-220FE99C73F3}">
      <dsp:nvSpPr>
        <dsp:cNvPr id="0" name=""/>
        <dsp:cNvSpPr/>
      </dsp:nvSpPr>
      <dsp:spPr>
        <a:xfrm>
          <a:off x="4519882" y="1502876"/>
          <a:ext cx="488635" cy="488635"/>
        </a:xfrm>
        <a:prstGeom prst="ellipse">
          <a:avLst/>
        </a:prstGeom>
        <a:solidFill>
          <a:schemeClr val="accent5">
            <a:hueOff val="-12765283"/>
            <a:satOff val="15864"/>
            <a:lumOff val="-405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924AC5-B77F-4AA9-B7C0-A68B9D4B5F2F}">
      <dsp:nvSpPr>
        <dsp:cNvPr id="0" name=""/>
        <dsp:cNvSpPr/>
      </dsp:nvSpPr>
      <dsp:spPr>
        <a:xfrm rot="1561936">
          <a:off x="4200065" y="2858085"/>
          <a:ext cx="3775046" cy="1147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918" tIns="0" rIns="0" bIns="0" numCol="1" spcCol="1270" anchor="t" anchorCtr="0">
          <a:prstTxWarp prst="textCurveUp">
            <a:avLst/>
          </a:prstTxWarp>
          <a:noAutofit/>
          <a:scene3d>
            <a:camera prst="orthographicFront"/>
            <a:lightRig rig="brightRoom" dir="t"/>
          </a:scene3d>
          <a:sp3d contourW="6350" prstMaterial="plastic">
            <a:bevelT w="20320" h="20320" prst="angle"/>
            <a:contourClr>
              <a:schemeClr val="accent1">
                <a:tint val="100000"/>
                <a:shade val="100000"/>
                <a:hueMod val="100000"/>
                <a:satMod val="100000"/>
              </a:schemeClr>
            </a:contourClr>
          </a:sp3d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400" b="1" kern="1200" cap="all" spc="0" smtClean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rPr>
            <a:t>Серпімді</a:t>
          </a:r>
          <a:endParaRPr lang="ru-RU" sz="3400" b="1" kern="1200" cap="all" spc="0" dirty="0">
            <a:ln/>
            <a:effectLst>
              <a:outerShdw blurRad="19685" dist="12700" dir="5400000" algn="tl" rotWithShape="0">
                <a:schemeClr val="accent1">
                  <a:satMod val="130000"/>
                  <a:alpha val="60000"/>
                </a:schemeClr>
              </a:outerShdw>
              <a:reflection blurRad="10000" stA="55000" endPos="48000" dist="500" dir="5400000" sy="-100000" algn="bl" rotWithShape="0"/>
            </a:effectLst>
          </a:endParaRPr>
        </a:p>
      </dsp:txBody>
      <dsp:txXfrm rot="1561936">
        <a:off x="4200065" y="2858085"/>
        <a:ext cx="3775046" cy="1147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gray">
          <a:xfrm>
            <a:off x="368300" y="395288"/>
            <a:ext cx="1384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>
                <a:solidFill>
                  <a:schemeClr val="accent2"/>
                </a:solidFill>
                <a:latin typeface="+mn-lt"/>
                <a:cs typeface="+mn-cs"/>
              </a:rPr>
              <a:t>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3810000" y="5029200"/>
            <a:ext cx="47244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057400"/>
            <a:ext cx="6096000" cy="682625"/>
          </a:xfrm>
        </p:spPr>
        <p:txBody>
          <a:bodyPr/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0F7FBF-159B-48D8-9785-99028383B7F4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B4B28FD-DE15-47C4-A2FE-C2DFDAD251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4225D-A01D-42E5-83F1-5AC39E584ACE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33492-6D13-47FB-A339-28A547928E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1300" y="655638"/>
            <a:ext cx="2095500" cy="5592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655638"/>
            <a:ext cx="6134100" cy="5592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A5A88-715E-427F-8297-EFFC8C4EB03E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FAAF0-BA6E-4BEA-AA24-D3E63CBB36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55638"/>
            <a:ext cx="49530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381000" y="1600200"/>
            <a:ext cx="8305800" cy="4648200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58478-754D-42A7-A192-67BFBAD055DB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C85A0-B827-41DD-9721-A22639AA5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55638"/>
            <a:ext cx="49530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81000" y="1600200"/>
            <a:ext cx="8305800" cy="4648200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E7A48-8EF7-4A22-B849-D1DDAC642EA7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078D2-955B-4368-816B-4E487B1677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83AA9-1CD4-41AB-B03D-5E4DDCC30B32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4298F-EC6A-498A-BE32-8BEF6A264E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21759-151C-4072-B0B8-1E1B58FDE3F6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FA954-E895-451B-968B-C20CEDFC65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D1451-27B6-4803-80C7-2434AD837E9E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4750C-CF85-4616-92F3-9352C69FEE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0FB38-1346-420D-89B0-CF1F688DD5DE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B78CE-9EFD-4E83-9BAE-FD0EFD3C08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0D572-067B-4343-B0EA-EF71ABB3B387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AE164-1C31-4F0C-88F6-B9E78261C8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A2703-8317-4C9D-A147-5A85A37142F3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F29B5-52C6-4063-BD2A-F20F87D42B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A90B0-59F6-4713-B00D-E5DEE83AEDDF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3794F-D24B-4E8C-88E6-BDF9D617D3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58461-0730-4EF1-9AB7-8F28011B3116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318F4-042F-41AE-80C1-EC9AD73A05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5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00200"/>
            <a:ext cx="8305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304800" y="64008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0E06D9E-91E4-4042-B5AE-9CFCF39D59A7}" type="datetimeFigureOut">
              <a:rPr lang="ru-RU"/>
              <a:pPr>
                <a:defRPr/>
              </a:pPr>
              <a:t>12.03.2012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6096000" y="64008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2971800" y="64008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C3639A8-8BEE-4BD7-A2B2-CE6CF1BA4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304800" y="655638"/>
            <a:ext cx="49530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10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9.gif" Type="http://schemas.openxmlformats.org/officeDocument/2006/relationships/image"/><Relationship Id="rId4" Target="../media/image21.jpeg" Type="http://schemas.openxmlformats.org/officeDocument/2006/relationships/image"/></Relationships>
</file>

<file path=ppt/slides/_rels/slide11.xml.rels><?xml version="1.0" encoding="UTF-8" standalone="yes" ?><Relationships xmlns="http://schemas.openxmlformats.org/package/2006/relationships"><Relationship Id="rId3" Target="../media/image5.gif" Type="http://schemas.openxmlformats.org/officeDocument/2006/relationships/image"/><Relationship Id="rId2" Target="../media/image22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23.emf" Type="http://schemas.openxmlformats.org/officeDocument/2006/relationships/image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www.google.kz/imgres?q=%D0%BA%D3%A9%D0%BA%D0%BF%D0%B0%D1%80+%D2%B1%D0%BB%D1%82%D1%82%D1%8B%D2%9B+%D0%BE%D0%B9%D1%8B%D0%BD%D1%8B&amp;hl=ru&amp;sa=X&amp;biw=1360&amp;bih=624&amp;tbm=isch&amp;prmd=imvns&amp;tbnid=SHqmg3AcxwJY5M:&amp;imgrefurl=http://www.alaman.kz/?p=7395&amp;docid=EDbJbK6uPqhIXM&amp;imgurl=http://www.alaman.kz/img/2315.jpg&amp;w=260&amp;h=176&amp;ei=IPbPTs3fGo-E-wbX2fG5Dg&amp;zoom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eg"/><Relationship Id="rId4" Type="http://schemas.openxmlformats.org/officeDocument/2006/relationships/hyperlink" Target="http://www.google.kz/imgres?q=%D0%BA%D3%A9%D0%BA%D0%BF%D0%B0%D1%80+%D2%B1%D0%BB%D1%82%D1%82%D1%8B%D2%9B+%D0%BE%D0%B9%D1%8B%D0%BD%D1%8B&amp;hl=ru&amp;sa=X&amp;biw=1360&amp;bih=624&amp;tbm=isch&amp;prmd=imvns&amp;tbnid=fOE_w8CWx9VFYM:&amp;imgrefurl=http://www.alaman.kz/?p=7982&amp;docid=OTl9itykQuTb8M&amp;imgurl=http://www.alaman.kz/img/dsc_00015-60.jpg&amp;w=500&amp;h=335&amp;ei=IPbPTs3fGo-E-wbX2fG5Dg&amp;zoom=1" TargetMode="External"/></Relationships>
</file>

<file path=ppt/slides/_rels/slide16.xml.rels><?xml version="1.0" encoding="UTF-8" standalone="yes" ?><Relationships xmlns="http://schemas.openxmlformats.org/package/2006/relationships"><Relationship Id="rId3" Target="../media/image28.jpeg" Type="http://schemas.openxmlformats.org/officeDocument/2006/relationships/image"/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kz/imgres?q=%D0%BA%D3%A9%D0%BA%D0%BF%D0%B0%D1%80+%D2%B1%D0%BB%D1%82%D1%82%D1%8B%D2%9B+%D0%BE%D0%B9%D1%8B%D0%BD%D1%8B&amp;hl=ru&amp;sa=X&amp;biw=1360&amp;bih=624&amp;tbm=isch&amp;prmd=imvns&amp;tbnid=EEvVE-jarQuBiM:&amp;imgrefurl=http://portal.kaztrk.kz/kaz/telekanal/program_archive/5067.html&amp;docid=72n4G5v3tP05eM&amp;imgurl=http://portal.kaztrk.kz/files/programm/13878/276x220/programm-13878.jpg&amp;w=276&amp;h=220&amp;ei=IPbPTs3fGo-E-wbX2fG5Dg&amp;zoom=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3" Target="../media/image11.gif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2.jpeg" Type="http://schemas.openxmlformats.org/officeDocument/2006/relationships/image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kz/imgres?q=%D0%BA%D3%A9%D0%BA%D0%BF%D0%B0%D1%80+%D2%B1%D0%BB%D1%82%D1%82%D1%8B%D2%9B+%D0%BE%D0%B9%D1%8B%D0%BD%D1%8B&amp;hl=ru&amp;sa=X&amp;biw=1360&amp;bih=624&amp;tbm=isch&amp;prmd=imvns&amp;tbnid=ITmnEdAHn7TImM:&amp;imgrefurl=http://ekibastuz.gov.kz/site/index.php?option=com_content&amp;view=article&amp;id=415:-50-1961-24-50-&amp;catid=1:news&amp;Itemid=19&amp;lang=kz&amp;docid=GwUSVvYnCVT3IM&amp;imgurl=http://ekibastuz.gov.kz/site/images/dsc_0120_thumb_medium300_200.jpg&amp;w=300&amp;h=200&amp;ei=IPbPTs3fGo-E-wbX2fG5Dg&amp;zoom=1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<Relationships xmlns="http://schemas.openxmlformats.org/package/2006/relationships"><Relationship Id="rId3" Target="../media/image17.gif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8.gi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Администратор\Мои документы\Бакыт Т\Картинки\Ка3акстан\Беркут и Солнце. 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285750"/>
            <a:ext cx="9144000" cy="657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Содержимое 2"/>
          <p:cNvSpPr>
            <a:spLocks noGrp="1"/>
          </p:cNvSpPr>
          <p:nvPr>
            <p:ph idx="1"/>
          </p:nvPr>
        </p:nvSpPr>
        <p:spPr>
          <a:xfrm>
            <a:off x="0" y="571479"/>
            <a:ext cx="9144000" cy="571505"/>
          </a:xfrm>
        </p:spPr>
        <p:txBody>
          <a:bodyPr>
            <a:prstTxWarp prst="textPlain">
              <a:avLst>
                <a:gd name="adj" fmla="val 49312"/>
              </a:avLst>
            </a:prstTxWarp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buFont typeface="Arial" pitchFamily="34" charset="0"/>
              <a:buNone/>
              <a:defRPr/>
            </a:pPr>
            <a:r>
              <a:rPr lang="kk-KZ" b="1" i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«Бейбітшілік пен жасампаздықтың  </a:t>
            </a:r>
            <a:r>
              <a:rPr lang="en-US" b="1" i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kk-KZ" b="1" i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жылы</a:t>
            </a:r>
            <a:r>
              <a:rPr lang="kk-KZ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dirty="0" smtClean="0">
              <a:ln/>
              <a:solidFill>
                <a:schemeClr val="accent3"/>
              </a:solidFill>
            </a:endParaRPr>
          </a:p>
        </p:txBody>
      </p:sp>
      <p:sp>
        <p:nvSpPr>
          <p:cNvPr id="11" name="WordArt 6"/>
          <p:cNvSpPr>
            <a:spLocks noChangeArrowheads="1" noChangeShapeType="1" noTextEdit="1"/>
          </p:cNvSpPr>
          <p:nvPr/>
        </p:nvSpPr>
        <p:spPr bwMode="auto">
          <a:xfrm>
            <a:off x="785813" y="3214688"/>
            <a:ext cx="7572375" cy="1571625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7347"/>
              </a:avLst>
            </a:prstTxWarp>
          </a:bodyPr>
          <a:lstStyle/>
          <a:p>
            <a:pPr algn="ctr"/>
            <a:r>
              <a:rPr lang="ru-RU" sz="1600" b="1" i="1" kern="10">
                <a:ln w="63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KZ Arial"/>
              </a:rPr>
              <a:t> Көкпар сайыс сабағы  </a:t>
            </a:r>
          </a:p>
        </p:txBody>
      </p:sp>
      <p:pic>
        <p:nvPicPr>
          <p:cNvPr id="6" name="Рисунок 5" descr="C:\Users\Айко\Downloads\images (8).jpg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357554" y="1928802"/>
            <a:ext cx="2466975" cy="1714512"/>
          </a:xfrm>
          <a:prstGeom prst="roundRect">
            <a:avLst>
              <a:gd name="adj" fmla="val 21515"/>
            </a:avLst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714348" y="4357694"/>
            <a:ext cx="7715304" cy="1285885"/>
          </a:xfrm>
          <a:prstGeom prst="rect">
            <a:avLst/>
          </a:prstGeom>
        </p:spPr>
        <p:txBody>
          <a:bodyPr>
            <a:prstTxWarp prst="textCurveDown">
              <a:avLst>
                <a:gd name="adj" fmla="val 30113"/>
              </a:avLst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12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Деформация. Гук заңы. Динамометр.</a:t>
            </a:r>
            <a:endParaRPr lang="ru-RU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12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3079" name="Picture 20" descr="звезды"/>
          <p:cNvPicPr>
            <a:picLocks noChangeAspect="1" noChangeArrowheads="1" noCrop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9746964">
            <a:off x="733425" y="1174750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20" descr="звезды"/>
          <p:cNvPicPr>
            <a:picLocks noChangeAspect="1" noChangeArrowheads="1" noCrop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9746964">
            <a:off x="7519988" y="1317625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20" descr="звезды"/>
          <p:cNvPicPr>
            <a:picLocks noChangeAspect="1" noChangeArrowheads="1" noCrop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9746964">
            <a:off x="7877175" y="5603875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20" descr="звезды"/>
          <p:cNvPicPr>
            <a:picLocks noChangeAspect="1" noChangeArrowheads="1" noCrop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9746964">
            <a:off x="304800" y="5461000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20" descr="звезды"/>
          <p:cNvPicPr>
            <a:picLocks noChangeAspect="1" noChangeArrowheads="1" noCrop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1867339">
            <a:off x="4057650" y="366713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2292" name="Picture 20" descr="Без имени-1копирование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500063"/>
            <a:ext cx="9144000" cy="635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4677449">
            <a:off x="4912304" y="1850637"/>
            <a:ext cx="2638974" cy="4929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4824013">
            <a:off x="1439065" y="466647"/>
            <a:ext cx="2665759" cy="432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12295" name="Picture 10" descr="C:\Documents and Settings\Admin\Мои документы\картинки\Разные\Цветочек.gif"/>
          <p:cNvPicPr>
            <a:picLocks noChangeAspect="1" noChangeArrowheads="1" noCrop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 rot="-3819663">
            <a:off x="1103312" y="4306888"/>
            <a:ext cx="2276475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10" descr="C:\Documents and Settings\Admin\Мои документы\картинки\Разные\Цветочек.gif"/>
          <p:cNvPicPr>
            <a:picLocks noChangeAspect="1" noChangeArrowheads="1" noCrop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 rot="-3819663">
            <a:off x="5382418" y="1148557"/>
            <a:ext cx="1789113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screen"/>
          <a:srcRect l="-70"/>
          <a:stretch>
            <a:fillRect/>
          </a:stretch>
        </p:blipFill>
        <p:spPr bwMode="auto">
          <a:xfrm>
            <a:off x="0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	</a:t>
            </a:r>
            <a:r>
              <a:rPr lang="ru-RU" sz="4000" smtClean="0">
                <a:latin typeface="Monotype Corsiva" pitchFamily="66" charset="0"/>
              </a:rPr>
              <a:t>  </a:t>
            </a:r>
          </a:p>
        </p:txBody>
      </p:sp>
      <p:pic>
        <p:nvPicPr>
          <p:cNvPr id="13316" name="Picture 5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765175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6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95288" y="1700213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7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667625" y="188913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8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092950" y="908050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9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55650" y="333375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10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101013" y="1196975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2" name="Rectangle 11"/>
          <p:cNvSpPr>
            <a:spLocks noChangeArrowheads="1"/>
          </p:cNvSpPr>
          <p:nvPr/>
        </p:nvSpPr>
        <p:spPr bwMode="auto">
          <a:xfrm>
            <a:off x="3911600" y="3078163"/>
            <a:ext cx="1320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4000">
                <a:latin typeface="Monotype Corsiva" pitchFamily="66" charset="0"/>
              </a:rPr>
              <a:t>  	  </a:t>
            </a:r>
          </a:p>
          <a:p>
            <a:pPr eaLnBrk="0" hangingPunct="0"/>
            <a:endParaRPr lang="ru-RU" sz="4000">
              <a:latin typeface="Monotype Corsiva" pitchFamily="66" charset="0"/>
            </a:endParaRPr>
          </a:p>
        </p:txBody>
      </p:sp>
      <p:grpSp>
        <p:nvGrpSpPr>
          <p:cNvPr id="13323" name="Group 28"/>
          <p:cNvGrpSpPr>
            <a:grpSpLocks/>
          </p:cNvGrpSpPr>
          <p:nvPr/>
        </p:nvGrpSpPr>
        <p:grpSpPr bwMode="auto">
          <a:xfrm>
            <a:off x="3492500" y="0"/>
            <a:ext cx="2233613" cy="1844675"/>
            <a:chOff x="1927" y="0"/>
            <a:chExt cx="2046" cy="1840"/>
          </a:xfrm>
        </p:grpSpPr>
        <p:pic>
          <p:nvPicPr>
            <p:cNvPr id="13331" name="Object 24"/>
            <p:cNvPicPr>
              <a:picLocks noChangeAspect="1" noChangeArrowheads="1"/>
            </p:cNvPicPr>
            <p:nvPr/>
          </p:nvPicPr>
          <p:blipFill>
            <a:blip r:embed="rId4" cstate="screen"/>
            <a:srcRect/>
            <a:stretch>
              <a:fillRect/>
            </a:stretch>
          </p:blipFill>
          <p:spPr bwMode="auto">
            <a:xfrm>
              <a:off x="1927" y="0"/>
              <a:ext cx="2046" cy="18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32" name="AutoShape 26"/>
            <p:cNvSpPr>
              <a:spLocks noChangeArrowheads="1"/>
            </p:cNvSpPr>
            <p:nvPr/>
          </p:nvSpPr>
          <p:spPr bwMode="auto">
            <a:xfrm>
              <a:off x="2789" y="754"/>
              <a:ext cx="318" cy="317"/>
            </a:xfrm>
            <a:prstGeom prst="smileyFace">
              <a:avLst>
                <a:gd name="adj" fmla="val 4653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13324" name="Picture 29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27088" y="2997200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30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95288" y="4149725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31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211638" y="4149725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32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156325" y="3860800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8" name="Picture 33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172450" y="3644900"/>
            <a:ext cx="7921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9" name="Picture 34" descr="звезды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027988" y="2997200"/>
            <a:ext cx="7921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1500166" y="2071678"/>
            <a:ext cx="5715040" cy="2286016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54103"/>
              </a:avLst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Деформация. Гук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заңы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          Динамометр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142875" y="500063"/>
            <a:ext cx="52863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400" b="1">
                <a:solidFill>
                  <a:srgbClr val="FF0000"/>
                </a:solidFill>
              </a:rPr>
              <a:t>Латынша деформация </a:t>
            </a:r>
            <a:r>
              <a:rPr lang="ru-RU" sz="2400" b="1">
                <a:solidFill>
                  <a:srgbClr val="FF0000"/>
                </a:solidFill>
              </a:rPr>
              <a:t>–</a:t>
            </a:r>
            <a:r>
              <a:rPr lang="kk-KZ" sz="2400" b="1">
                <a:solidFill>
                  <a:srgbClr val="FF0000"/>
                </a:solidFill>
              </a:rPr>
              <a:t>бүліну,</a:t>
            </a:r>
          </a:p>
          <a:p>
            <a:r>
              <a:rPr lang="kk-KZ" sz="2400" b="1">
                <a:solidFill>
                  <a:srgbClr val="FF0000"/>
                </a:solidFill>
              </a:rPr>
              <a:t>                                          бұзылу</a:t>
            </a:r>
            <a:endParaRPr lang="ru-RU" sz="2400" b="1">
              <a:solidFill>
                <a:srgbClr val="FF0000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500034" y="1357298"/>
          <a:ext cx="814393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 rot="19953308">
            <a:off x="1627423" y="2279129"/>
            <a:ext cx="3686536" cy="617937"/>
          </a:xfrm>
          <a:prstGeom prst="rect">
            <a:avLst/>
          </a:prstGeom>
          <a:noFill/>
        </p:spPr>
        <p:txBody>
          <a:bodyPr wrap="none">
            <a:prstTxWarp prst="textChevron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Деформация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>
                <a:solidFill>
                  <a:srgbClr val="7030A0"/>
                </a:solidFill>
              </a:rPr>
              <a:t>Гук заңы</a:t>
            </a:r>
            <a:endParaRPr lang="ru-RU" smtClean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488" y="2285992"/>
            <a:ext cx="1130438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F=</a:t>
            </a:r>
            <a:r>
              <a:rPr lang="en-US" sz="3200" b="1" dirty="0" err="1"/>
              <a:t>kx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072063" y="2000250"/>
            <a:ext cx="1214437" cy="5238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k= F/x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143500" y="3214688"/>
            <a:ext cx="1214438" cy="5238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x= F/k</a:t>
            </a:r>
            <a:endParaRPr lang="ru-RU" sz="2800" b="1" dirty="0"/>
          </a:p>
        </p:txBody>
      </p:sp>
      <p:cxnSp>
        <p:nvCxnSpPr>
          <p:cNvPr id="8" name="Прямая со стрелкой 7"/>
          <p:cNvCxnSpPr>
            <a:endCxn id="5" idx="1"/>
          </p:cNvCxnSpPr>
          <p:nvPr/>
        </p:nvCxnSpPr>
        <p:spPr>
          <a:xfrm flipV="1">
            <a:off x="4000500" y="2262188"/>
            <a:ext cx="1071563" cy="309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0" idx="3"/>
            <a:endCxn id="6" idx="1"/>
          </p:cNvCxnSpPr>
          <p:nvPr/>
        </p:nvCxnSpPr>
        <p:spPr>
          <a:xfrm>
            <a:off x="3987800" y="2578100"/>
            <a:ext cx="1155700" cy="898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00166" y="4357694"/>
            <a:ext cx="3571900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F-  </a:t>
            </a:r>
            <a:r>
              <a:rPr lang="kk-KZ" sz="2400" b="1" dirty="0"/>
              <a:t>күш  </a:t>
            </a:r>
            <a:r>
              <a:rPr lang="ru-RU" sz="2400" b="1" dirty="0"/>
              <a:t>(Н)</a:t>
            </a:r>
            <a:endParaRPr lang="en-US" sz="24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k-</a:t>
            </a:r>
            <a:r>
              <a:rPr lang="kk-KZ" sz="2400" b="1" dirty="0"/>
              <a:t>  қатаңдық (Н\м)</a:t>
            </a:r>
            <a:endParaRPr lang="en-US" sz="24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x-  </a:t>
            </a:r>
            <a:r>
              <a:rPr lang="kk-KZ" sz="2400" b="1" dirty="0"/>
              <a:t>ұзындық  (м)</a:t>
            </a:r>
            <a:endParaRPr lang="ru-RU" sz="2400" b="1" dirty="0"/>
          </a:p>
        </p:txBody>
      </p:sp>
      <p:pic>
        <p:nvPicPr>
          <p:cNvPr id="15373" name="Picture 26" descr="C:\Documents and Settings\Администратор\Мои документы\Бакыт Т\математика\Картинки\Суреттер\31b73af89d1a8438836c73200f679a70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-1612010">
            <a:off x="4510088" y="3206750"/>
            <a:ext cx="4216400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142875" y="1428750"/>
            <a:ext cx="8858250" cy="5143500"/>
          </a:xfrm>
          <a:prstGeom prst="roundRect">
            <a:avLst>
              <a:gd name="adj" fmla="val 169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571480"/>
            <a:ext cx="6072230" cy="1357322"/>
          </a:xfrm>
          <a:prstGeom prst="irregularSeal1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Динамометр</a:t>
            </a:r>
            <a:endParaRPr 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 rot="901605">
            <a:off x="1785938" y="2071688"/>
            <a:ext cx="1843087" cy="990600"/>
          </a:xfrm>
          <a:prstGeom prst="up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/>
              <a:t>Градуирленген</a:t>
            </a:r>
            <a:r>
              <a:rPr lang="ru-RU" dirty="0"/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</a:t>
            </a:r>
            <a:r>
              <a:rPr lang="ru-RU" dirty="0" err="1"/>
              <a:t>серіппе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214813" y="2428875"/>
            <a:ext cx="1071562" cy="565150"/>
          </a:xfrm>
          <a:prstGeom prst="upArrowCallout">
            <a:avLst>
              <a:gd name="adj1" fmla="val 32989"/>
              <a:gd name="adj2" fmla="val 33507"/>
              <a:gd name="adj3" fmla="val 25000"/>
              <a:gd name="adj4" fmla="val 6497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</a:t>
            </a:r>
            <a:r>
              <a:rPr lang="ru-RU" dirty="0" err="1"/>
              <a:t>Қол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 rot="20545357">
            <a:off x="6000750" y="2143125"/>
            <a:ext cx="1571625" cy="990600"/>
          </a:xfrm>
          <a:prstGeom prst="up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/>
              <a:t>Техникаға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/>
              <a:t>арналған</a:t>
            </a:r>
            <a:endParaRPr lang="ru-RU" dirty="0"/>
          </a:p>
        </p:txBody>
      </p:sp>
      <p:pic>
        <p:nvPicPr>
          <p:cNvPr id="16391" name="Picture 26" descr="C:\Documents and Settings\Администратор\Мои документы\Бакыт Т\математика\Картинки\Суреттер\31b73af89d1a8438836c73200f679a70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43125" y="3500438"/>
            <a:ext cx="5072063" cy="185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Қорытынды</a:t>
            </a:r>
            <a:endParaRPr 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Рисунок 3" descr="http://t2.gstatic.com/images?q=tbn:ANd9GcRDmtaiw6mR8_G9GxGFESYycSt6FdyDCuNjduLt1ml5B5gqXyh3f5QWM1RIvA">
            <a:hlinkClick r:id="rId2"/>
          </p:cNvPr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71472" y="4214818"/>
            <a:ext cx="307183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pic>
        <p:nvPicPr>
          <p:cNvPr id="5" name="Рисунок 4" descr="http://t3.gstatic.com/images?q=tbn:ANd9GcTFsT0XEJQCZ_oj92hS5WLFUb-TNLOJkNwuiCiqMYezGNujHbgn_swExY6P">
            <a:hlinkClick r:id="rId4"/>
          </p:cNvPr>
          <p:cNvPicPr/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4500562" y="3429000"/>
            <a:ext cx="4143404" cy="2624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642938" y="1857375"/>
            <a:ext cx="7018337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3600" b="1">
                <a:solidFill>
                  <a:srgbClr val="0070C0"/>
                </a:solidFill>
              </a:rPr>
              <a:t>Бағалау;</a:t>
            </a:r>
          </a:p>
          <a:p>
            <a:r>
              <a:rPr lang="kk-KZ" sz="3600" b="1">
                <a:solidFill>
                  <a:srgbClr val="0070C0"/>
                </a:solidFill>
              </a:rPr>
              <a:t>Үйге тапсырма § </a:t>
            </a:r>
            <a:r>
              <a:rPr lang="ru-RU" sz="3600" b="1">
                <a:solidFill>
                  <a:srgbClr val="0070C0"/>
                </a:solidFill>
              </a:rPr>
              <a:t>34, 35, 36</a:t>
            </a:r>
          </a:p>
          <a:p>
            <a:r>
              <a:rPr lang="ru-RU" sz="3600" b="1">
                <a:solidFill>
                  <a:srgbClr val="0070C0"/>
                </a:solidFill>
              </a:rPr>
              <a:t>                            13-</a:t>
            </a:r>
            <a:r>
              <a:rPr lang="kk-KZ" sz="3600" b="1">
                <a:solidFill>
                  <a:srgbClr val="0070C0"/>
                </a:solidFill>
              </a:rPr>
              <a:t>жаттығу </a:t>
            </a:r>
            <a:r>
              <a:rPr lang="ru-RU" sz="3600" b="1">
                <a:solidFill>
                  <a:srgbClr val="0070C0"/>
                </a:solidFill>
              </a:rPr>
              <a:t>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Жасұлан атанды</a:t>
            </a:r>
            <a:endParaRPr 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357686" y="1500174"/>
            <a:ext cx="3000396" cy="264320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4989043">
            <a:off x="182818" y="2307352"/>
            <a:ext cx="3619500" cy="2571768"/>
          </a:xfrm>
          <a:prstGeom prst="snip2SameRect">
            <a:avLst>
              <a:gd name="adj1" fmla="val 31325"/>
              <a:gd name="adj2" fmla="val 36082"/>
            </a:avLst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10" name="TextBox 9"/>
          <p:cNvSpPr txBox="1"/>
          <p:nvPr/>
        </p:nvSpPr>
        <p:spPr>
          <a:xfrm rot="20924189">
            <a:off x="3545259" y="4211583"/>
            <a:ext cx="5155799" cy="123110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/>
              <a:t>Мереке қарсаңында мектебімізден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/>
              <a:t> </a:t>
            </a:r>
            <a:r>
              <a:rPr lang="ru-RU" b="1" dirty="0"/>
              <a:t>10-</a:t>
            </a:r>
            <a:r>
              <a:rPr lang="kk-KZ" b="1" dirty="0"/>
              <a:t>сынып оқушысы </a:t>
            </a:r>
            <a:r>
              <a:rPr lang="kk-KZ" sz="2000" b="1" i="1" dirty="0"/>
              <a:t>Мұратханов Мирас</a:t>
            </a:r>
            <a:endParaRPr lang="kk-KZ" b="1" i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/>
              <a:t> оқушылар ұйымы атынан  форумға қатысып қайтты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t1.gstatic.com/images?q=tbn:ANd9GcQP69MPI1i4Y2No9cuBomsta7RuVyaUiXMDUYWkBBEqB7AxmjXMy1BJa1hlHQ">
            <a:hlinkClick r:id="rId2"/>
          </p:cNvPr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19826335">
            <a:off x="310728" y="525330"/>
            <a:ext cx="2646215" cy="195785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kazsports.kz/upload/iblock/2a0/20090421_logo1.gif"/>
          <p:cNvPicPr/>
          <p:nvPr/>
        </p:nvPicPr>
        <p:blipFill>
          <a:blip r:embed="rId4" cstate="screen"/>
          <a:srcRect t="10000" b="10000"/>
          <a:stretch>
            <a:fillRect/>
          </a:stretch>
        </p:blipFill>
        <p:spPr bwMode="auto">
          <a:xfrm>
            <a:off x="2357423" y="2143116"/>
            <a:ext cx="5715040" cy="2500330"/>
          </a:xfrm>
          <a:prstGeom prst="roundRect">
            <a:avLst>
              <a:gd name="adj" fmla="val 15797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3857621" y="1142985"/>
            <a:ext cx="4071967" cy="869398"/>
          </a:xfrm>
          <a:prstGeom prst="rect">
            <a:avLst/>
          </a:prstGeom>
          <a:noFill/>
        </p:spPr>
        <p:txBody>
          <a:bodyPr wrap="none">
            <a:prstTxWarp prst="textWave4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Сен білесің бе?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3108" y="5000637"/>
            <a:ext cx="5072099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Ұйымдастыру кезеңі</a:t>
            </a:r>
            <a:endParaRPr lang="ru-RU" sz="3600" b="1" i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728" y="928670"/>
            <a:ext cx="6215106" cy="1357322"/>
          </a:xfrm>
          <a:prstGeom prst="rect">
            <a:avLst/>
          </a:prstGeom>
          <a:noFill/>
        </p:spPr>
        <p:txBody>
          <a:bodyPr wrap="none">
            <a:prstTxWarp prst="textTriangleInverted">
              <a:avLst>
                <a:gd name="adj" fmla="val 63474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Көкпаршылар дайындығы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2286000" y="2357430"/>
            <a:ext cx="4572000" cy="2071702"/>
          </a:xfrm>
          <a:prstGeom prst="clou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prstTxWarp prst="textCurveDown">
              <a:avLst>
                <a:gd name="adj" fmla="val 27775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i="1" dirty="0"/>
              <a:t>Мен саған , сен маған</a:t>
            </a:r>
            <a:endParaRPr lang="ru-RU" b="1" i="1" dirty="0"/>
          </a:p>
        </p:txBody>
      </p:sp>
      <p:pic>
        <p:nvPicPr>
          <p:cNvPr id="5124" name="Picture 5" descr="aluno0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000875" y="3357563"/>
            <a:ext cx="1223963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10" descr="C:\Documents and Settings\Admin\Мои документы\картинки\Разные\Цветочек.gif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-3819663">
            <a:off x="603250" y="3859213"/>
            <a:ext cx="2276475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TextBox 7"/>
          <p:cNvSpPr txBox="1">
            <a:spLocks noChangeArrowheads="1"/>
          </p:cNvSpPr>
          <p:nvPr/>
        </p:nvSpPr>
        <p:spPr bwMode="auto">
          <a:xfrm>
            <a:off x="3571875" y="4857750"/>
            <a:ext cx="2066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400">
                <a:solidFill>
                  <a:schemeClr val="bg1"/>
                </a:solidFill>
              </a:rPr>
              <a:t>Серке тастау</a:t>
            </a:r>
            <a:endParaRPr lang="ru-RU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500" y="928688"/>
            <a:ext cx="8286750" cy="48323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/>
              <a:t>                    </a:t>
            </a:r>
            <a:r>
              <a:rPr lang="kk-KZ" sz="3200" b="1" dirty="0">
                <a:solidFill>
                  <a:schemeClr val="bg1"/>
                </a:solidFill>
              </a:rPr>
              <a:t>“Сәйгүлік” тобына</a:t>
            </a:r>
            <a:endParaRPr lang="kk-KZ" sz="28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/>
              <a:t>“Физика” атауы нені білдіреді?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/>
              <a:t>Астрономияның негізгі зерттеу құралы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/>
              <a:t>Меркурийдің қазақша атауы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/>
              <a:t>Геоцентрлік жүйе деген не?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0,00075 c</a:t>
            </a:r>
            <a:r>
              <a:rPr lang="kk-KZ" sz="3200" b="1" dirty="0"/>
              <a:t>тандарт түрге келтір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/>
              <a:t>Ұсақ бөлшектерді ата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/>
              <a:t>Қозғалыс түрлері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/>
              <a:t>Күштің бірлігі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50" y="1000125"/>
            <a:ext cx="7429500" cy="45862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dirty="0"/>
              <a:t>                   </a:t>
            </a:r>
            <a:r>
              <a:rPr lang="kk-KZ" sz="3200" b="1" dirty="0"/>
              <a:t>“Қыран” тобына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/>
              <a:t>Физиканың негізін қалаушылар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/>
              <a:t>Физиканың зерттеу әдістері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/>
              <a:t>Сатурнның қазақша атауы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/>
              <a:t>Гелиоцентрлік жүйе деген не?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920 000 000 </a:t>
            </a:r>
            <a:r>
              <a:rPr lang="ru-RU" sz="2800" b="1" dirty="0" err="1"/>
              <a:t>санын</a:t>
            </a:r>
            <a:r>
              <a:rPr lang="ru-RU" sz="2800" b="1" dirty="0"/>
              <a:t> стандарт </a:t>
            </a:r>
            <a:r>
              <a:rPr lang="ru-RU" sz="2800" b="1" dirty="0" err="1"/>
              <a:t>түрге келтір</a:t>
            </a:r>
            <a:endParaRPr lang="ru-RU" sz="28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/>
              <a:t>Инерция деген не?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/>
              <a:t>Күштің сипаттамасы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/>
              <a:t>Күштің негізін салушы ғалым</a:t>
            </a:r>
            <a:endParaRPr lang="kk-KZ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142976" y="1714488"/>
            <a:ext cx="6643734" cy="40005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107950" dist="12700" dir="5400000" algn="ctr">
              <a:srgbClr val="000000"/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214282" y="571480"/>
            <a:ext cx="5143536" cy="785818"/>
          </a:xfrm>
          <a:prstGeom prst="rect">
            <a:avLst/>
          </a:prstGeom>
          <a:noFill/>
        </p:spPr>
        <p:txBody>
          <a:bodyPr wrap="none">
            <a:prstTxWarp prst="textDoubleWave1">
              <a:avLst>
                <a:gd name="adj1" fmla="val 6250"/>
                <a:gd name="adj2" fmla="val 806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Ауылдағы көкпардан көрініс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8196" name="Group 8"/>
          <p:cNvGrpSpPr>
            <a:grpSpLocks/>
          </p:cNvGrpSpPr>
          <p:nvPr/>
        </p:nvGrpSpPr>
        <p:grpSpPr bwMode="auto">
          <a:xfrm>
            <a:off x="250825" y="5373688"/>
            <a:ext cx="8667750" cy="936625"/>
            <a:chOff x="158" y="3339"/>
            <a:chExt cx="5460" cy="863"/>
          </a:xfrm>
        </p:grpSpPr>
        <p:pic>
          <p:nvPicPr>
            <p:cNvPr id="8198" name="Picture 9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158" y="3385"/>
              <a:ext cx="771" cy="7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8199" name="Picture 10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975" y="3339"/>
              <a:ext cx="768" cy="83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8200" name="Picture 11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1837" y="3385"/>
              <a:ext cx="763" cy="7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8201" name="Picture 12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2789" y="3385"/>
              <a:ext cx="788" cy="81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8202" name="Picture 13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4830" y="3385"/>
              <a:ext cx="788" cy="81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8203" name="Picture 14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3787" y="3385"/>
              <a:ext cx="788" cy="81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</p:grp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16200000">
            <a:off x="2678893" y="-35745"/>
            <a:ext cx="3643339" cy="714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0" descr="Без имени-1копирование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142976" y="1500174"/>
            <a:ext cx="1428760" cy="51220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prstTxWarp prst="textPlain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/>
              <a:t>Аттар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43000" y="1500188"/>
            <a:ext cx="1485900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b="1" i="1" dirty="0"/>
              <a:t>Есеп</a:t>
            </a:r>
            <a:endParaRPr lang="ru-RU" sz="3600" b="1" i="1" dirty="0"/>
          </a:p>
        </p:txBody>
      </p:sp>
      <p:pic>
        <p:nvPicPr>
          <p:cNvPr id="9221" name="Рисунок 12" descr="http://t3.gstatic.com/images?q=tbn:ANd9GcRAW7NpC-a-8seGkmNDjT8Oev-MI6oMWS2ryQOn52bCdmjg1toZ_A01bmh0w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143250" y="2286000"/>
            <a:ext cx="257175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6" descr="flag-anim"/>
          <p:cNvPicPr>
            <a:picLocks noChangeAspect="1" noChangeArrowheads="1" noCrop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 rot="603017">
            <a:off x="5494912" y="2279602"/>
            <a:ext cx="1643074" cy="896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sp>
        <p:nvSpPr>
          <p:cNvPr id="8" name="Скругленный прямоугольник 7"/>
          <p:cNvSpPr/>
          <p:nvPr/>
        </p:nvSpPr>
        <p:spPr>
          <a:xfrm>
            <a:off x="2786063" y="2214563"/>
            <a:ext cx="4143375" cy="1785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357554" y="3500438"/>
            <a:ext cx="3214710" cy="857256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49480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Күш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728" y="4643446"/>
            <a:ext cx="2827937" cy="797960"/>
          </a:xfrm>
          <a:prstGeom prst="rect">
            <a:avLst/>
          </a:prstGeom>
          <a:noFill/>
        </p:spPr>
        <p:txBody>
          <a:bodyPr>
            <a:prstTxWarp prst="textCurveDown">
              <a:avLst>
                <a:gd name="adj" fmla="val 32087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Көкпаршы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85875" y="4643438"/>
            <a:ext cx="3000375" cy="1214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i="1" dirty="0"/>
              <a:t>Тәжрибелік тапсырма</a:t>
            </a:r>
            <a:endParaRPr lang="ru-RU" sz="2400" b="1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5429256" y="4714884"/>
            <a:ext cx="3000396" cy="6550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prstTxWarp prst="textPlain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Тоқым</a:t>
            </a:r>
            <a:endParaRPr lang="ru-RU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429250" y="4643438"/>
            <a:ext cx="3000375" cy="1271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29" name="TextBox 19"/>
          <p:cNvSpPr txBox="1">
            <a:spLocks noChangeArrowheads="1"/>
          </p:cNvSpPr>
          <p:nvPr/>
        </p:nvSpPr>
        <p:spPr bwMode="auto">
          <a:xfrm>
            <a:off x="5429250" y="4643438"/>
            <a:ext cx="3000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400" b="1" i="1">
                <a:solidFill>
                  <a:schemeClr val="bg1"/>
                </a:solidFill>
              </a:rPr>
              <a:t>   Электрондық</a:t>
            </a:r>
          </a:p>
          <a:p>
            <a:endParaRPr lang="kk-KZ" sz="2400" b="1" i="1">
              <a:solidFill>
                <a:schemeClr val="bg1"/>
              </a:solidFill>
            </a:endParaRPr>
          </a:p>
          <a:p>
            <a:r>
              <a:rPr lang="kk-KZ" sz="2400" b="1" i="1">
                <a:solidFill>
                  <a:schemeClr val="bg1"/>
                </a:solidFill>
              </a:rPr>
              <a:t>       оқулық</a:t>
            </a:r>
            <a:endParaRPr lang="ru-RU" sz="2400" b="1" i="1">
              <a:solidFill>
                <a:schemeClr val="bg1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5857875" y="4143375"/>
            <a:ext cx="1071563" cy="5000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7" idx="0"/>
          </p:cNvCxnSpPr>
          <p:nvPr/>
        </p:nvCxnSpPr>
        <p:spPr>
          <a:xfrm rot="10800000" flipV="1">
            <a:off x="2786063" y="4143375"/>
            <a:ext cx="1643062" cy="5000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8" idx="0"/>
          </p:cNvCxnSpPr>
          <p:nvPr/>
        </p:nvCxnSpPr>
        <p:spPr>
          <a:xfrm rot="16200000" flipV="1">
            <a:off x="3571875" y="928688"/>
            <a:ext cx="357188" cy="22145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14678" y="857232"/>
            <a:ext cx="4643470" cy="785818"/>
          </a:xfrm>
          <a:prstGeom prst="rect">
            <a:avLst/>
          </a:prstGeom>
          <a:noFill/>
        </p:spPr>
        <p:txBody>
          <a:bodyPr wrap="none">
            <a:prstTxWarp prst="textTriangleInverted">
              <a:avLst>
                <a:gd name="adj" fmla="val 64805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Үй тапсырмасын сұрау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86644" y="1928802"/>
            <a:ext cx="1071570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i="1" dirty="0">
                <a:solidFill>
                  <a:schemeClr val="bg1"/>
                </a:solidFill>
              </a:rPr>
              <a:t>Қол</a:t>
            </a:r>
            <a:endParaRPr lang="ru-RU" sz="2800" b="1" i="1" dirty="0">
              <a:solidFill>
                <a:schemeClr val="bg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000875" y="1643063"/>
            <a:ext cx="1857375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/>
              <a:t>Үлестірме</a:t>
            </a:r>
            <a:r>
              <a:rPr lang="ru-RU" sz="2400" b="1" dirty="0"/>
              <a:t>- м</a:t>
            </a:r>
            <a:r>
              <a:rPr lang="kk-KZ" sz="2400" b="1" dirty="0"/>
              <a:t>ен жұмыс</a:t>
            </a:r>
            <a:endParaRPr lang="ru-RU" sz="2400" b="1" dirty="0"/>
          </a:p>
        </p:txBody>
      </p:sp>
      <p:cxnSp>
        <p:nvCxnSpPr>
          <p:cNvPr id="23" name="Прямая со стрелкой 22"/>
          <p:cNvCxnSpPr>
            <a:stCxn id="8" idx="3"/>
            <a:endCxn id="29" idx="2"/>
          </p:cNvCxnSpPr>
          <p:nvPr/>
        </p:nvCxnSpPr>
        <p:spPr>
          <a:xfrm flipV="1">
            <a:off x="6929438" y="2786063"/>
            <a:ext cx="1000125" cy="3206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 animBg="1"/>
      <p:bldP spid="17" grpId="0" animBg="1"/>
      <p:bldP spid="19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81000" y="1785938"/>
          <a:ext cx="8548718" cy="3828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604"/>
                <a:gridCol w="1785950"/>
                <a:gridCol w="1357322"/>
                <a:gridCol w="1000132"/>
                <a:gridCol w="1571636"/>
                <a:gridCol w="1643074"/>
              </a:tblGrid>
              <a:tr h="712034">
                <a:tc>
                  <a:txBody>
                    <a:bodyPr/>
                    <a:lstStyle/>
                    <a:p>
                      <a:r>
                        <a:rPr lang="kk-KZ" dirty="0" smtClean="0"/>
                        <a:t>Топ 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шама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белгіленуі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Өлшем бірлігі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Өлшеу құралы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формуласы</a:t>
                      </a:r>
                      <a:endParaRPr lang="ru-RU" dirty="0"/>
                    </a:p>
                  </a:txBody>
                  <a:tcPr/>
                </a:tc>
              </a:tr>
              <a:tr h="412527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FF0000"/>
                          </a:solidFill>
                        </a:rPr>
                        <a:t>Сәйгүлік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жол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S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км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сызғыш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S=v*t</a:t>
                      </a:r>
                      <a:endParaRPr lang="ru-RU" dirty="0"/>
                    </a:p>
                  </a:txBody>
                  <a:tcPr/>
                </a:tc>
              </a:tr>
              <a:tr h="41252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масса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m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кг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таразы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\m</a:t>
                      </a:r>
                      <a:r>
                        <a:rPr lang="en-US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=v</a:t>
                      </a:r>
                      <a:r>
                        <a:rPr lang="en-US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\v</a:t>
                      </a:r>
                      <a:r>
                        <a:rPr lang="en-US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74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жылдамдық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v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 </a:t>
                      </a:r>
                      <a:r>
                        <a:rPr lang="ru-RU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спидометр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V=S\t</a:t>
                      </a:r>
                      <a:endParaRPr lang="ru-RU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FF0000"/>
                          </a:solidFill>
                        </a:rPr>
                        <a:t>Қыран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тығыздық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p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Кг/</a:t>
                      </a:r>
                      <a:r>
                        <a:rPr lang="kk-KZ" sz="1800" b="1" dirty="0" smtClean="0"/>
                        <a:t>м</a:t>
                      </a:r>
                      <a:r>
                        <a:rPr lang="ru-RU" sz="1800" b="1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P=m\V</a:t>
                      </a:r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көлем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V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/>
                        <a:t>м</a:t>
                      </a:r>
                      <a:r>
                        <a:rPr lang="ru-RU" sz="2000" b="1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мензурка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V=m\p</a:t>
                      </a:r>
                      <a:endParaRPr lang="ru-RU" dirty="0"/>
                    </a:p>
                  </a:txBody>
                  <a:tcPr/>
                </a:tc>
              </a:tr>
              <a:tr h="41252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уақыт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с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сағат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T=S\t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Скругленный прямоугольник 26"/>
          <p:cNvSpPr/>
          <p:nvPr/>
        </p:nvSpPr>
        <p:spPr>
          <a:xfrm>
            <a:off x="142875" y="1500188"/>
            <a:ext cx="8858250" cy="492918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14282" y="571480"/>
            <a:ext cx="4572032" cy="571504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50174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Жаңа сабақ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5003127">
            <a:off x="933761" y="3286168"/>
            <a:ext cx="3286149" cy="2074371"/>
          </a:xfrm>
          <a:prstGeom prst="roundRect">
            <a:avLst>
              <a:gd name="adj" fmla="val 41342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 rot="21071001">
            <a:off x="3571868" y="2428868"/>
            <a:ext cx="4429156" cy="785818"/>
          </a:xfrm>
          <a:prstGeom prst="rect">
            <a:avLst/>
          </a:prstGeom>
          <a:noFill/>
        </p:spPr>
        <p:txBody>
          <a:bodyPr wrap="none">
            <a:prstTxWarp prst="textCurveUp">
              <a:avLst>
                <a:gd name="adj" fmla="val 32947"/>
              </a:avLst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Көкпаршы ортамызда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4810" y="4000504"/>
            <a:ext cx="3429024" cy="8309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i="1" dirty="0"/>
              <a:t>Айбек  Мамытұлы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/>
              <a:t> </a:t>
            </a:r>
            <a:r>
              <a:rPr lang="kk-KZ" sz="2400" dirty="0"/>
              <a:t>Аты</a:t>
            </a:r>
            <a:r>
              <a:rPr lang="ru-RU" sz="2400" dirty="0"/>
              <a:t>-</a:t>
            </a:r>
            <a:r>
              <a:rPr lang="kk-KZ" sz="2400" dirty="0"/>
              <a:t> </a:t>
            </a:r>
            <a:r>
              <a:rPr lang="kk-KZ" sz="2400" b="1" i="1" dirty="0"/>
              <a:t>Әсемқасқа</a:t>
            </a:r>
            <a:endParaRPr lang="ru-RU" b="1" i="1" dirty="0"/>
          </a:p>
        </p:txBody>
      </p:sp>
      <p:pic>
        <p:nvPicPr>
          <p:cNvPr id="11273" name="Picture 7" descr="f1 (29)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643313" y="5429250"/>
            <a:ext cx="2071687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74" name="Group 6"/>
          <p:cNvGrpSpPr>
            <a:grpSpLocks/>
          </p:cNvGrpSpPr>
          <p:nvPr/>
        </p:nvGrpSpPr>
        <p:grpSpPr bwMode="auto">
          <a:xfrm>
            <a:off x="0" y="1357313"/>
            <a:ext cx="1979613" cy="1822450"/>
            <a:chOff x="2016" y="2640"/>
            <a:chExt cx="1684" cy="1828"/>
          </a:xfrm>
        </p:grpSpPr>
        <p:grpSp>
          <p:nvGrpSpPr>
            <p:cNvPr id="11284" name="Group 7"/>
            <p:cNvGrpSpPr>
              <a:grpSpLocks/>
            </p:cNvGrpSpPr>
            <p:nvPr/>
          </p:nvGrpSpPr>
          <p:grpSpPr bwMode="auto">
            <a:xfrm>
              <a:off x="2016" y="2640"/>
              <a:ext cx="1684" cy="1502"/>
              <a:chOff x="2016" y="2640"/>
              <a:chExt cx="1684" cy="1502"/>
            </a:xfrm>
          </p:grpSpPr>
          <p:pic>
            <p:nvPicPr>
              <p:cNvPr id="11287" name="Picture 6" descr="0000"/>
              <p:cNvPicPr>
                <a:picLocks noChangeAspect="1" noChangeArrowheads="1" noCrop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 rot="3144379">
                <a:off x="2731" y="2789"/>
                <a:ext cx="926" cy="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88" name="Picture 6" descr="0000"/>
              <p:cNvPicPr>
                <a:picLocks noChangeAspect="1" noChangeArrowheads="1" noCrop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 rot="1374578">
                <a:off x="2448" y="2640"/>
                <a:ext cx="926" cy="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89" name="Picture 6" descr="0000"/>
              <p:cNvPicPr>
                <a:picLocks noChangeAspect="1" noChangeArrowheads="1" noCrop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 rot="-1450318">
                <a:off x="2112" y="2736"/>
                <a:ext cx="926" cy="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90" name="Picture 6" descr="0000"/>
              <p:cNvPicPr>
                <a:picLocks noChangeAspect="1" noChangeArrowheads="1" noCrop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 rot="6026028">
                <a:off x="2779" y="3125"/>
                <a:ext cx="926" cy="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91" name="Picture 6" descr="0000"/>
              <p:cNvPicPr>
                <a:picLocks noChangeAspect="1" noChangeArrowheads="1" noCrop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 rot="-5791884">
                <a:off x="2011" y="3221"/>
                <a:ext cx="926" cy="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1285" name="Picture 6" descr="0000"/>
            <p:cNvPicPr>
              <a:picLocks noChangeAspect="1" noChangeArrowheads="1" noCrop="1"/>
            </p:cNvPicPr>
            <p:nvPr/>
          </p:nvPicPr>
          <p:blipFill>
            <a:blip r:embed="rId4" cstate="screen"/>
            <a:srcRect/>
            <a:stretch>
              <a:fillRect/>
            </a:stretch>
          </p:blipFill>
          <p:spPr bwMode="auto">
            <a:xfrm rot="9456658">
              <a:off x="2640" y="3404"/>
              <a:ext cx="926" cy="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6" name="Picture 6" descr="0000"/>
            <p:cNvPicPr>
              <a:picLocks noChangeAspect="1" noChangeArrowheads="1" noCrop="1"/>
            </p:cNvPicPr>
            <p:nvPr/>
          </p:nvPicPr>
          <p:blipFill>
            <a:blip r:embed="rId4" cstate="screen"/>
            <a:srcRect/>
            <a:stretch>
              <a:fillRect/>
            </a:stretch>
          </p:blipFill>
          <p:spPr bwMode="auto">
            <a:xfrm rot="-9342470">
              <a:off x="2304" y="3552"/>
              <a:ext cx="926" cy="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1275" name="Group 6"/>
          <p:cNvGrpSpPr>
            <a:grpSpLocks/>
          </p:cNvGrpSpPr>
          <p:nvPr/>
        </p:nvGrpSpPr>
        <p:grpSpPr bwMode="auto">
          <a:xfrm>
            <a:off x="6786563" y="142875"/>
            <a:ext cx="1979612" cy="1822450"/>
            <a:chOff x="2016" y="2640"/>
            <a:chExt cx="1684" cy="1828"/>
          </a:xfrm>
        </p:grpSpPr>
        <p:grpSp>
          <p:nvGrpSpPr>
            <p:cNvPr id="11276" name="Group 7"/>
            <p:cNvGrpSpPr>
              <a:grpSpLocks/>
            </p:cNvGrpSpPr>
            <p:nvPr/>
          </p:nvGrpSpPr>
          <p:grpSpPr bwMode="auto">
            <a:xfrm>
              <a:off x="2016" y="2640"/>
              <a:ext cx="1684" cy="1502"/>
              <a:chOff x="2016" y="2640"/>
              <a:chExt cx="1684" cy="1502"/>
            </a:xfrm>
          </p:grpSpPr>
          <p:pic>
            <p:nvPicPr>
              <p:cNvPr id="11279" name="Picture 6" descr="0000"/>
              <p:cNvPicPr>
                <a:picLocks noChangeAspect="1" noChangeArrowheads="1" noCrop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 rot="3144379">
                <a:off x="2731" y="2789"/>
                <a:ext cx="926" cy="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80" name="Picture 6" descr="0000"/>
              <p:cNvPicPr>
                <a:picLocks noChangeAspect="1" noChangeArrowheads="1" noCrop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 rot="1374578">
                <a:off x="2448" y="2640"/>
                <a:ext cx="926" cy="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81" name="Picture 6" descr="0000"/>
              <p:cNvPicPr>
                <a:picLocks noChangeAspect="1" noChangeArrowheads="1" noCrop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 rot="-1450318">
                <a:off x="2112" y="2736"/>
                <a:ext cx="926" cy="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82" name="Picture 6" descr="0000"/>
              <p:cNvPicPr>
                <a:picLocks noChangeAspect="1" noChangeArrowheads="1" noCrop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 rot="6026028">
                <a:off x="2779" y="3125"/>
                <a:ext cx="926" cy="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83" name="Picture 6" descr="0000"/>
              <p:cNvPicPr>
                <a:picLocks noChangeAspect="1" noChangeArrowheads="1" noCrop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 rot="-5791884">
                <a:off x="2011" y="3221"/>
                <a:ext cx="926" cy="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1277" name="Picture 6" descr="0000"/>
            <p:cNvPicPr>
              <a:picLocks noChangeAspect="1" noChangeArrowheads="1" noCrop="1"/>
            </p:cNvPicPr>
            <p:nvPr/>
          </p:nvPicPr>
          <p:blipFill>
            <a:blip r:embed="rId4" cstate="screen"/>
            <a:srcRect/>
            <a:stretch>
              <a:fillRect/>
            </a:stretch>
          </p:blipFill>
          <p:spPr bwMode="auto">
            <a:xfrm rot="9456658">
              <a:off x="2640" y="3404"/>
              <a:ext cx="926" cy="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8" name="Picture 6" descr="0000"/>
            <p:cNvPicPr>
              <a:picLocks noChangeAspect="1" noChangeArrowheads="1" noCrop="1"/>
            </p:cNvPicPr>
            <p:nvPr/>
          </p:nvPicPr>
          <p:blipFill>
            <a:blip r:embed="rId4" cstate="screen"/>
            <a:srcRect/>
            <a:stretch>
              <a:fillRect/>
            </a:stretch>
          </p:blipFill>
          <p:spPr bwMode="auto">
            <a:xfrm rot="-9342470">
              <a:off x="2304" y="3552"/>
              <a:ext cx="926" cy="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9">
  <a:themeElements>
    <a:clrScheme name="1922tgp_connection_light 2">
      <a:dk1>
        <a:srgbClr val="000000"/>
      </a:dk1>
      <a:lt1>
        <a:srgbClr val="FFFFFF"/>
      </a:lt1>
      <a:dk2>
        <a:srgbClr val="37399B"/>
      </a:dk2>
      <a:lt2>
        <a:srgbClr val="C0C0C0"/>
      </a:lt2>
      <a:accent1>
        <a:srgbClr val="4987E3"/>
      </a:accent1>
      <a:accent2>
        <a:srgbClr val="D23516"/>
      </a:accent2>
      <a:accent3>
        <a:srgbClr val="FFFFFF"/>
      </a:accent3>
      <a:accent4>
        <a:srgbClr val="000000"/>
      </a:accent4>
      <a:accent5>
        <a:srgbClr val="B1C3EF"/>
      </a:accent5>
      <a:accent6>
        <a:srgbClr val="BE2F13"/>
      </a:accent6>
      <a:hlink>
        <a:srgbClr val="36A1B6"/>
      </a:hlink>
      <a:folHlink>
        <a:srgbClr val="7FB242"/>
      </a:folHlink>
    </a:clrScheme>
    <a:fontScheme name="1922tgp_connection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922tgp_connection_light 1">
        <a:dk1>
          <a:srgbClr val="000000"/>
        </a:dk1>
        <a:lt1>
          <a:srgbClr val="FFFFFF"/>
        </a:lt1>
        <a:dk2>
          <a:srgbClr val="165E86"/>
        </a:dk2>
        <a:lt2>
          <a:srgbClr val="969696"/>
        </a:lt2>
        <a:accent1>
          <a:srgbClr val="2AA08A"/>
        </a:accent1>
        <a:accent2>
          <a:srgbClr val="AA67DD"/>
        </a:accent2>
        <a:accent3>
          <a:srgbClr val="FFFFFF"/>
        </a:accent3>
        <a:accent4>
          <a:srgbClr val="000000"/>
        </a:accent4>
        <a:accent5>
          <a:srgbClr val="ACCDC4"/>
        </a:accent5>
        <a:accent6>
          <a:srgbClr val="9A5DC8"/>
        </a:accent6>
        <a:hlink>
          <a:srgbClr val="7D96D3"/>
        </a:hlink>
        <a:folHlink>
          <a:srgbClr val="DEDB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22tgp_connection_light 2">
        <a:dk1>
          <a:srgbClr val="000000"/>
        </a:dk1>
        <a:lt1>
          <a:srgbClr val="FFFFFF"/>
        </a:lt1>
        <a:dk2>
          <a:srgbClr val="37399B"/>
        </a:dk2>
        <a:lt2>
          <a:srgbClr val="C0C0C0"/>
        </a:lt2>
        <a:accent1>
          <a:srgbClr val="4987E3"/>
        </a:accent1>
        <a:accent2>
          <a:srgbClr val="D23516"/>
        </a:accent2>
        <a:accent3>
          <a:srgbClr val="FFFFFF"/>
        </a:accent3>
        <a:accent4>
          <a:srgbClr val="000000"/>
        </a:accent4>
        <a:accent5>
          <a:srgbClr val="B1C3EF"/>
        </a:accent5>
        <a:accent6>
          <a:srgbClr val="BE2F13"/>
        </a:accent6>
        <a:hlink>
          <a:srgbClr val="36A1B6"/>
        </a:hlink>
        <a:folHlink>
          <a:srgbClr val="7FB2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22tgp_connection_light 3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117AC1"/>
        </a:accent1>
        <a:accent2>
          <a:srgbClr val="3E9887"/>
        </a:accent2>
        <a:accent3>
          <a:srgbClr val="FFFFFF"/>
        </a:accent3>
        <a:accent4>
          <a:srgbClr val="000000"/>
        </a:accent4>
        <a:accent5>
          <a:srgbClr val="AABEDD"/>
        </a:accent5>
        <a:accent6>
          <a:srgbClr val="37897A"/>
        </a:accent6>
        <a:hlink>
          <a:srgbClr val="D17FB6"/>
        </a:hlink>
        <a:folHlink>
          <a:srgbClr val="E398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Тема19</Template>
  <TotalTime>230</TotalTime>
  <Words>268</Words>
  <Application>Microsoft Office PowerPoint</Application>
  <PresentationFormat>Экран (4:3)</PresentationFormat>
  <Paragraphs>110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Wingdings</vt:lpstr>
      <vt:lpstr>Calibri</vt:lpstr>
      <vt:lpstr>Monotype Corsiva</vt:lpstr>
      <vt:lpstr>Тема19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   </vt:lpstr>
      <vt:lpstr>Слайд 12</vt:lpstr>
      <vt:lpstr>Гук заңы</vt:lpstr>
      <vt:lpstr>Динамометр</vt:lpstr>
      <vt:lpstr>Қорытынды</vt:lpstr>
      <vt:lpstr>Жасұлан атанды</vt:lpstr>
    </vt:vector>
  </TitlesOfParts>
  <Company>С.Бекбосынов атындагы орта мектеп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баќыт</dc:title>
  <dc:creator>Гульжан Ныгыметжанов</dc:creator>
  <cp:lastModifiedBy>Nurken</cp:lastModifiedBy>
  <cp:revision>8</cp:revision>
  <dcterms:created xsi:type="dcterms:W3CDTF">2011-10-15T05:51:48Z</dcterms:created>
  <dcterms:modified xsi:type="dcterms:W3CDTF">2012-03-12T09:46:26Z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864693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