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4" r:id="rId2"/>
    <p:sldId id="269" r:id="rId3"/>
    <p:sldId id="270" r:id="rId4"/>
    <p:sldId id="267" r:id="rId5"/>
    <p:sldId id="263" r:id="rId6"/>
    <p:sldId id="275" r:id="rId7"/>
    <p:sldId id="272" r:id="rId8"/>
    <p:sldId id="273" r:id="rId9"/>
    <p:sldId id="268" r:id="rId10"/>
    <p:sldId id="265" r:id="rId11"/>
    <p:sldId id="266" r:id="rId12"/>
    <p:sldId id="256" r:id="rId13"/>
    <p:sldId id="257" r:id="rId14"/>
    <p:sldId id="262" r:id="rId15"/>
    <p:sldId id="271" r:id="rId16"/>
    <p:sldId id="259" r:id="rId17"/>
    <p:sldId id="260" r:id="rId18"/>
    <p:sldId id="261" r:id="rId19"/>
    <p:sldId id="26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5FED4-32D8-4FD7-BBB9-15FA68DBA22C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00B9B-F9EA-40C0-A957-28C1197D4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00B9B-F9EA-40C0-A957-28C1197D4EE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9EDF-553B-4A86-AF70-3251EEE9DDD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B21-D93F-450B-B40E-422E61DAB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9EDF-553B-4A86-AF70-3251EEE9DDD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B21-D93F-450B-B40E-422E61DAB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9EDF-553B-4A86-AF70-3251EEE9DDD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B21-D93F-450B-B40E-422E61DAB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9EDF-553B-4A86-AF70-3251EEE9DDD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B21-D93F-450B-B40E-422E61DAB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9EDF-553B-4A86-AF70-3251EEE9DDD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B21-D93F-450B-B40E-422E61DAB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9EDF-553B-4A86-AF70-3251EEE9DDD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B21-D93F-450B-B40E-422E61DAB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9EDF-553B-4A86-AF70-3251EEE9DDD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B21-D93F-450B-B40E-422E61DAB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9EDF-553B-4A86-AF70-3251EEE9DDD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B21-D93F-450B-B40E-422E61DAB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9EDF-553B-4A86-AF70-3251EEE9DDD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B21-D93F-450B-B40E-422E61DAB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9EDF-553B-4A86-AF70-3251EEE9DDD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B21-D93F-450B-B40E-422E61DAB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9EDF-553B-4A86-AF70-3251EEE9DDD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B21-D93F-450B-B40E-422E61DAB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9EDF-553B-4A86-AF70-3251EEE9DDD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1BB21-D93F-450B-B40E-422E61DAB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.BABFDA42F13F423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6559"/>
            <a:ext cx="9144000" cy="452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41877"/>
            <a:ext cx="2691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solidFill>
                  <a:srgbClr val="FF0000"/>
                </a:solidFill>
              </a:rPr>
              <a:t>Танымдық ойын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5877272"/>
            <a:ext cx="487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Не көріп тұрсың?     Неше қасқыр көріп турсын?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79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00174"/>
            <a:ext cx="5328592" cy="488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86512" y="1500174"/>
            <a:ext cx="24482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sz="2800" dirty="0" err="1" smtClean="0">
                <a:latin typeface="Times New Roman KZ" pitchFamily="18" charset="0"/>
                <a:ea typeface="Times New Roman KZ" pitchFamily="18" charset="0"/>
              </a:rPr>
              <a:t>Қауырсын жүйкелі</a:t>
            </a:r>
            <a:r>
              <a:rPr lang="ru-RU" sz="2800" dirty="0" err="1">
                <a:latin typeface="Times New Roman KZ" pitchFamily="18" charset="0"/>
                <a:ea typeface="Times New Roman KZ" pitchFamily="18" charset="0"/>
              </a:rPr>
              <a:t>, </a:t>
            </a:r>
            <a:r>
              <a:rPr lang="ru-RU" sz="2800" dirty="0" err="1" smtClean="0">
                <a:latin typeface="Times New Roman KZ" pitchFamily="18" charset="0"/>
                <a:ea typeface="Times New Roman KZ" pitchFamily="18" charset="0"/>
              </a:rPr>
              <a:t>саусақ жүйкелі</a:t>
            </a:r>
            <a:r>
              <a:rPr lang="ru-RU" sz="2800" dirty="0" err="1">
                <a:latin typeface="Times New Roman KZ" pitchFamily="18" charset="0"/>
                <a:ea typeface="Times New Roman KZ" pitchFamily="18" charset="0"/>
              </a:rPr>
              <a:t>, </a:t>
            </a:r>
            <a:r>
              <a:rPr lang="ru-RU" sz="2800" dirty="0" smtClean="0">
                <a:latin typeface="Times New Roman KZ" pitchFamily="18" charset="0"/>
                <a:ea typeface="Times New Roman KZ" pitchFamily="18" charset="0"/>
              </a:rPr>
              <a:t>тор </a:t>
            </a:r>
            <a:r>
              <a:rPr lang="ru-RU" sz="2800" dirty="0" err="1" smtClean="0">
                <a:latin typeface="Times New Roman KZ" pitchFamily="18" charset="0"/>
                <a:ea typeface="Times New Roman KZ" pitchFamily="18" charset="0"/>
              </a:rPr>
              <a:t>жүйкелі</a:t>
            </a:r>
            <a:r>
              <a:rPr lang="ru-RU" sz="2800" dirty="0" smtClean="0">
                <a:latin typeface="Times New Roman KZ" pitchFamily="18" charset="0"/>
                <a:ea typeface="Times New Roman KZ" pitchFamily="18" charset="0"/>
              </a:rPr>
              <a:t>, </a:t>
            </a:r>
            <a:r>
              <a:rPr lang="ru-RU" sz="2800" dirty="0" err="1" smtClean="0">
                <a:latin typeface="Times New Roman KZ" pitchFamily="18" charset="0"/>
                <a:ea typeface="Times New Roman KZ" pitchFamily="18" charset="0"/>
              </a:rPr>
              <a:t>жапырақтар   қос  жарнақты өсімдіктерге   </a:t>
            </a:r>
            <a:r>
              <a:rPr lang="ru-RU" sz="2800" dirty="0" smtClean="0">
                <a:latin typeface="Times New Roman KZ" pitchFamily="18" charset="0"/>
                <a:ea typeface="Times New Roman KZ" pitchFamily="18" charset="0"/>
              </a:rPr>
              <a:t>т</a:t>
            </a:r>
            <a:r>
              <a:rPr lang="en-US" sz="2800" dirty="0" smtClean="0">
                <a:latin typeface="Times New Roman KZ" pitchFamily="18" charset="0"/>
                <a:ea typeface="Times New Roman KZ" pitchFamily="18" charset="0"/>
              </a:rPr>
              <a:t>ə</a:t>
            </a:r>
            <a:r>
              <a:rPr lang="ru-RU" sz="2800" dirty="0">
                <a:latin typeface="Times New Roman KZ" pitchFamily="18" charset="0"/>
                <a:ea typeface="Times New Roman KZ" pitchFamily="18" charset="0"/>
              </a:rPr>
              <a:t>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0042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800" algn="ctr"/>
            <a:r>
              <a:rPr lang="ru-RU" sz="2400" b="1" dirty="0" err="1" smtClean="0">
                <a:solidFill>
                  <a:srgbClr val="FF0000"/>
                </a:solidFill>
                <a:latin typeface="Arial"/>
              </a:rPr>
              <a:t>Қосжарнақты өсімдіктердің жапырақтарының жүйкеленуі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5986"/>
            <a:ext cx="5942211" cy="500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86578" y="1214422"/>
            <a:ext cx="1881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 err="1" smtClean="0"/>
              <a:t>Астық</a:t>
            </a:r>
            <a:r>
              <a:rPr lang="ru-RU" sz="2400" dirty="0" smtClean="0"/>
              <a:t> </a:t>
            </a:r>
            <a:r>
              <a:rPr lang="ru-RU" sz="2400" dirty="0" err="1" smtClean="0"/>
              <a:t>тұқым-дастардың</a:t>
            </a:r>
            <a:r>
              <a:rPr lang="ru-RU" sz="2400" dirty="0" smtClean="0"/>
              <a:t> </a:t>
            </a:r>
            <a:r>
              <a:rPr lang="ru-RU" sz="2400" dirty="0" err="1" smtClean="0"/>
              <a:t>жапырағын</a:t>
            </a:r>
            <a:r>
              <a:rPr lang="ru-RU" sz="2400" dirty="0" smtClean="0"/>
              <a:t> да </a:t>
            </a:r>
            <a:r>
              <a:rPr lang="ru-RU" sz="2400" dirty="0" err="1" smtClean="0"/>
              <a:t>жүйкелену</a:t>
            </a:r>
            <a:r>
              <a:rPr lang="ru-RU" sz="2400" dirty="0" smtClean="0"/>
              <a:t> </a:t>
            </a:r>
            <a:r>
              <a:rPr lang="ru-RU" sz="2400" dirty="0" err="1" smtClean="0"/>
              <a:t>қатарлас</a:t>
            </a:r>
            <a:r>
              <a:rPr lang="ru-RU" sz="2400" dirty="0" smtClean="0"/>
              <a:t> </a:t>
            </a:r>
            <a:r>
              <a:rPr lang="ru-RU" sz="2400" dirty="0" err="1" smtClean="0"/>
              <a:t>болса,садақжапырақта</a:t>
            </a:r>
            <a:r>
              <a:rPr lang="ru-RU" sz="2400" dirty="0" smtClean="0"/>
              <a:t> </a:t>
            </a:r>
            <a:r>
              <a:rPr lang="ru-RU" sz="2400" dirty="0" err="1" smtClean="0"/>
              <a:t>доға</a:t>
            </a:r>
            <a:r>
              <a:rPr lang="ru-RU" sz="2400" dirty="0" smtClean="0"/>
              <a:t> т</a:t>
            </a:r>
            <a:r>
              <a:rPr lang="en-US" sz="2400" dirty="0"/>
              <a:t>ə</a:t>
            </a:r>
            <a:r>
              <a:rPr lang="ru-RU" sz="2400" dirty="0" err="1" smtClean="0"/>
              <a:t>різді</a:t>
            </a:r>
            <a:r>
              <a:rPr lang="ru-RU" sz="2400" dirty="0" smtClean="0"/>
              <a:t> </a:t>
            </a:r>
            <a:r>
              <a:rPr lang="ru-RU" sz="2400" dirty="0" err="1" smtClean="0"/>
              <a:t>жүйкелену  болады</a:t>
            </a:r>
            <a:r>
              <a:rPr lang="ru-RU" sz="2400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ДАРАЖАРНАҚТЫ ӨСІМДІКТЕРДІҢ ЖАПЫРАҚТАРЫНЫҢ 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ЖҮЙКЕЛЕНУІ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Қарғакөз  және жолжелкен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400052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736"/>
            <a:ext cx="428628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642918"/>
            <a:ext cx="2616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857232"/>
            <a:ext cx="671517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Тостағанша жапырақша латынша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“Calyx”</a:t>
            </a:r>
            <a:r>
              <a:rPr lang="kk-KZ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бас әрпі “Са” немесе “К” болып жазылады.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428736"/>
            <a:ext cx="513076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1785926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Күлте жапырақшаны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“Corolla”</a:t>
            </a:r>
            <a:r>
              <a:rPr lang="kk-KZ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бас әрпі Со немесе </a:t>
            </a:r>
          </a:p>
          <a:p>
            <a:r>
              <a:rPr lang="kk-KZ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 жазылады.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2857496"/>
            <a:ext cx="748320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Жай гүлсерікті болса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Perigonium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  “P”   </a:t>
            </a:r>
            <a:r>
              <a:rPr lang="kk-KZ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жазылады.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371475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4348" y="3500438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Аталықтардың жиынтығы латынша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Androceum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r>
              <a:rPr lang="kk-KZ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(андроцей) “А”  әрпі жазылады.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4357694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Аналықтар жиынтығы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Cyynoeceum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r>
              <a:rPr lang="kk-KZ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(гинецей)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“G”</a:t>
            </a:r>
            <a:r>
              <a:rPr lang="kk-KZ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әрпі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kk-KZ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жазылады.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1538" y="5286388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Са, Со, А,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екінші белгісі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K, C, A, G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3042" y="5857892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Жай гүлсерікті гүлдің реті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P, A, G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85794"/>
            <a:ext cx="229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“Т” - тостағанша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785794"/>
            <a:ext cx="1563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“К” - күлте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785794"/>
            <a:ext cx="179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“А” - аналық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16" y="785794"/>
            <a:ext cx="1763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“Ж” - жатын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00430" y="1571612"/>
            <a:ext cx="1537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/>
              <a:t>Т, К, А, Ж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2285992"/>
            <a:ext cx="5524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Егер жай гүлсерікті болса “Гс”  (гүлсерік) </a:t>
            </a:r>
          </a:p>
          <a:p>
            <a:r>
              <a:rPr lang="kk-KZ" sz="2400" dirty="0" smtClean="0"/>
              <a:t>деген белгі қойылады</a:t>
            </a:r>
            <a:r>
              <a:rPr lang="kk-KZ" sz="2000" dirty="0" smtClean="0"/>
              <a:t>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3357562"/>
            <a:ext cx="3694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/>
              <a:t>↑ - бұрыс гүл (симметриясыз).  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2976" y="3857628"/>
            <a:ext cx="3336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*- </a:t>
            </a:r>
            <a:r>
              <a:rPr lang="ru-RU" sz="2000" dirty="0" err="1" smtClean="0"/>
              <a:t>дұрыс гүл </a:t>
            </a:r>
            <a:r>
              <a:rPr lang="ru-RU" sz="2000" dirty="0" smtClean="0"/>
              <a:t>(</a:t>
            </a:r>
            <a:r>
              <a:rPr lang="ru-RU" sz="2000" dirty="0" err="1" smtClean="0"/>
              <a:t>симметриялы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4429132"/>
            <a:ext cx="2364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/>
              <a:t>Аталық гүл болса -   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85852" y="5000636"/>
            <a:ext cx="2239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/>
              <a:t>Аналық гүл болса -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85852" y="5500702"/>
            <a:ext cx="290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/>
              <a:t>Қос жынысты гүл болса -</a:t>
            </a:r>
            <a:endParaRPr lang="ru-RU" sz="2000" dirty="0"/>
          </a:p>
        </p:txBody>
      </p:sp>
      <p:sp>
        <p:nvSpPr>
          <p:cNvPr id="16" name="Овал 15"/>
          <p:cNvSpPr/>
          <p:nvPr/>
        </p:nvSpPr>
        <p:spPr>
          <a:xfrm>
            <a:off x="3571868" y="4643446"/>
            <a:ext cx="142876" cy="1428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6" idx="0"/>
          </p:cNvCxnSpPr>
          <p:nvPr/>
        </p:nvCxnSpPr>
        <p:spPr>
          <a:xfrm rot="5400000" flipH="1" flipV="1">
            <a:off x="3607587" y="4464851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3571868" y="5214950"/>
            <a:ext cx="142876" cy="1428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stCxn id="21" idx="4"/>
          </p:cNvCxnSpPr>
          <p:nvPr/>
        </p:nvCxnSpPr>
        <p:spPr>
          <a:xfrm rot="5400000">
            <a:off x="3536149" y="5464983"/>
            <a:ext cx="21431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00430" y="5429264"/>
            <a:ext cx="28575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4286248" y="5643578"/>
            <a:ext cx="142876" cy="1428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>
            <a:stCxn id="28" idx="0"/>
          </p:cNvCxnSpPr>
          <p:nvPr/>
        </p:nvCxnSpPr>
        <p:spPr>
          <a:xfrm rot="5400000" flipH="1" flipV="1">
            <a:off x="4286248" y="5429264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8" idx="4"/>
          </p:cNvCxnSpPr>
          <p:nvPr/>
        </p:nvCxnSpPr>
        <p:spPr>
          <a:xfrm rot="5400000">
            <a:off x="4250529" y="5893611"/>
            <a:ext cx="21431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14810" y="5857892"/>
            <a:ext cx="28575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215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286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33207" y="1928802"/>
          <a:ext cx="6077585" cy="1809763"/>
        </p:xfrm>
        <a:graphic>
          <a:graphicData uri="http://schemas.openxmlformats.org/drawingml/2006/table">
            <a:tbl>
              <a:tblPr/>
              <a:tblGrid>
                <a:gridCol w="2025650"/>
                <a:gridCol w="2025650"/>
                <a:gridCol w="2026285"/>
              </a:tblGrid>
              <a:tr h="57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Ашық тұқымды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өсімдіктер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latin typeface="Times New Roman"/>
                          <a:ea typeface="Times New Roman"/>
                          <a:cs typeface="Times New Roman"/>
                        </a:rPr>
                        <a:t>Жабық тұқымды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latin typeface="Times New Roman"/>
                          <a:ea typeface="Times New Roman"/>
                          <a:cs typeface="Times New Roman"/>
                        </a:rPr>
                        <a:t> өсімдіктер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latin typeface="Times New Roman"/>
                          <a:ea typeface="Times New Roman"/>
                          <a:cs typeface="Times New Roman"/>
                        </a:rPr>
                        <a:t>Негізгі ерекшеліктері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0232" y="1500174"/>
            <a:ext cx="5273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 smtClean="0"/>
              <a:t>Ашық тұқымдылар мен жабық тұқымдыларды салыстыру кестесі.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Жабық </a:t>
            </a:r>
            <a:r>
              <a:rPr lang="ru-RU" dirty="0" err="1" smtClean="0">
                <a:latin typeface="Times New Roman KZ"/>
              </a:rPr>
              <a:t>тұқымды</a:t>
            </a:r>
            <a:r>
              <a:rPr lang="ru-RU" dirty="0" err="1" smtClean="0"/>
              <a:t> өсімдіктер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786058"/>
            <a:ext cx="7858180" cy="1752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 KZ"/>
              </a:rPr>
              <a:t>§</a:t>
            </a:r>
            <a:r>
              <a:rPr lang="kk-KZ" dirty="0" smtClean="0">
                <a:latin typeface="Times New Roman KZ"/>
              </a:rPr>
              <a:t>23. Гүлді өсімдіктер, олардың маңызы және топтарға бөлінуі</a:t>
            </a:r>
            <a:endParaRPr lang="ru-RU" dirty="0">
              <a:latin typeface="Times New Roman KZ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28662" y="1428736"/>
            <a:ext cx="73580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Тест  жауаптары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1)а,  2)ә,  3)а,  4)ә,  5)а,  6)б.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628800"/>
            <a:ext cx="435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rgbClr val="C00000"/>
                </a:solidFill>
                <a:latin typeface="Times New Roman KZ"/>
              </a:rPr>
              <a:t>Сабақтың мақсаты:</a:t>
            </a:r>
            <a:endParaRPr lang="ru-RU" sz="3200" dirty="0">
              <a:solidFill>
                <a:srgbClr val="C00000"/>
              </a:solidFill>
              <a:latin typeface="Times New Roman KZ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2536918"/>
            <a:ext cx="8772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/>
              <a:t>Гүлді өсімдіктердің көбеюі, таралуы. Гүлінің құрылысы.</a:t>
            </a:r>
          </a:p>
          <a:p>
            <a:pPr algn="ctr"/>
            <a:r>
              <a:rPr lang="kk-KZ" sz="2800" dirty="0" smtClean="0"/>
              <a:t>Басқа өсімдіктерден айырмашылығы  және пайдасы </a:t>
            </a:r>
          </a:p>
          <a:p>
            <a:pPr algn="ctr"/>
            <a:r>
              <a:rPr lang="kk-KZ" sz="2800" dirty="0" smtClean="0"/>
              <a:t>туралы түсіндіру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1538" y="714356"/>
            <a:ext cx="700092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 KZ"/>
              </a:rPr>
              <a:t>Тірі</a:t>
            </a:r>
            <a:r>
              <a:rPr lang="ru-RU" sz="2800" dirty="0" smtClean="0">
                <a:latin typeface="Times New Roman KZ"/>
              </a:rPr>
              <a:t> </a:t>
            </a:r>
            <a:r>
              <a:rPr lang="ru-RU" sz="2800" dirty="0" err="1" smtClean="0">
                <a:latin typeface="Times New Roman KZ"/>
              </a:rPr>
              <a:t>табиғаттың дүниеге жіктелуі</a:t>
            </a:r>
            <a:endParaRPr lang="ru-RU" sz="2800" dirty="0">
              <a:latin typeface="Times New Roman KZ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3116"/>
            <a:ext cx="221457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Жасушасыз</a:t>
            </a:r>
            <a:r>
              <a:rPr lang="ru-RU" dirty="0" smtClean="0"/>
              <a:t> </a:t>
            </a:r>
            <a:r>
              <a:rPr lang="ru-RU" dirty="0" err="1" smtClean="0"/>
              <a:t>тірлік</a:t>
            </a:r>
            <a:r>
              <a:rPr lang="ru-RU" dirty="0" smtClean="0"/>
              <a:t> </a:t>
            </a:r>
            <a:r>
              <a:rPr lang="ru-RU" dirty="0" err="1" smtClean="0"/>
              <a:t>құрылымы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 err="1" smtClean="0"/>
              <a:t>анциттер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143116"/>
            <a:ext cx="200026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Ядросыздар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 err="1" smtClean="0"/>
              <a:t>прокариоттар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2143116"/>
            <a:ext cx="200026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Ядролылар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 err="1" smtClean="0"/>
              <a:t>эукариоттар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42844" y="3714752"/>
            <a:ext cx="1785950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 KZ"/>
              </a:rPr>
              <a:t>Вирустар</a:t>
            </a:r>
            <a:endParaRPr lang="ru-RU" sz="1400" dirty="0">
              <a:latin typeface="Times New Roman KZ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000232" y="3786190"/>
            <a:ext cx="1785950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 KZ"/>
              </a:rPr>
              <a:t>Батаранық </a:t>
            </a:r>
            <a:r>
              <a:rPr lang="ru-RU" sz="1400" dirty="0" smtClean="0">
                <a:latin typeface="Times New Roman KZ"/>
              </a:rPr>
              <a:t>тар</a:t>
            </a:r>
            <a:endParaRPr lang="ru-RU" sz="1400" dirty="0">
              <a:latin typeface="Times New Roman KZ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929058" y="3786190"/>
            <a:ext cx="1643074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 KZ"/>
              </a:rPr>
              <a:t>Саңырауқұ лақтар</a:t>
            </a:r>
            <a:endParaRPr lang="ru-RU" sz="1400" dirty="0">
              <a:latin typeface="Times New Roman KZ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715008" y="3786190"/>
            <a:ext cx="1643074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 KZ"/>
              </a:rPr>
              <a:t>Өсімдіктер</a:t>
            </a:r>
            <a:endParaRPr lang="ru-RU" sz="1400" dirty="0">
              <a:latin typeface="Times New Roman KZ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429520" y="3786190"/>
            <a:ext cx="150016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 KZ"/>
              </a:rPr>
              <a:t>Жануар</a:t>
            </a:r>
            <a:r>
              <a:rPr lang="ru-RU" sz="1400" dirty="0" smtClean="0">
                <a:latin typeface="Times New Roman KZ"/>
              </a:rPr>
              <a:t> </a:t>
            </a:r>
            <a:r>
              <a:rPr lang="ru-RU" sz="1400" dirty="0" err="1" smtClean="0">
                <a:latin typeface="Times New Roman KZ"/>
              </a:rPr>
              <a:t>лар</a:t>
            </a:r>
            <a:endParaRPr lang="ru-RU" sz="1400" dirty="0">
              <a:latin typeface="Times New Roman KZ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2714612" y="1500174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144166" y="178513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786314" y="1500174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2"/>
          </p:cNvCxnSpPr>
          <p:nvPr/>
        </p:nvCxnSpPr>
        <p:spPr>
          <a:xfrm rot="5400000">
            <a:off x="1089398" y="3125389"/>
            <a:ext cx="785818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3357554" y="3000372"/>
            <a:ext cx="85725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2"/>
          </p:cNvCxnSpPr>
          <p:nvPr/>
        </p:nvCxnSpPr>
        <p:spPr>
          <a:xfrm rot="5400000">
            <a:off x="5536413" y="2750339"/>
            <a:ext cx="928694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7" idx="2"/>
            <a:endCxn id="15" idx="0"/>
          </p:cNvCxnSpPr>
          <p:nvPr/>
        </p:nvCxnSpPr>
        <p:spPr>
          <a:xfrm rot="5400000">
            <a:off x="6161496" y="3303984"/>
            <a:ext cx="857256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7" idx="2"/>
          </p:cNvCxnSpPr>
          <p:nvPr/>
        </p:nvCxnSpPr>
        <p:spPr>
          <a:xfrm rot="16200000" flipH="1">
            <a:off x="6715140" y="2857496"/>
            <a:ext cx="92869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987675" y="188913"/>
            <a:ext cx="3167063" cy="719137"/>
          </a:xfrm>
          <a:prstGeom prst="wedgeEllipseCallout">
            <a:avLst>
              <a:gd name="adj1" fmla="val -15514"/>
              <a:gd name="adj2" fmla="val 44481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k-KZ" dirty="0"/>
              <a:t>Өсімдіктер дүниесі</a:t>
            </a:r>
            <a:endParaRPr lang="ru-RU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900113" y="1268413"/>
            <a:ext cx="3167062" cy="719137"/>
          </a:xfrm>
          <a:prstGeom prst="wedgeEllipseCallout">
            <a:avLst>
              <a:gd name="adj1" fmla="val -15514"/>
              <a:gd name="adj2" fmla="val 44481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k-KZ"/>
              <a:t>Төменгі  сатыдағы өсімдіктер </a:t>
            </a:r>
            <a:endParaRPr lang="ru-RU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292725" y="1268413"/>
            <a:ext cx="3167063" cy="719137"/>
          </a:xfrm>
          <a:prstGeom prst="wedgeEllipseCallout">
            <a:avLst>
              <a:gd name="adj1" fmla="val -34560"/>
              <a:gd name="adj2" fmla="val 2638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k-KZ"/>
              <a:t>Жоғарғы сатыдағы өсімдіктер</a:t>
            </a:r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000232" y="3213100"/>
            <a:ext cx="2643207" cy="360363"/>
          </a:xfrm>
          <a:prstGeom prst="wedgeRectCallout">
            <a:avLst>
              <a:gd name="adj1" fmla="val -16227"/>
              <a:gd name="adj2" fmla="val -3306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k-KZ" sz="1400" dirty="0"/>
              <a:t>Мүктәріздестер </a:t>
            </a:r>
            <a:endParaRPr lang="ru-RU" sz="1400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929058" y="2565400"/>
            <a:ext cx="2082805" cy="360363"/>
          </a:xfrm>
          <a:prstGeom prst="wedgeRectCallout">
            <a:avLst>
              <a:gd name="adj1" fmla="val -7773"/>
              <a:gd name="adj2" fmla="val -3306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k-KZ" sz="1400" dirty="0"/>
              <a:t>споралы</a:t>
            </a:r>
            <a:endParaRPr lang="ru-RU" sz="1400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715140" y="2565400"/>
            <a:ext cx="2033573" cy="360363"/>
          </a:xfrm>
          <a:prstGeom prst="wedgeRectCallout">
            <a:avLst>
              <a:gd name="adj1" fmla="val -31148"/>
              <a:gd name="adj2" fmla="val 3150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k-KZ" sz="1400"/>
              <a:t>тұқымды </a:t>
            </a:r>
            <a:endParaRPr lang="ru-RU" sz="1400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143108" y="3933825"/>
            <a:ext cx="2573355" cy="360363"/>
          </a:xfrm>
          <a:prstGeom prst="wedgeRectCallout">
            <a:avLst>
              <a:gd name="adj1" fmla="val -17542"/>
              <a:gd name="adj2" fmla="val -3306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k-KZ" sz="1400" dirty="0"/>
              <a:t>Плаунтәріздестер</a:t>
            </a:r>
            <a:endParaRPr lang="ru-RU" sz="1400" dirty="0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428728" y="4724400"/>
            <a:ext cx="3287735" cy="360363"/>
          </a:xfrm>
          <a:prstGeom prst="wedgeRectCallout">
            <a:avLst>
              <a:gd name="adj1" fmla="val -23620"/>
              <a:gd name="adj2" fmla="val -3306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k-KZ" sz="1400" dirty="0" smtClean="0"/>
              <a:t>Қырықбуынтәріздестер </a:t>
            </a:r>
            <a:endParaRPr lang="ru-RU" sz="1400" dirty="0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142976" y="5589588"/>
            <a:ext cx="3573487" cy="360362"/>
          </a:xfrm>
          <a:prstGeom prst="wedgeRectCallout">
            <a:avLst>
              <a:gd name="adj1" fmla="val 1194"/>
              <a:gd name="adj2" fmla="val -3306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k-KZ" sz="1400" dirty="0" smtClean="0"/>
              <a:t>Қырықжапырақтәріздестер </a:t>
            </a:r>
            <a:endParaRPr lang="ru-RU" sz="1400" dirty="0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5572132" y="4437063"/>
            <a:ext cx="2312981" cy="360362"/>
          </a:xfrm>
          <a:prstGeom prst="wedgeRectCallout">
            <a:avLst>
              <a:gd name="adj1" fmla="val -14829"/>
              <a:gd name="adj2" fmla="val -3306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k-KZ" sz="1400" dirty="0"/>
              <a:t>Жабық тұқымды </a:t>
            </a:r>
            <a:endParaRPr lang="ru-RU" sz="1400" dirty="0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572132" y="3500438"/>
            <a:ext cx="2312981" cy="360362"/>
          </a:xfrm>
          <a:prstGeom prst="wedgeRectCallout">
            <a:avLst>
              <a:gd name="adj1" fmla="val -38611"/>
              <a:gd name="adj2" fmla="val 27532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k-KZ" sz="1400" dirty="0"/>
              <a:t>Ашық тұқымды </a:t>
            </a:r>
            <a:endParaRPr lang="ru-RU" sz="1400" dirty="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643438" y="908050"/>
            <a:ext cx="2160587" cy="360363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2484438" y="908050"/>
            <a:ext cx="2159000" cy="360363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7019925" y="1989138"/>
            <a:ext cx="1008063" cy="576262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5364163" y="1989138"/>
            <a:ext cx="1655762" cy="576262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7885113" y="3644900"/>
            <a:ext cx="287337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7885113" y="4581525"/>
            <a:ext cx="287337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8172450" y="2924175"/>
            <a:ext cx="0" cy="165735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292725" y="2924175"/>
            <a:ext cx="0" cy="2881313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>
            <a:off x="4643438" y="3357563"/>
            <a:ext cx="649287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4716463" y="4076700"/>
            <a:ext cx="574675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4716463" y="4941888"/>
            <a:ext cx="574675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H="1">
            <a:off x="4716463" y="5805488"/>
            <a:ext cx="574675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1547813" y="2565400"/>
            <a:ext cx="1800225" cy="360363"/>
          </a:xfrm>
          <a:prstGeom prst="wedgeRectCallout">
            <a:avLst>
              <a:gd name="adj1" fmla="val 12963"/>
              <a:gd name="adj2" fmla="val 31056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k-KZ" sz="1400"/>
              <a:t>Балдырлар </a:t>
            </a:r>
            <a:endParaRPr lang="ru-RU" sz="1400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2411413" y="1989138"/>
            <a:ext cx="1587" cy="576262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User\Мои документы\Мои рисунки\img0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7" y="428604"/>
            <a:ext cx="6286544" cy="542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428604"/>
            <a:ext cx="435771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</a:t>
            </a:r>
            <a:r>
              <a:rPr lang="ru-RU" sz="2400" dirty="0" err="1" smtClean="0">
                <a:latin typeface="Times New Roman KZ"/>
              </a:rPr>
              <a:t>Қосжарнақтылар</a:t>
            </a:r>
            <a:r>
              <a:rPr lang="ru-RU" sz="2400" dirty="0" err="1" smtClean="0"/>
              <a:t> класы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171448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 KZ"/>
              </a:rPr>
              <a:t>Көкнәр</a:t>
            </a:r>
            <a:endParaRPr lang="ru-RU" dirty="0">
              <a:latin typeface="Times New Roman KZ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171448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 KZ"/>
              </a:rPr>
              <a:t>Алабота</a:t>
            </a:r>
            <a:endParaRPr lang="ru-RU" dirty="0">
              <a:latin typeface="Times New Roman KZ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1714488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 KZ"/>
              </a:rPr>
              <a:t>Асқабақ</a:t>
            </a:r>
            <a:endParaRPr lang="ru-RU" dirty="0">
              <a:latin typeface="Times New Roman KZ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1714488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latin typeface="Times New Roman KZ"/>
              </a:rPr>
              <a:t>Орамжапырақ</a:t>
            </a:r>
            <a:r>
              <a:rPr lang="ru-RU" dirty="0" smtClean="0">
                <a:latin typeface="Times New Roman KZ"/>
              </a:rPr>
              <a:t> </a:t>
            </a:r>
          </a:p>
          <a:p>
            <a:pPr algn="ctr"/>
            <a:r>
              <a:rPr lang="ru-RU" dirty="0" smtClean="0">
                <a:latin typeface="Times New Roman KZ"/>
              </a:rPr>
              <a:t>/</a:t>
            </a:r>
            <a:r>
              <a:rPr lang="ru-RU" dirty="0" err="1" smtClean="0">
                <a:latin typeface="Times New Roman KZ"/>
              </a:rPr>
              <a:t>шаршы</a:t>
            </a:r>
            <a:r>
              <a:rPr lang="ru-RU" dirty="0" smtClean="0">
                <a:latin typeface="Times New Roman KZ"/>
              </a:rPr>
              <a:t>/ </a:t>
            </a:r>
          </a:p>
          <a:p>
            <a:pPr algn="ctr"/>
            <a:r>
              <a:rPr lang="ru-RU" dirty="0" err="1" smtClean="0">
                <a:latin typeface="Times New Roman KZ"/>
              </a:rPr>
              <a:t>гүлділер</a:t>
            </a:r>
            <a:endParaRPr lang="ru-RU" dirty="0">
              <a:latin typeface="Times New Roman KZ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2428868"/>
            <a:ext cx="160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 KZ"/>
              </a:rPr>
              <a:t>Құлқайырлар</a:t>
            </a:r>
            <a:endParaRPr lang="ru-RU" dirty="0">
              <a:latin typeface="Times New Roman KZ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2500306"/>
            <a:ext cx="192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 KZ"/>
              </a:rPr>
              <a:t>Раушангүлділер</a:t>
            </a:r>
            <a:endParaRPr lang="ru-RU" dirty="0">
              <a:latin typeface="Times New Roman KZ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250030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 KZ"/>
              </a:rPr>
              <a:t>Бұршақ</a:t>
            </a:r>
            <a:endParaRPr lang="ru-RU" dirty="0">
              <a:latin typeface="Times New Roman KZ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5918" y="314324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 KZ"/>
              </a:rPr>
              <a:t>Алқа</a:t>
            </a:r>
            <a:endParaRPr lang="ru-RU" dirty="0">
              <a:latin typeface="Times New Roman KZ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306" y="3143248"/>
            <a:ext cx="191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 KZ"/>
              </a:rPr>
              <a:t>Күрделігүлділер</a:t>
            </a:r>
            <a:endParaRPr lang="ru-RU" dirty="0">
              <a:latin typeface="Times New Roman KZ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1714480" y="857232"/>
            <a:ext cx="257176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3589727" y="1053687"/>
            <a:ext cx="857256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4214810" y="1000108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357686" y="857232"/>
            <a:ext cx="214314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1928794" y="857232"/>
            <a:ext cx="2428892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3357554" y="1500174"/>
            <a:ext cx="157163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2" idx="0"/>
          </p:cNvCxnSpPr>
          <p:nvPr/>
        </p:nvCxnSpPr>
        <p:spPr>
          <a:xfrm rot="5400000">
            <a:off x="2104403" y="961403"/>
            <a:ext cx="2214578" cy="2149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3" idx="0"/>
          </p:cNvCxnSpPr>
          <p:nvPr/>
        </p:nvCxnSpPr>
        <p:spPr>
          <a:xfrm rot="16200000" flipH="1">
            <a:off x="3335215" y="1879703"/>
            <a:ext cx="2286016" cy="241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H="1">
            <a:off x="3750463" y="1535893"/>
            <a:ext cx="164307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571736" y="4286256"/>
            <a:ext cx="3766031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 KZ"/>
              </a:rPr>
              <a:t>Даражарнақтылар класы</a:t>
            </a:r>
            <a:endParaRPr lang="ru-RU" sz="2400" dirty="0">
              <a:latin typeface="Times New Roman KZ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28662" y="5214950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 KZ"/>
              </a:rPr>
              <a:t>Лалагүлділер</a:t>
            </a:r>
            <a:endParaRPr lang="ru-RU" dirty="0">
              <a:latin typeface="Times New Roman KZ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57620" y="5214950"/>
            <a:ext cx="1027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 KZ"/>
              </a:rPr>
              <a:t>Жуалар</a:t>
            </a:r>
            <a:endParaRPr lang="ru-RU" dirty="0">
              <a:latin typeface="Times New Roman KZ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72198" y="5214950"/>
            <a:ext cx="156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 KZ"/>
              </a:rPr>
              <a:t>Інжугүлділер</a:t>
            </a:r>
            <a:endParaRPr lang="ru-RU" dirty="0">
              <a:latin typeface="Times New Roman KZ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85984" y="5857892"/>
            <a:ext cx="227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 KZ"/>
              </a:rPr>
              <a:t>Астық тұқымдастар</a:t>
            </a:r>
            <a:endParaRPr lang="ru-RU" dirty="0">
              <a:latin typeface="Times New Roman KZ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rot="10800000" flipV="1">
            <a:off x="2500298" y="4714884"/>
            <a:ext cx="178595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49" idx="0"/>
          </p:cNvCxnSpPr>
          <p:nvPr/>
        </p:nvCxnSpPr>
        <p:spPr>
          <a:xfrm rot="16200000" flipH="1">
            <a:off x="4078782" y="4922349"/>
            <a:ext cx="500066" cy="85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4286248" y="4714884"/>
            <a:ext cx="185738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51" idx="0"/>
          </p:cNvCxnSpPr>
          <p:nvPr/>
        </p:nvCxnSpPr>
        <p:spPr>
          <a:xfrm rot="5400000">
            <a:off x="3283919" y="4855563"/>
            <a:ext cx="1143008" cy="861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352</Words>
  <Application>Microsoft Office PowerPoint</Application>
  <PresentationFormat>Экран (4:3)</PresentationFormat>
  <Paragraphs>93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Жабық тұқымды өсімдіктер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Қарғакөз  және жолжелкен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Жасаган</cp:lastModifiedBy>
  <cp:revision>103</cp:revision>
  <dcterms:created xsi:type="dcterms:W3CDTF">2011-11-19T06:46:05Z</dcterms:created>
  <dcterms:modified xsi:type="dcterms:W3CDTF">2013-01-31T08:59:46Z</dcterms:modified>
</cp:coreProperties>
</file>