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wmf" Extension="wmf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Default ContentType="application/vnd.openxmlformats-officedocument.vmlDrawing" Extension="vml"/>
  <Default ContentType="application/msword" Extension="doc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sldIdLst>
    <p:sldId id="304" r:id="rId2"/>
    <p:sldId id="308" r:id="rId3"/>
    <p:sldId id="258" r:id="rId4"/>
    <p:sldId id="288" r:id="rId5"/>
    <p:sldId id="289" r:id="rId6"/>
    <p:sldId id="290" r:id="rId7"/>
    <p:sldId id="297" r:id="rId8"/>
    <p:sldId id="298" r:id="rId9"/>
    <p:sldId id="291" r:id="rId10"/>
    <p:sldId id="292" r:id="rId11"/>
    <p:sldId id="299" r:id="rId12"/>
    <p:sldId id="300" r:id="rId13"/>
    <p:sldId id="301" r:id="rId14"/>
    <p:sldId id="302" r:id="rId15"/>
    <p:sldId id="257" r:id="rId16"/>
    <p:sldId id="282" r:id="rId17"/>
    <p:sldId id="283" r:id="rId18"/>
    <p:sldId id="285" r:id="rId19"/>
    <p:sldId id="280" r:id="rId20"/>
    <p:sldId id="276" r:id="rId21"/>
    <p:sldId id="261" r:id="rId22"/>
    <p:sldId id="279" r:id="rId23"/>
    <p:sldId id="259" r:id="rId24"/>
    <p:sldId id="303" r:id="rId25"/>
    <p:sldId id="306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00CC"/>
    <a:srgbClr val="0033CC"/>
    <a:srgbClr val="FFFF00"/>
    <a:srgbClr val="0099FF"/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>
        <p:scale>
          <a:sx n="75" d="100"/>
          <a:sy n="75" d="100"/>
        </p:scale>
        <p:origin x="-113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51201AA-5461-4945-8F31-31698442C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314-C709-4A48-8090-6B0A38A3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ABEF-5C06-4D46-9C53-F02A6F808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97F4-5FE4-44F4-A8BF-F9DFEBC5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031FA-0F5C-4D67-B95F-E448EA67D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ECBB-FBD7-4F5C-B266-7174EF9D5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C90F-C4B2-4006-9615-C784C6ECE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0295-BE73-47B1-803E-16D23DB1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549C6-4C96-410F-AED4-56F2B2A80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64756-2EBA-450E-BCC1-E838B9D68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5B0B-BD57-4501-B399-9DF40B62E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3CD60-A6FE-4593-B945-EF0FC847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FD14-B121-4568-8A67-2A2D68950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266E63C-486C-4A13-A0C4-6C637335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 ?><Relationships xmlns="http://schemas.openxmlformats.org/package/2006/relationships"><Relationship Id="rId8" Target="../media/image9.wmf" Type="http://schemas.openxmlformats.org/officeDocument/2006/relationships/image"/><Relationship Id="rId13" Target="../media/image17.gif" Type="http://schemas.openxmlformats.org/officeDocument/2006/relationships/image"/><Relationship Id="rId18" Target="../media/image3.gif" Type="http://schemas.openxmlformats.org/officeDocument/2006/relationships/image"/><Relationship Id="rId3" Target="../media/image11.gif" Type="http://schemas.openxmlformats.org/officeDocument/2006/relationships/image"/><Relationship Id="rId7" Target="../media/image8.wmf" Type="http://schemas.openxmlformats.org/officeDocument/2006/relationships/image"/><Relationship Id="rId12" Target="../media/image16.gif" Type="http://schemas.openxmlformats.org/officeDocument/2006/relationships/image"/><Relationship Id="rId17" Target="slide18.xml" Type="http://schemas.openxmlformats.org/officeDocument/2006/relationships/slide"/><Relationship Id="rId2" Target="../slideLayouts/slideLayout12.xml" Type="http://schemas.openxmlformats.org/officeDocument/2006/relationships/slideLayout"/><Relationship Id="rId16" Target="../media/image20.gif" Type="http://schemas.openxmlformats.org/officeDocument/2006/relationships/image"/><Relationship Id="rId6" Target="../media/image7.wmf" Type="http://schemas.openxmlformats.org/officeDocument/2006/relationships/image"/><Relationship Id="rId11" Target="../media/image15.gif" Type="http://schemas.openxmlformats.org/officeDocument/2006/relationships/image"/><Relationship Id="rId5" Target="../media/image13.gif" Type="http://schemas.openxmlformats.org/officeDocument/2006/relationships/image"/><Relationship Id="rId15" Target="../media/image19.gif" Type="http://schemas.openxmlformats.org/officeDocument/2006/relationships/image"/><Relationship Id="rId10" Target="../media/image14.gif" Type="http://schemas.openxmlformats.org/officeDocument/2006/relationships/image"/><Relationship Id="rId19" Target="../media/image4.png" Type="http://schemas.openxmlformats.org/officeDocument/2006/relationships/image"/><Relationship Id="rId4" Target="../media/image12.gif" Type="http://schemas.openxmlformats.org/officeDocument/2006/relationships/image"/><Relationship Id="rId9" Target="../media/image10.wmf" Type="http://schemas.openxmlformats.org/officeDocument/2006/relationships/image"/><Relationship Id="rId14" Target="../media/image18.gif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7" Target="../media/image4.pn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3.gif" Type="http://schemas.openxmlformats.org/officeDocument/2006/relationships/image"/><Relationship Id="rId5" Target="slide19.xml" Type="http://schemas.openxmlformats.org/officeDocument/2006/relationships/slide"/><Relationship Id="rId4" Target="../media/image23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3.gif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15.xml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.gi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slide" Target="slide21.xml"/></Relationships>
</file>

<file path=ppt/slides/_rels/slide21.xml.rels><?xml version="1.0" encoding="UTF-8" standalone="yes" ?><Relationships xmlns="http://schemas.openxmlformats.org/package/2006/relationships"><Relationship Id="rId3" Target="../media/image12.gif" Type="http://schemas.openxmlformats.org/officeDocument/2006/relationships/image"/><Relationship Id="rId7" Target="../media/image4.pn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.gif" Type="http://schemas.openxmlformats.org/officeDocument/2006/relationships/image"/><Relationship Id="rId5" Target="slide22.xml" Type="http://schemas.openxmlformats.org/officeDocument/2006/relationships/slide"/><Relationship Id="rId4" Target="../media/image20.gif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gif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bagalay%20kestesi.xls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Kazatt~1"/>
          <p:cNvPicPr>
            <a:picLocks noChangeAspect="1" noChangeArrowheads="1"/>
          </p:cNvPicPr>
          <p:nvPr/>
        </p:nvPicPr>
        <p:blipFill>
          <a:blip r:embed="rId2" cstate="screen">
            <a:lum bright="54000" contrast="-24000"/>
          </a:blip>
          <a:srcRect/>
          <a:stretch>
            <a:fillRect/>
          </a:stretch>
        </p:blipFill>
        <p:spPr bwMode="auto">
          <a:xfrm>
            <a:off x="822325" y="1071563"/>
            <a:ext cx="789305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857250"/>
            <a:ext cx="7572375" cy="1785938"/>
          </a:xfrm>
        </p:spPr>
        <p:txBody>
          <a:bodyPr/>
          <a:lstStyle/>
          <a:p>
            <a:pPr eaLnBrk="1" hangingPunct="1"/>
            <a:r>
              <a:rPr lang="kk-KZ" sz="2800" dirty="0" smtClean="0">
                <a:solidFill>
                  <a:srgbClr val="000099"/>
                </a:solidFill>
                <a:latin typeface="KZ Cooper" pitchFamily="2" charset="0"/>
              </a:rPr>
              <a:t>Сабақтың тақырыбы:</a:t>
            </a:r>
            <a:r>
              <a:rPr lang="en-US" sz="2800" dirty="0" smtClean="0">
                <a:solidFill>
                  <a:srgbClr val="0000FF"/>
                </a:solidFill>
                <a:latin typeface="KZ Cooper" pitchFamily="2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KZ Cooper" pitchFamily="2" charset="0"/>
              </a:rPr>
            </a:br>
            <a:r>
              <a:rPr lang="kk-KZ" sz="2800" dirty="0" smtClean="0">
                <a:solidFill>
                  <a:srgbClr val="0000FF"/>
                </a:solidFill>
                <a:latin typeface="KZ Cooper" pitchFamily="2" charset="0"/>
              </a:rPr>
              <a:t/>
            </a:r>
            <a:br>
              <a:rPr lang="kk-KZ" sz="2800" dirty="0" smtClean="0">
                <a:solidFill>
                  <a:srgbClr val="0000FF"/>
                </a:solidFill>
                <a:latin typeface="KZ Cooper" pitchFamily="2" charset="0"/>
              </a:rPr>
            </a:br>
            <a:r>
              <a:rPr lang="kk-KZ" sz="2800" dirty="0" smtClean="0">
                <a:solidFill>
                  <a:srgbClr val="0000FF"/>
                </a:solidFill>
                <a:latin typeface="KZ Cooper" pitchFamily="2" charset="0"/>
              </a:rPr>
              <a:t> </a:t>
            </a:r>
            <a:r>
              <a:rPr lang="kk-KZ" sz="3600" dirty="0" smtClean="0">
                <a:solidFill>
                  <a:srgbClr val="0000FF"/>
                </a:solidFill>
                <a:latin typeface="KZ Boyarsky" pitchFamily="34" charset="0"/>
              </a:rPr>
              <a:t>Глобал компьютер желісі. </a:t>
            </a:r>
            <a:r>
              <a:rPr lang="en-US" sz="3600" dirty="0" smtClean="0">
                <a:solidFill>
                  <a:srgbClr val="0000FF"/>
                </a:solidFill>
                <a:latin typeface="KZ Boyarsky" pitchFamily="34" charset="0"/>
              </a:rPr>
              <a:t>Internet.</a:t>
            </a:r>
            <a:endParaRPr lang="ru-RU" sz="2800" dirty="0" smtClean="0">
              <a:solidFill>
                <a:srgbClr val="0000FF"/>
              </a:solidFill>
              <a:latin typeface="KZ Boyarsky" pitchFamily="34" charset="0"/>
            </a:endParaRPr>
          </a:p>
        </p:txBody>
      </p:sp>
      <p:pic>
        <p:nvPicPr>
          <p:cNvPr id="6148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785813" y="2786063"/>
            <a:ext cx="80724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kk-KZ" sz="2800" dirty="0">
                <a:solidFill>
                  <a:srgbClr val="000099"/>
                </a:solidFill>
                <a:latin typeface="KZ Cooper" pitchFamily="2" charset="0"/>
              </a:rPr>
              <a:t>Сабақтың ұраны:</a:t>
            </a:r>
          </a:p>
          <a:p>
            <a:pPr algn="ctr">
              <a:defRPr/>
            </a:pPr>
            <a:endParaRPr lang="en-US" kern="0" dirty="0">
              <a:solidFill>
                <a:srgbClr val="000099"/>
              </a:solidFill>
              <a:latin typeface="KZ Boyarsky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kk-KZ" sz="3600" kern="0" dirty="0">
                <a:solidFill>
                  <a:srgbClr val="0000FF"/>
                </a:solidFill>
                <a:latin typeface="KZ Boyarsky" pitchFamily="34" charset="0"/>
                <a:ea typeface="+mj-ea"/>
                <a:cs typeface="+mj-cs"/>
              </a:rPr>
              <a:t>“Біліміді, сауатты адамдар – бұл адамзат дамуының негізгі күші”</a:t>
            </a:r>
            <a:endParaRPr lang="ru-RU" sz="3600" kern="0" dirty="0">
              <a:solidFill>
                <a:srgbClr val="0000FF"/>
              </a:solidFill>
              <a:latin typeface="KZ Boyarsky" pitchFamily="34" charset="0"/>
              <a:ea typeface="+mj-ea"/>
              <a:cs typeface="+mj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357938" y="5286375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400" b="1">
                <a:solidFill>
                  <a:srgbClr val="0000FF"/>
                </a:solidFill>
                <a:latin typeface="KZ Bookman Old Style" pitchFamily="18" charset="0"/>
              </a:rPr>
              <a:t>Н.Ә. Назарбаев</a:t>
            </a:r>
            <a:endParaRPr lang="en-US" sz="2400" b="1">
              <a:solidFill>
                <a:srgbClr val="0000FF"/>
              </a:solidFill>
              <a:latin typeface="KZ Bookman Old Style" pitchFamily="18" charset="0"/>
            </a:endParaRPr>
          </a:p>
        </p:txBody>
      </p:sp>
      <p:grpSp>
        <p:nvGrpSpPr>
          <p:cNvPr id="6151" name="Group 12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6152" name="Picture 7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8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9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4" grpId="0" autoUpdateAnimBg="0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Read, readln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1196975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FF"/>
                </a:solidFill>
                <a:latin typeface="KZ Cooper" pitchFamily="2" charset="0"/>
              </a:rPr>
              <a:t>Pascal </a:t>
            </a: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бағдарламалау тілінді айнымалыларды еңгізу операторын көрсетіңіз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А</a:t>
            </a: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. INPUT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01713" y="32845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Write, writeln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022350" y="3859213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var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022350" y="4435475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begin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5369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3656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893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755650" y="4894263"/>
            <a:ext cx="287338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5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5376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  <p:bldP spid="49165" grpId="0" animBg="1"/>
      <p:bldP spid="49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22350" y="32591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For - To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650" y="1412875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FF"/>
                </a:solidFill>
                <a:latin typeface="KZ Cooper" pitchFamily="2" charset="0"/>
              </a:rPr>
              <a:t>Pascal </a:t>
            </a: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бағдарламалау тілінде циклдік операторды көрсетіңіз</a:t>
            </a:r>
            <a:r>
              <a:rPr lang="en-US" sz="2200">
                <a:solidFill>
                  <a:srgbClr val="0000FF"/>
                </a:solidFill>
                <a:latin typeface="KZ Cooper" pitchFamily="2" charset="0"/>
              </a:rPr>
              <a:t> 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If - Then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001713" y="378936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begin, end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Case of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write, writeln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6393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179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99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6400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</p:childTnLst>
        </p:cTn>
      </p:par>
    </p:tnLst>
    <p:bldLst>
      <p:bldP spid="56330" grpId="0" animBg="1"/>
      <p:bldP spid="56331" grpId="0" animBg="1"/>
      <p:bldP spid="56332" grpId="0" animBg="1"/>
      <p:bldP spid="56333" grpId="0" animBg="1"/>
      <p:bldP spid="563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022350" y="3789363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initgraph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5650" y="1052513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FF"/>
                </a:solidFill>
                <a:latin typeface="KZ Cooper" pitchFamily="2" charset="0"/>
              </a:rPr>
              <a:t>Pascal </a:t>
            </a: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бағдарламалау тілінде экранды график режимге өткізу операторы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readln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001713" y="32845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writeln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closegraph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Uses graph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7417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755650" y="3743325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23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7424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</p:childTnLst>
        </p:cTn>
      </p:par>
    </p:tnLst>
    <p:bldLst>
      <p:bldP spid="57354" grpId="0" animBg="1"/>
      <p:bldP spid="57355" grpId="0" animBg="1"/>
      <p:bldP spid="57356" grpId="0" animBg="1"/>
      <p:bldP spid="57357" grpId="0" animBg="1"/>
      <p:bldP spid="573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Шиналық, жұлдызды, шеңберлі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650" y="1196975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Компьютерлік желі топологияларын көрсетіңіз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А</a:t>
            </a: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глобал, регионал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01713" y="32845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глобал, дискретті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022350" y="3859213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Үздіксіз, дискретті, аймақтық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022350" y="4435475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аймақтық, шиналық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8441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3656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893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755650" y="4894263"/>
            <a:ext cx="287338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447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8448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  <p:bldP spid="49165" grpId="0" animBg="1"/>
      <p:bldP spid="49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71550" y="3259138"/>
            <a:ext cx="83740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Оқу, тәжірибелік , ғылыми-техник, ойын, имитацион 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1357313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Модель түрлерін көрсетіңіз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Дискретті, сызықты, тармақталған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001713" y="378936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глобал, регионал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Циклик, сызықтық, тармақталған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Шиналық, жұлдызды, шеңберлі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179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70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9472" name="Picture 7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8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9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71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</p:childTnLst>
        </p:cTn>
      </p:par>
    </p:tnLst>
    <p:bldLst>
      <p:bldP spid="56330" grpId="0" animBg="1"/>
      <p:bldP spid="56331" grpId="0" animBg="1"/>
      <p:bldP spid="56332" grpId="0" animBg="1"/>
      <p:bldP spid="56333" grpId="0" animBg="1"/>
      <p:bldP spid="563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-71438"/>
            <a:ext cx="4500562" cy="838201"/>
          </a:xfrm>
        </p:spPr>
        <p:txBody>
          <a:bodyPr/>
          <a:lstStyle/>
          <a:p>
            <a:pPr eaLnBrk="1" hangingPunct="1"/>
            <a:r>
              <a:rPr lang="ru-RU" altLang="ko-KR" sz="4000" smtClean="0">
                <a:solidFill>
                  <a:srgbClr val="FFFF00"/>
                </a:solidFill>
                <a:latin typeface="KZ Cooper" pitchFamily="2" charset="0"/>
              </a:rPr>
              <a:t>Сөзжұмбақ</a:t>
            </a:r>
            <a:endParaRPr lang="ru-RU" sz="4000" smtClean="0">
              <a:solidFill>
                <a:srgbClr val="FFFF00"/>
              </a:solidFill>
              <a:latin typeface="KZ Cooper" pitchFamily="2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797300" y="2235200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271963" y="2235200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746625" y="2235200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849563" y="2708275"/>
            <a:ext cx="473075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322638" y="270827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3797300" y="2708275"/>
            <a:ext cx="474663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4271963" y="270827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746625" y="2708275"/>
            <a:ext cx="474663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221288" y="2708275"/>
            <a:ext cx="473075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5694363" y="270827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1900238" y="3182938"/>
            <a:ext cx="473075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2373313" y="3182938"/>
            <a:ext cx="476250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2849563" y="3182938"/>
            <a:ext cx="473075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322638" y="3182938"/>
            <a:ext cx="474662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3797300" y="3182938"/>
            <a:ext cx="474663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271963" y="3182938"/>
            <a:ext cx="474662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1425575" y="3182938"/>
            <a:ext cx="474663" cy="476250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2373313" y="3659188"/>
            <a:ext cx="476250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849563" y="3659188"/>
            <a:ext cx="473075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322638" y="3659188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3797300" y="3659188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271963" y="3659188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746625" y="3659188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3797300" y="41322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4271963" y="4132263"/>
            <a:ext cx="474662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4746625" y="41322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5221288" y="4132263"/>
            <a:ext cx="473075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3317875" y="41322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3322638" y="460692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3797300" y="4606925"/>
            <a:ext cx="474663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4271963" y="460692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 b="1">
              <a:latin typeface="Times New Roman" pitchFamily="18" charset="0"/>
            </a:endParaRP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4746625" y="4606925"/>
            <a:ext cx="474663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5221288" y="4606925"/>
            <a:ext cx="473075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694363" y="460692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169025" y="4606925"/>
            <a:ext cx="474663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643688" y="4606925"/>
            <a:ext cx="474662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7118350" y="4606925"/>
            <a:ext cx="473075" cy="474663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3322638" y="5081588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3797300" y="5081588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4271963" y="5081588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ru-RU" sz="1400" b="1">
              <a:latin typeface="Times New Roman" pitchFamily="18" charset="0"/>
            </a:endParaRP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4746625" y="5081588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952500" y="5081588"/>
            <a:ext cx="473075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1425575" y="5081588"/>
            <a:ext cx="474663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1900238" y="5081588"/>
            <a:ext cx="473075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2373313" y="5081588"/>
            <a:ext cx="476250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2849563" y="5081588"/>
            <a:ext cx="473075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5221288" y="5081588"/>
            <a:ext cx="473075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5694363" y="5081588"/>
            <a:ext cx="474662" cy="473075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3322638" y="5554663"/>
            <a:ext cx="474662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3797300" y="55546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4271963" y="5554663"/>
            <a:ext cx="474662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ru-RU" sz="1400" b="1">
              <a:latin typeface="Times New Roman" pitchFamily="18" charset="0"/>
            </a:endParaRPr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4746625" y="55546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952500" y="5554663"/>
            <a:ext cx="473075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1425575" y="5554663"/>
            <a:ext cx="474663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1900238" y="5554663"/>
            <a:ext cx="473075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2373313" y="5554663"/>
            <a:ext cx="476250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2849563" y="5554663"/>
            <a:ext cx="473075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5221288" y="5554663"/>
            <a:ext cx="473075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5694363" y="5554663"/>
            <a:ext cx="474662" cy="474662"/>
          </a:xfrm>
          <a:prstGeom prst="rect">
            <a:avLst/>
          </a:prstGeom>
          <a:gradFill flip="none" rotWithShape="1">
            <a:gsLst>
              <a:gs pos="88000">
                <a:srgbClr val="3366CC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mpd="dbl">
            <a:solidFill>
              <a:srgbClr val="0033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defRPr/>
            </a:pPr>
            <a:endParaRPr lang="kk-KZ" sz="1400">
              <a:latin typeface="Times New Roman" pitchFamily="18" charset="0"/>
            </a:endParaRPr>
          </a:p>
        </p:txBody>
      </p:sp>
      <p:sp>
        <p:nvSpPr>
          <p:cNvPr id="20544" name="WordArt 84"/>
          <p:cNvSpPr>
            <a:spLocks noChangeArrowheads="1" noChangeShapeType="1" noTextEdit="1"/>
          </p:cNvSpPr>
          <p:nvPr/>
        </p:nvSpPr>
        <p:spPr bwMode="auto">
          <a:xfrm>
            <a:off x="3559175" y="2214563"/>
            <a:ext cx="141288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0545" name="WordArt 85"/>
          <p:cNvSpPr>
            <a:spLocks noChangeArrowheads="1" noChangeShapeType="1" noTextEdit="1"/>
          </p:cNvSpPr>
          <p:nvPr/>
        </p:nvSpPr>
        <p:spPr bwMode="auto">
          <a:xfrm>
            <a:off x="2611438" y="2709863"/>
            <a:ext cx="139700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0546" name="WordArt 86"/>
          <p:cNvSpPr>
            <a:spLocks noChangeArrowheads="1" noChangeShapeType="1" noTextEdit="1"/>
          </p:cNvSpPr>
          <p:nvPr/>
        </p:nvSpPr>
        <p:spPr bwMode="auto">
          <a:xfrm>
            <a:off x="1189038" y="3184525"/>
            <a:ext cx="139700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0547" name="WordArt 87"/>
          <p:cNvSpPr>
            <a:spLocks noChangeArrowheads="1" noChangeShapeType="1" noTextEdit="1"/>
          </p:cNvSpPr>
          <p:nvPr/>
        </p:nvSpPr>
        <p:spPr bwMode="auto">
          <a:xfrm>
            <a:off x="2138363" y="3659188"/>
            <a:ext cx="139700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548" name="WordArt 88"/>
          <p:cNvSpPr>
            <a:spLocks noChangeArrowheads="1" noChangeShapeType="1" noTextEdit="1"/>
          </p:cNvSpPr>
          <p:nvPr/>
        </p:nvSpPr>
        <p:spPr bwMode="auto">
          <a:xfrm>
            <a:off x="3071802" y="4132263"/>
            <a:ext cx="141288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0549" name="WordArt 89"/>
          <p:cNvSpPr>
            <a:spLocks noChangeArrowheads="1" noChangeShapeType="1" noTextEdit="1"/>
          </p:cNvSpPr>
          <p:nvPr/>
        </p:nvSpPr>
        <p:spPr bwMode="auto">
          <a:xfrm>
            <a:off x="3071802" y="4606925"/>
            <a:ext cx="139700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0550" name="WordArt 90"/>
          <p:cNvSpPr>
            <a:spLocks noChangeArrowheads="1" noChangeShapeType="1" noTextEdit="1"/>
          </p:cNvSpPr>
          <p:nvPr/>
        </p:nvSpPr>
        <p:spPr bwMode="auto">
          <a:xfrm>
            <a:off x="714375" y="5081588"/>
            <a:ext cx="139700" cy="466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0551" name="WordArt 91"/>
          <p:cNvSpPr>
            <a:spLocks noChangeArrowheads="1" noChangeShapeType="1" noTextEdit="1"/>
          </p:cNvSpPr>
          <p:nvPr/>
        </p:nvSpPr>
        <p:spPr bwMode="auto">
          <a:xfrm>
            <a:off x="714375" y="5556250"/>
            <a:ext cx="139700" cy="465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glow rad="101600">
                    <a:srgbClr val="3366CC">
                      <a:alpha val="60000"/>
                    </a:srgbClr>
                  </a:glow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241" name="WordArt 97"/>
          <p:cNvSpPr>
            <a:spLocks noChangeAspect="1" noChangeArrowheads="1" noChangeShapeType="1" noTextEdit="1"/>
          </p:cNvSpPr>
          <p:nvPr/>
        </p:nvSpPr>
        <p:spPr bwMode="auto">
          <a:xfrm>
            <a:off x="3965575" y="2330450"/>
            <a:ext cx="11684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Б  И  Т</a:t>
            </a:r>
          </a:p>
        </p:txBody>
      </p:sp>
      <p:sp>
        <p:nvSpPr>
          <p:cNvPr id="6242" name="WordArt 98"/>
          <p:cNvSpPr>
            <a:spLocks noChangeAspect="1" noChangeArrowheads="1" noChangeShapeType="1" noTextEdit="1"/>
          </p:cNvSpPr>
          <p:nvPr/>
        </p:nvSpPr>
        <p:spPr bwMode="auto">
          <a:xfrm>
            <a:off x="2974975" y="2828925"/>
            <a:ext cx="29972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П  Р  И  Н  Т  Е  Р</a:t>
            </a:r>
          </a:p>
        </p:txBody>
      </p:sp>
      <p:sp>
        <p:nvSpPr>
          <p:cNvPr id="6243" name="WordArt 99"/>
          <p:cNvSpPr>
            <a:spLocks noChangeAspect="1" noChangeArrowheads="1" noChangeShapeType="1" noTextEdit="1"/>
          </p:cNvSpPr>
          <p:nvPr/>
        </p:nvSpPr>
        <p:spPr bwMode="auto">
          <a:xfrm>
            <a:off x="1476375" y="3286125"/>
            <a:ext cx="3149600" cy="36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А  Қ  П  А  Р  А  Т</a:t>
            </a:r>
          </a:p>
        </p:txBody>
      </p:sp>
      <p:sp>
        <p:nvSpPr>
          <p:cNvPr id="6244" name="WordArt 100"/>
          <p:cNvSpPr>
            <a:spLocks noChangeAspect="1" noChangeArrowheads="1" noChangeShapeType="1" noTextEdit="1"/>
          </p:cNvSpPr>
          <p:nvPr/>
        </p:nvSpPr>
        <p:spPr bwMode="auto">
          <a:xfrm>
            <a:off x="2479675" y="3756025"/>
            <a:ext cx="2565400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С  К  А  Н  Е  Р</a:t>
            </a:r>
          </a:p>
        </p:txBody>
      </p:sp>
      <p:sp>
        <p:nvSpPr>
          <p:cNvPr id="6246" name="WordArt 102"/>
          <p:cNvSpPr>
            <a:spLocks noChangeAspect="1" noChangeArrowheads="1" noChangeShapeType="1" noTextEdit="1"/>
          </p:cNvSpPr>
          <p:nvPr/>
        </p:nvSpPr>
        <p:spPr bwMode="auto">
          <a:xfrm>
            <a:off x="3406775" y="4700588"/>
            <a:ext cx="4038600" cy="274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В  И  Н  Ч  Е  С  Т  Е  Р</a:t>
            </a:r>
          </a:p>
        </p:txBody>
      </p:sp>
      <p:sp>
        <p:nvSpPr>
          <p:cNvPr id="6247" name="WordArt 103"/>
          <p:cNvSpPr>
            <a:spLocks noChangeAspect="1" noChangeArrowheads="1" noChangeShapeType="1" noTextEdit="1"/>
          </p:cNvSpPr>
          <p:nvPr/>
        </p:nvSpPr>
        <p:spPr bwMode="auto">
          <a:xfrm>
            <a:off x="1019175" y="5165725"/>
            <a:ext cx="5029200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М  У  Л  Ь  Т  И  М  Е  Д  И  А</a:t>
            </a:r>
          </a:p>
        </p:txBody>
      </p:sp>
      <p:sp>
        <p:nvSpPr>
          <p:cNvPr id="6248" name="WordArt 104"/>
          <p:cNvSpPr>
            <a:spLocks noChangeAspect="1" noChangeArrowheads="1" noChangeShapeType="1" noTextEdit="1"/>
          </p:cNvSpPr>
          <p:nvPr/>
        </p:nvSpPr>
        <p:spPr bwMode="auto">
          <a:xfrm>
            <a:off x="1019175" y="5648325"/>
            <a:ext cx="502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И  Н  Ф  О  Р  М  А  Т  И  К  А</a:t>
            </a:r>
          </a:p>
        </p:txBody>
      </p:sp>
      <p:sp>
        <p:nvSpPr>
          <p:cNvPr id="6250" name="Rectangle 106"/>
          <p:cNvSpPr>
            <a:spLocks noChangeArrowheads="1"/>
          </p:cNvSpPr>
          <p:nvPr/>
        </p:nvSpPr>
        <p:spPr bwMode="auto">
          <a:xfrm>
            <a:off x="714375" y="714375"/>
            <a:ext cx="8215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1. Ақпараттың ең кіші өлшеу бірлігі.</a:t>
            </a:r>
            <a:endParaRPr lang="ru-RU" sz="2800">
              <a:solidFill>
                <a:srgbClr val="0000FF"/>
              </a:solidFill>
              <a:latin typeface="KZ Parsek" pitchFamily="2" charset="0"/>
            </a:endParaRPr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>
            <a:off x="642938" y="1143000"/>
            <a:ext cx="8215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2. Мәтіндік және сызбалық ақпараттарды шығаруға арналған құрылғы.</a:t>
            </a:r>
            <a:endParaRPr lang="ru-RU" sz="2800">
              <a:solidFill>
                <a:srgbClr val="0000FF"/>
              </a:solidFill>
              <a:latin typeface="KZ Parsek" pitchFamily="2" charset="0"/>
            </a:endParaRPr>
          </a:p>
        </p:txBody>
      </p: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642938" y="1176338"/>
            <a:ext cx="814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 b="1" i="1">
                <a:solidFill>
                  <a:srgbClr val="0000FF"/>
                </a:solidFill>
                <a:latin typeface="KZ Parsek" pitchFamily="2" charset="0"/>
              </a:rPr>
              <a:t>3. </a:t>
            </a:r>
            <a:r>
              <a:rPr lang="ru-RU" sz="2800">
                <a:solidFill>
                  <a:srgbClr val="0000FF"/>
                </a:solidFill>
                <a:latin typeface="KZ Parsek" pitchFamily="2" charset="0"/>
              </a:rPr>
              <a:t>... –  қоршаған орта мен ондағы болып жатқан процестер туралы хабарлар мен мәліметтер.</a:t>
            </a:r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642938" y="1176338"/>
            <a:ext cx="8215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4. Мәтіндік және сызбалық ақпараттың сандық көшірмесін жасайтын құрылғы.</a:t>
            </a:r>
            <a:endParaRPr lang="ru-RU" sz="2800">
              <a:solidFill>
                <a:srgbClr val="0000FF"/>
              </a:solidFill>
              <a:latin typeface="KZ Parsek" pitchFamily="2" charset="0"/>
            </a:endParaRPr>
          </a:p>
        </p:txBody>
      </p:sp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642938" y="1571625"/>
            <a:ext cx="8429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 b="1" i="1">
                <a:solidFill>
                  <a:srgbClr val="0000FF"/>
                </a:solidFill>
                <a:latin typeface="KZ Parsek" pitchFamily="2" charset="0"/>
              </a:rPr>
              <a:t>5. </a:t>
            </a:r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Компьютерлік </a:t>
            </a:r>
            <a:r>
              <a:rPr lang="ru-RU" sz="2800">
                <a:solidFill>
                  <a:srgbClr val="0000FF"/>
                </a:solidFill>
                <a:latin typeface="KZ Parsek" pitchFamily="2" charset="0"/>
              </a:rPr>
              <a:t>... дегеніміз – әдетте шағын өлшемді «көбею» және басқа программаларды «зақымдау» қабілеті бар арнайы компьютерлік программа.</a:t>
            </a:r>
          </a:p>
        </p:txBody>
      </p:sp>
      <p:sp>
        <p:nvSpPr>
          <p:cNvPr id="6255" name="Rectangle 111"/>
          <p:cNvSpPr>
            <a:spLocks noChangeArrowheads="1"/>
          </p:cNvSpPr>
          <p:nvPr/>
        </p:nvSpPr>
        <p:spPr bwMode="auto">
          <a:xfrm>
            <a:off x="714375" y="747713"/>
            <a:ext cx="828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6. Қатты дисктің басқаша аталуы.</a:t>
            </a:r>
            <a:r>
              <a:rPr lang="ru-RU" sz="2400">
                <a:solidFill>
                  <a:srgbClr val="FF0066"/>
                </a:solidFill>
                <a:latin typeface="KZ Parsek" pitchFamily="2" charset="0"/>
              </a:rPr>
              <a:t> </a:t>
            </a:r>
          </a:p>
        </p:txBody>
      </p:sp>
      <p:sp>
        <p:nvSpPr>
          <p:cNvPr id="6256" name="Rectangle 112"/>
          <p:cNvSpPr>
            <a:spLocks noChangeArrowheads="1"/>
          </p:cNvSpPr>
          <p:nvPr/>
        </p:nvSpPr>
        <p:spPr bwMode="auto">
          <a:xfrm>
            <a:off x="714375" y="1604963"/>
            <a:ext cx="8429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7. Бір уақыттың ішінде видео, анимация, дауыс, графика және мәтінді қолдануға мүмкіндік беруші компьютер технологиясы.</a:t>
            </a:r>
            <a:endParaRPr lang="ru-RU" sz="2800">
              <a:solidFill>
                <a:srgbClr val="0000FF"/>
              </a:solidFill>
              <a:latin typeface="KZ Parsek" pitchFamily="2" charset="0"/>
            </a:endParaRPr>
          </a:p>
        </p:txBody>
      </p:sp>
      <p:sp>
        <p:nvSpPr>
          <p:cNvPr id="6257" name="Rectangle 113"/>
          <p:cNvSpPr>
            <a:spLocks noChangeArrowheads="1"/>
          </p:cNvSpPr>
          <p:nvPr/>
        </p:nvSpPr>
        <p:spPr bwMode="auto">
          <a:xfrm>
            <a:off x="714375" y="1604963"/>
            <a:ext cx="8429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ko-KR" sz="2800">
                <a:solidFill>
                  <a:srgbClr val="0000FF"/>
                </a:solidFill>
                <a:latin typeface="KZ Parsek" pitchFamily="2" charset="0"/>
              </a:rPr>
              <a:t>8. Есептеуіш техникасы көмегімен ақпараттарды жарату, сақтау, қайта өңдеу және ұзату тәсілдерін үйретуші техник пән. </a:t>
            </a:r>
            <a:endParaRPr lang="ru-RU" sz="2800">
              <a:solidFill>
                <a:srgbClr val="0000FF"/>
              </a:solidFill>
              <a:latin typeface="KZ Parsek" pitchFamily="2" charset="0"/>
            </a:endParaRPr>
          </a:p>
        </p:txBody>
      </p:sp>
      <p:sp>
        <p:nvSpPr>
          <p:cNvPr id="93" name="WordArt 100"/>
          <p:cNvSpPr>
            <a:spLocks noChangeArrowheads="1" noChangeShapeType="1" noTextEdit="1"/>
          </p:cNvSpPr>
          <p:nvPr/>
        </p:nvSpPr>
        <p:spPr bwMode="auto">
          <a:xfrm>
            <a:off x="3424238" y="4227513"/>
            <a:ext cx="21605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В  И  Р  У  С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98950" y="2239963"/>
            <a:ext cx="428625" cy="378618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567" name="Group 93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0569" name="Picture 7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0" name="Picture 8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1" name="Picture 9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8" name="AutoShape 9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1" grpId="0" animBg="1"/>
      <p:bldP spid="6242" grpId="0" animBg="1"/>
      <p:bldP spid="6243" grpId="0" animBg="1"/>
      <p:bldP spid="6244" grpId="0" animBg="1"/>
      <p:bldP spid="6246" grpId="0" animBg="1"/>
      <p:bldP spid="6247" grpId="0" animBg="1"/>
      <p:bldP spid="6248" grpId="0" animBg="1"/>
      <p:bldP spid="6250" grpId="0" autoUpdateAnimBg="0"/>
      <p:bldP spid="6251" grpId="0" autoUpdateAnimBg="0"/>
      <p:bldP spid="6252" grpId="0" autoUpdateAnimBg="0"/>
      <p:bldP spid="6253" grpId="0" autoUpdateAnimBg="0"/>
      <p:bldP spid="6254" grpId="0" autoUpdateAnimBg="0"/>
      <p:bldP spid="6255" grpId="0" autoUpdateAnimBg="0"/>
      <p:bldP spid="6256" grpId="0" autoUpdateAnimBg="0"/>
      <p:bldP spid="6257" grpId="0" autoUpdateAnimBg="0"/>
      <p:bldP spid="93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14375" y="847725"/>
            <a:ext cx="8286750" cy="4668838"/>
          </a:xfrm>
        </p:spPr>
        <p:txBody>
          <a:bodyPr/>
          <a:lstStyle/>
          <a:p>
            <a:pPr marL="0" indent="177800" algn="just"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KZ Bookman Old Style" pitchFamily="18" charset="0"/>
              </a:rPr>
              <a:t>Internet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- 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миллиондаған компьютерлерді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бір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алып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желіге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біріктіретін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,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ақпаратқа шексіз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қол жеткізу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және түрлі амалдармен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қатынас жасау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  <a:latin typeface="KZ Bookman Old Style" pitchFamily="18" charset="0"/>
              </a:rPr>
              <a:t>мүмкіндігін ұсынатын дүние жүзіндегі ең үлкен ғаламдық желі</a:t>
            </a:r>
            <a:r>
              <a:rPr lang="ru-RU" sz="1800" dirty="0" smtClean="0">
                <a:solidFill>
                  <a:srgbClr val="0000FF"/>
                </a:solidFill>
                <a:latin typeface="KZ Bookman Old Style" pitchFamily="18" charset="0"/>
              </a:rPr>
              <a:t>.</a:t>
            </a:r>
          </a:p>
          <a:p>
            <a:pPr marL="0" indent="177800" algn="just" eaLnBrk="1" hangingPunct="1">
              <a:buFontTx/>
              <a:buNone/>
              <a:defRPr/>
            </a:pP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Internet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– сөзі тікелей мағынасында халықаралық желі </a:t>
            </a:r>
            <a:endParaRPr lang="en-US" sz="1800" dirty="0" smtClean="0">
              <a:solidFill>
                <a:srgbClr val="0000FF"/>
              </a:solidFill>
              <a:latin typeface="KZ Bookman Old Style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дегенді білдіреді. (</a:t>
            </a:r>
            <a:r>
              <a:rPr lang="en-US" sz="1800" dirty="0" err="1" smtClean="0">
                <a:solidFill>
                  <a:srgbClr val="FF0000"/>
                </a:solidFill>
                <a:latin typeface="KZ Bookman Old Style" pitchFamily="18" charset="0"/>
              </a:rPr>
              <a:t>INTER</a:t>
            </a:r>
            <a:r>
              <a:rPr lang="en-US" sz="1800" dirty="0" err="1" smtClean="0">
                <a:solidFill>
                  <a:srgbClr val="0000FF"/>
                </a:solidFill>
                <a:latin typeface="KZ Bookman Old Style" pitchFamily="18" charset="0"/>
              </a:rPr>
              <a:t>national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KZ Bookman Old Style" pitchFamily="18" charset="0"/>
              </a:rPr>
              <a:t>NET</a:t>
            </a:r>
            <a:r>
              <a:rPr lang="en-US" sz="1800" dirty="0" err="1" smtClean="0">
                <a:solidFill>
                  <a:srgbClr val="0000FF"/>
                </a:solidFill>
                <a:latin typeface="KZ Bookman Old Style" pitchFamily="18" charset="0"/>
              </a:rPr>
              <a:t>work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). 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Internet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endParaRPr lang="en-US" sz="1800" dirty="0" smtClean="0">
              <a:solidFill>
                <a:srgbClr val="0000FF"/>
              </a:solidFill>
              <a:latin typeface="KZ Bookman Old Style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ең соңғы жаңалықтарды оқып, ауа райы туралы </a:t>
            </a:r>
            <a:endParaRPr lang="en-US" sz="1800" dirty="0" smtClean="0">
              <a:solidFill>
                <a:srgbClr val="0000FF"/>
              </a:solidFill>
              <a:latin typeface="KZ Bookman Old Style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мәлімет алуға, қандай да бір тауарға не ұшақ </a:t>
            </a:r>
            <a:r>
              <a:rPr lang="kk-KZ" sz="1800" dirty="0" smtClean="0">
                <a:solidFill>
                  <a:srgbClr val="0000FF"/>
                </a:solidFill>
              </a:rPr>
              <a:t>б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и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-</a:t>
            </a:r>
            <a:endParaRPr lang="kk-KZ" sz="1800" dirty="0" smtClean="0">
              <a:solidFill>
                <a:srgbClr val="0000FF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летіне тапсырыс беруге, аз ғана уақыт аралығында </a:t>
            </a:r>
            <a:endParaRPr lang="en-US" sz="1800" dirty="0" smtClean="0">
              <a:solidFill>
                <a:srgbClr val="0000FF"/>
              </a:solidFill>
              <a:latin typeface="KZ Bookman Old Style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электронды пошта арқылы хабарламалар алмасуға,</a:t>
            </a:r>
            <a:r>
              <a:rPr lang="kk-KZ" sz="1800" dirty="0" smtClean="0">
                <a:solidFill>
                  <a:srgbClr val="0000FF"/>
                </a:solidFill>
              </a:rPr>
              <a:t> б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ей-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неконференциялар өткізуге және тағы да басқа көптеген мұмкіндіктер ұсынады. 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Internet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мүмкіндіктері төмендегідей: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Web 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беттерінен және 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ftp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серверлерінен керекті мәліметтерді іздеу;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 Электрон почта, жаңалықтар тақтасы, чат-серверлер, 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ICQ, </a:t>
            </a:r>
            <a:r>
              <a:rPr lang="en-US" sz="1800" dirty="0" err="1" smtClean="0">
                <a:solidFill>
                  <a:srgbClr val="0000FF"/>
                </a:solidFill>
                <a:latin typeface="KZ Bookman Old Style" pitchFamily="18" charset="0"/>
              </a:rPr>
              <a:t>mailagent</a:t>
            </a: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және аудио-видеоконференциялар сияқты байланыс құралдарынан пайдалану;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00FF"/>
                </a:solidFill>
                <a:latin typeface="KZ Bookman Old Style" pitchFamily="18" charset="0"/>
              </a:rPr>
              <a:t> </a:t>
            </a:r>
            <a:r>
              <a:rPr lang="kk-KZ" sz="1800" dirty="0" smtClean="0">
                <a:solidFill>
                  <a:srgbClr val="0000FF"/>
                </a:solidFill>
                <a:latin typeface="KZ Bookman Old Style" pitchFamily="18" charset="0"/>
              </a:rPr>
              <a:t>Жұмыс іздеу, қызмет ұсыну және т.б.</a:t>
            </a:r>
            <a:endParaRPr lang="ru-RU" sz="1800" dirty="0" smtClean="0">
              <a:solidFill>
                <a:srgbClr val="0000FF"/>
              </a:solidFill>
              <a:latin typeface="KZ Bookman Old Style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158750" y="44450"/>
            <a:ext cx="8229600" cy="609600"/>
          </a:xfrm>
        </p:spPr>
        <p:txBody>
          <a:bodyPr/>
          <a:lstStyle/>
          <a:p>
            <a:pPr eaLnBrk="1" hangingPunct="1"/>
            <a:r>
              <a:rPr lang="kk-KZ" sz="2800" smtClean="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 smtClean="0">
              <a:solidFill>
                <a:srgbClr val="FFFF00"/>
              </a:solidFill>
              <a:latin typeface="KZ Cooper" pitchFamily="2" charset="0"/>
            </a:endParaRPr>
          </a:p>
        </p:txBody>
      </p:sp>
      <p:pic>
        <p:nvPicPr>
          <p:cNvPr id="20484" name="Picture 5" descr="BALL_ANI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85025" y="1989138"/>
            <a:ext cx="1851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1511" name="Picture 7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8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9" descr="арнамент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4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90"/>
                            </p:stCondLst>
                            <p:childTnLst>
                              <p:par>
                                <p:cTn id="2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9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9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9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0"/>
                            </p:stCondLst>
                            <p:childTnLst>
                              <p:par>
                                <p:cTn id="4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9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40"/>
                            </p:stCondLst>
                            <p:childTnLst>
                              <p:par>
                                <p:cTn id="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44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90"/>
                            </p:stCondLst>
                            <p:childTnLst>
                              <p:par>
                                <p:cTn id="6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20483" grpId="0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омп" id="1030" name="Picture 16"/>
          <p:cNvPicPr>
            <a:picLocks noChangeArrowheads="1" noChangeAspect="1" noCrop="1"/>
          </p:cNvPicPr>
          <p:nvPr/>
        </p:nvPicPr>
        <p:blipFill>
          <a:blip cstate="screen" r:embed="rId3"/>
          <a:srcRect/>
          <a:stretch>
            <a:fillRect/>
          </a:stretch>
        </p:blipFill>
        <p:spPr bwMode="auto">
          <a:xfrm>
            <a:off x="3714750" y="5643563"/>
            <a:ext cx="889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j0254444" id="1031" name="Picture 4"/>
          <p:cNvPicPr>
            <a:picLocks noChangeArrowheads="1" noChangeAspect="1" noCrop="1"/>
          </p:cNvPicPr>
          <p:nvPr/>
        </p:nvPicPr>
        <p:blipFill>
          <a:blip cstate="screen" r:embed="rId4"/>
          <a:srcRect/>
          <a:stretch>
            <a:fillRect/>
          </a:stretch>
        </p:blipFill>
        <p:spPr bwMode="auto">
          <a:xfrm>
            <a:off x="2214563" y="3071813"/>
            <a:ext cx="16414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 noGrp="1"/>
          </p:cNvSpPr>
          <p:nvPr>
            <p:ph idx="2" sz="half" type="body"/>
          </p:nvPr>
        </p:nvSpPr>
        <p:spPr>
          <a:xfrm>
            <a:off x="642938" y="1143000"/>
            <a:ext cx="3295650" cy="1500188"/>
          </a:xfrm>
        </p:spPr>
        <p:txBody>
          <a:bodyPr/>
          <a:lstStyle/>
          <a:p>
            <a:pPr eaLnBrk="1" hangingPunct="1">
              <a:buFont charset="2" pitchFamily="2" typeface="Wingdings"/>
              <a:buChar char="Ø"/>
            </a:pPr>
            <a:r>
              <a:rPr b="1" i="1" lang="ru-RU" smtClean="0" sz="1600">
                <a:solidFill>
                  <a:srgbClr val="003399"/>
                </a:solidFill>
                <a:latin charset="0" pitchFamily="18" typeface="KZ Bookman Old Style"/>
              </a:rPr>
              <a:t>Компьютер</a:t>
            </a:r>
          </a:p>
          <a:p>
            <a:pPr eaLnBrk="1" hangingPunct="1">
              <a:buFont charset="2" pitchFamily="2" typeface="Wingdings"/>
              <a:buChar char="Ø"/>
            </a:pPr>
            <a:r>
              <a:rPr b="1" i="1" lang="ru-RU" smtClean="0" sz="1600">
                <a:solidFill>
                  <a:srgbClr val="003399"/>
                </a:solidFill>
                <a:latin charset="0" pitchFamily="18" typeface="KZ Bookman Old Style"/>
              </a:rPr>
              <a:t>Модем</a:t>
            </a:r>
          </a:p>
          <a:p>
            <a:pPr eaLnBrk="1" hangingPunct="1">
              <a:buFont charset="2" pitchFamily="2" typeface="Wingdings"/>
              <a:buChar char="Ø"/>
            </a:pPr>
            <a:r>
              <a:rPr b="1" i="1" lang="ru-RU" smtClean="0" sz="1600">
                <a:solidFill>
                  <a:srgbClr val="003399"/>
                </a:solidFill>
                <a:latin charset="0" pitchFamily="18" typeface="KZ Bookman Old Style"/>
              </a:rPr>
              <a:t>Телефон жүйесі</a:t>
            </a:r>
          </a:p>
          <a:p>
            <a:pPr eaLnBrk="1" hangingPunct="1">
              <a:buFont charset="2" pitchFamily="2" typeface="Wingdings"/>
              <a:buChar char="Ø"/>
            </a:pPr>
            <a:r>
              <a:rPr b="1" i="1" lang="ru-RU" smtClean="0" sz="1600">
                <a:solidFill>
                  <a:srgbClr val="003399"/>
                </a:solidFill>
                <a:latin charset="0" pitchFamily="18" typeface="KZ Bookman Old Style"/>
              </a:rPr>
              <a:t>Бағдарламалық қамтылу</a:t>
            </a:r>
          </a:p>
          <a:p>
            <a:pPr eaLnBrk="1" hangingPunct="1">
              <a:buFont charset="2" pitchFamily="2" typeface="Wingdings"/>
              <a:buChar char="Ø"/>
            </a:pPr>
            <a:r>
              <a:rPr b="1" i="1" lang="ru-RU" smtClean="0" sz="1600">
                <a:solidFill>
                  <a:srgbClr val="003399"/>
                </a:solidFill>
                <a:latin charset="0" pitchFamily="18" typeface="KZ Bookman Old Style"/>
              </a:rPr>
              <a:t>Провайдер</a:t>
            </a:r>
          </a:p>
          <a:p>
            <a:pPr eaLnBrk="1" hangingPunct="1"/>
            <a:endParaRPr lang="ru-RU" smtClean="0" sz="2800">
              <a:solidFill>
                <a:srgbClr val="003399"/>
              </a:solidFill>
            </a:endParaRPr>
          </a:p>
        </p:txBody>
      </p:sp>
      <p:sp>
        <p:nvSpPr>
          <p:cNvPr id="1033" name="Rectangle 14"/>
          <p:cNvSpPr>
            <a:spLocks noChangeArrowheads="1" noGrp="1"/>
          </p:cNvSpPr>
          <p:nvPr>
            <p:ph type="title"/>
          </p:nvPr>
        </p:nvSpPr>
        <p:spPr>
          <a:xfrm>
            <a:off x="714375" y="642938"/>
            <a:ext cx="7772400" cy="461962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kk-KZ" smtClean="0" sz="2400">
                <a:solidFill>
                  <a:srgbClr val="0000FF"/>
                </a:solidFill>
                <a:latin charset="0" pitchFamily="2" typeface="KZ Cooper"/>
              </a:rPr>
              <a:t>Интернетке қосылу үшін не керек?</a:t>
            </a:r>
            <a:endParaRPr lang="ru-RU" smtClean="0" sz="2400">
              <a:solidFill>
                <a:srgbClr val="0000FF"/>
              </a:solidFill>
              <a:latin charset="0" pitchFamily="2" typeface="KZ Cooper"/>
            </a:endParaRPr>
          </a:p>
        </p:txBody>
      </p:sp>
      <p:grpSp>
        <p:nvGrpSpPr>
          <p:cNvPr id="1034" name="Группа 220"/>
          <p:cNvGrpSpPr>
            <a:grpSpLocks/>
          </p:cNvGrpSpPr>
          <p:nvPr/>
        </p:nvGrpSpPr>
        <p:grpSpPr bwMode="auto">
          <a:xfrm>
            <a:off x="1000125" y="3000375"/>
            <a:ext cx="714375" cy="1000125"/>
            <a:chOff x="1000100" y="3000372"/>
            <a:chExt cx="714380" cy="1000131"/>
          </a:xfrm>
        </p:grpSpPr>
        <p:pic>
          <p:nvPicPr>
            <p:cNvPr descr="j0213494" id="1116" name="Picture 5"/>
            <p:cNvPicPr>
              <a:picLocks noChangeArrowheads="1" noChangeAspect="1" noCrop="1"/>
            </p:cNvPicPr>
            <p:nvPr/>
          </p:nvPicPr>
          <p:blipFill>
            <a:blip cstate="screen" r:embed="rId5"/>
            <a:srcRect/>
            <a:stretch>
              <a:fillRect/>
            </a:stretch>
          </p:blipFill>
          <p:spPr bwMode="auto">
            <a:xfrm>
              <a:off x="1000100" y="3000372"/>
              <a:ext cx="714380" cy="94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17" name="Group 105"/>
            <p:cNvGrpSpPr>
              <a:grpSpLocks/>
            </p:cNvGrpSpPr>
            <p:nvPr/>
          </p:nvGrpSpPr>
          <p:grpSpPr bwMode="auto">
            <a:xfrm>
              <a:off x="1206688" y="3680662"/>
              <a:ext cx="16617" cy="99845"/>
              <a:chOff x="3088" y="2663"/>
              <a:chExt cx="43" cy="236"/>
            </a:xfrm>
          </p:grpSpPr>
          <p:sp>
            <p:nvSpPr>
              <p:cNvPr id="1145" name="Rectangle 106"/>
              <p:cNvSpPr>
                <a:spLocks noChangeArrowheads="1"/>
              </p:cNvSpPr>
              <p:nvPr/>
            </p:nvSpPr>
            <p:spPr bwMode="auto">
              <a:xfrm>
                <a:off x="3088" y="2667"/>
                <a:ext cx="43" cy="23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Line 107"/>
              <p:cNvSpPr>
                <a:spLocks noChangeShapeType="1"/>
              </p:cNvSpPr>
              <p:nvPr/>
            </p:nvSpPr>
            <p:spPr bwMode="auto">
              <a:xfrm>
                <a:off x="3106" y="2663"/>
                <a:ext cx="1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8" name="Rectangle 108"/>
            <p:cNvSpPr>
              <a:spLocks noChangeArrowheads="1"/>
            </p:cNvSpPr>
            <p:nvPr/>
          </p:nvSpPr>
          <p:spPr bwMode="auto">
            <a:xfrm>
              <a:off x="1129012" y="3618048"/>
              <a:ext cx="55649" cy="15907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109"/>
            <p:cNvSpPr>
              <a:spLocks/>
            </p:cNvSpPr>
            <p:nvPr/>
          </p:nvSpPr>
          <p:spPr bwMode="auto">
            <a:xfrm>
              <a:off x="1338082" y="3650201"/>
              <a:ext cx="37099" cy="33846"/>
            </a:xfrm>
            <a:custGeom>
              <a:avLst/>
              <a:gdLst>
                <a:gd fmla="*/ 0 w 96" name="T0"/>
                <a:gd fmla="*/ 0 h 80" name="T1"/>
                <a:gd fmla="*/ 0 w 96" name="T2"/>
                <a:gd fmla="*/ 2147483647 h 80" name="T3"/>
                <a:gd fmla="*/ 2147483647 w 96" name="T4"/>
                <a:gd fmla="*/ 2147483647 h 80" name="T5"/>
                <a:gd fmla="*/ 2147483647 w 96" name="T6"/>
                <a:gd fmla="*/ 2147483647 h 80" name="T7"/>
                <a:gd fmla="*/ 0 w 96" name="T8"/>
                <a:gd fmla="*/ 0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6" name="T15"/>
                <a:gd fmla="*/ 0 h 80" name="T16"/>
                <a:gd fmla="*/ 96 w 96" name="T17"/>
                <a:gd fmla="*/ 80 h 80" name="T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0" w="96">
                  <a:moveTo>
                    <a:pt x="0" y="0"/>
                  </a:moveTo>
                  <a:lnTo>
                    <a:pt x="0" y="80"/>
                  </a:lnTo>
                  <a:lnTo>
                    <a:pt x="96" y="80"/>
                  </a:lnTo>
                  <a:lnTo>
                    <a:pt x="9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110"/>
            <p:cNvSpPr>
              <a:spLocks/>
            </p:cNvSpPr>
            <p:nvPr/>
          </p:nvSpPr>
          <p:spPr bwMode="auto">
            <a:xfrm>
              <a:off x="1260791" y="3588433"/>
              <a:ext cx="25506" cy="30461"/>
            </a:xfrm>
            <a:custGeom>
              <a:avLst/>
              <a:gdLst>
                <a:gd fmla="*/ 2147483647 w 66" name="T0"/>
                <a:gd fmla="*/ 0 h 72" name="T1"/>
                <a:gd fmla="*/ 0 w 66" name="T2"/>
                <a:gd fmla="*/ 2147483647 h 72" name="T3"/>
                <a:gd fmla="*/ 2147483647 w 66" name="T4"/>
                <a:gd fmla="*/ 2147483647 h 72" name="T5"/>
                <a:gd fmla="*/ 2147483647 w 66" name="T6"/>
                <a:gd fmla="*/ 2147483647 h 72" name="T7"/>
                <a:gd fmla="*/ 2147483647 w 66" name="T8"/>
                <a:gd fmla="*/ 0 h 7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6" name="T15"/>
                <a:gd fmla="*/ 0 h 72" name="T16"/>
                <a:gd fmla="*/ 66 w 66" name="T17"/>
                <a:gd fmla="*/ 72 h 72" name="T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2" w="66">
                  <a:moveTo>
                    <a:pt x="36" y="0"/>
                  </a:moveTo>
                  <a:lnTo>
                    <a:pt x="0" y="72"/>
                  </a:lnTo>
                  <a:lnTo>
                    <a:pt x="48" y="66"/>
                  </a:lnTo>
                  <a:lnTo>
                    <a:pt x="66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111"/>
            <p:cNvSpPr>
              <a:spLocks/>
            </p:cNvSpPr>
            <p:nvPr/>
          </p:nvSpPr>
          <p:spPr bwMode="auto">
            <a:xfrm>
              <a:off x="1216736" y="3791506"/>
              <a:ext cx="117867" cy="10577"/>
            </a:xfrm>
            <a:custGeom>
              <a:avLst/>
              <a:gdLst>
                <a:gd fmla="*/ 0 w 305" name="T0"/>
                <a:gd fmla="*/ 0 h 25" name="T1"/>
                <a:gd fmla="*/ 2147483647 w 305" name="T2"/>
                <a:gd fmla="*/ 0 h 25" name="T3"/>
                <a:gd fmla="*/ 2147483647 w 305" name="T4"/>
                <a:gd fmla="*/ 2147483647 h 25" name="T5"/>
                <a:gd fmla="*/ 2147483647 w 305" name="T6"/>
                <a:gd fmla="*/ 2147483647 h 25" name="T7"/>
                <a:gd fmla="*/ 0 w 305" name="T8"/>
                <a:gd fmla="*/ 0 h 2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05" name="T15"/>
                <a:gd fmla="*/ 0 h 25" name="T16"/>
                <a:gd fmla="*/ 305 w 305" name="T17"/>
                <a:gd fmla="*/ 25 h 25" name="T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" w="305">
                  <a:moveTo>
                    <a:pt x="0" y="0"/>
                  </a:moveTo>
                  <a:lnTo>
                    <a:pt x="305" y="0"/>
                  </a:lnTo>
                  <a:lnTo>
                    <a:pt x="305" y="25"/>
                  </a:lnTo>
                  <a:lnTo>
                    <a:pt x="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114"/>
            <p:cNvSpPr>
              <a:spLocks/>
            </p:cNvSpPr>
            <p:nvPr/>
          </p:nvSpPr>
          <p:spPr bwMode="auto">
            <a:xfrm>
              <a:off x="1112008" y="3778814"/>
              <a:ext cx="427414" cy="122267"/>
            </a:xfrm>
            <a:custGeom>
              <a:avLst/>
              <a:gdLst>
                <a:gd fmla="*/ 0 w 1106" name="T0"/>
                <a:gd fmla="*/ 2147483647 h 289" name="T1"/>
                <a:gd fmla="*/ 0 w 1106" name="T2"/>
                <a:gd fmla="*/ 0 h 289" name="T3"/>
                <a:gd fmla="*/ 2147483647 w 1106" name="T4"/>
                <a:gd fmla="*/ 0 h 289" name="T5"/>
                <a:gd fmla="*/ 2147483647 w 1106" name="T6"/>
                <a:gd fmla="*/ 2147483647 h 289" name="T7"/>
                <a:gd fmla="*/ 2147483647 w 1106" name="T8"/>
                <a:gd fmla="*/ 2147483647 h 289" name="T9"/>
                <a:gd fmla="*/ 2147483647 w 1106" name="T10"/>
                <a:gd fmla="*/ 2147483647 h 289" name="T11"/>
                <a:gd fmla="*/ 2147483647 w 1106" name="T12"/>
                <a:gd fmla="*/ 2147483647 h 289" name="T13"/>
                <a:gd fmla="*/ 2147483647 w 1106" name="T14"/>
                <a:gd fmla="*/ 2147483647 h 289" name="T15"/>
                <a:gd fmla="*/ 2147483647 w 1106" name="T16"/>
                <a:gd fmla="*/ 2147483647 h 289" name="T17"/>
                <a:gd fmla="*/ 2147483647 w 1106" name="T18"/>
                <a:gd fmla="*/ 2147483647 h 289" name="T19"/>
                <a:gd fmla="*/ 0 w 1106" name="T20"/>
                <a:gd fmla="*/ 2147483647 h 28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106" name="T33"/>
                <a:gd fmla="*/ 0 h 289" name="T34"/>
                <a:gd fmla="*/ 1106 w 1106" name="T35"/>
                <a:gd fmla="*/ 289 h 289" name="T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89" w="1106">
                  <a:moveTo>
                    <a:pt x="0" y="289"/>
                  </a:moveTo>
                  <a:lnTo>
                    <a:pt x="0" y="0"/>
                  </a:lnTo>
                  <a:lnTo>
                    <a:pt x="241" y="0"/>
                  </a:lnTo>
                  <a:lnTo>
                    <a:pt x="289" y="48"/>
                  </a:lnTo>
                  <a:lnTo>
                    <a:pt x="433" y="48"/>
                  </a:lnTo>
                  <a:lnTo>
                    <a:pt x="481" y="97"/>
                  </a:lnTo>
                  <a:lnTo>
                    <a:pt x="962" y="97"/>
                  </a:lnTo>
                  <a:lnTo>
                    <a:pt x="962" y="193"/>
                  </a:lnTo>
                  <a:lnTo>
                    <a:pt x="1106" y="193"/>
                  </a:lnTo>
                  <a:lnTo>
                    <a:pt x="1106" y="28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Rectangle 115"/>
            <p:cNvSpPr>
              <a:spLocks noChangeArrowheads="1"/>
            </p:cNvSpPr>
            <p:nvPr/>
          </p:nvSpPr>
          <p:spPr bwMode="auto">
            <a:xfrm>
              <a:off x="1113554" y="3862159"/>
              <a:ext cx="313025" cy="3723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16"/>
            <p:cNvSpPr>
              <a:spLocks noChangeShapeType="1"/>
            </p:cNvSpPr>
            <p:nvPr/>
          </p:nvSpPr>
          <p:spPr bwMode="auto">
            <a:xfrm>
              <a:off x="1098096" y="3608740"/>
              <a:ext cx="386" cy="710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17"/>
            <p:cNvSpPr>
              <a:spLocks/>
            </p:cNvSpPr>
            <p:nvPr/>
          </p:nvSpPr>
          <p:spPr bwMode="auto">
            <a:xfrm>
              <a:off x="1086503" y="3679816"/>
              <a:ext cx="27824" cy="35538"/>
            </a:xfrm>
            <a:custGeom>
              <a:avLst/>
              <a:gdLst>
                <a:gd fmla="*/ 0 w 72" name="T0"/>
                <a:gd fmla="*/ 2147483647 h 84" name="T1"/>
                <a:gd fmla="*/ 0 w 72" name="T2"/>
                <a:gd fmla="*/ 0 h 84" name="T3"/>
                <a:gd fmla="*/ 2147483647 w 72" name="T4"/>
                <a:gd fmla="*/ 0 h 84" name="T5"/>
                <a:gd fmla="*/ 2147483647 w 72" name="T6"/>
                <a:gd fmla="*/ 2147483647 h 84" name="T7"/>
                <a:gd fmla="*/ 2147483647 w 72" name="T8"/>
                <a:gd fmla="*/ 2147483647 h 84" name="T9"/>
                <a:gd fmla="*/ 2147483647 w 72" name="T10"/>
                <a:gd fmla="*/ 2147483647 h 84" name="T11"/>
                <a:gd fmla="*/ 0 w 72" name="T12"/>
                <a:gd fmla="*/ 2147483647 h 8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72" name="T21"/>
                <a:gd fmla="*/ 0 h 84" name="T22"/>
                <a:gd fmla="*/ 72 w 72" name="T23"/>
                <a:gd fmla="*/ 84 h 84" name="T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4" w="72">
                  <a:moveTo>
                    <a:pt x="0" y="84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24" y="30"/>
                  </a:lnTo>
                  <a:lnTo>
                    <a:pt x="2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18"/>
            <p:cNvSpPr>
              <a:spLocks/>
            </p:cNvSpPr>
            <p:nvPr/>
          </p:nvSpPr>
          <p:spPr bwMode="auto">
            <a:xfrm>
              <a:off x="1242242" y="3654432"/>
              <a:ext cx="95067" cy="147652"/>
            </a:xfrm>
            <a:custGeom>
              <a:avLst/>
              <a:gdLst>
                <a:gd fmla="*/ 0 w 246" name="T0"/>
                <a:gd fmla="*/ 0 h 349" name="T1"/>
                <a:gd fmla="*/ 2147483647 w 246" name="T2"/>
                <a:gd fmla="*/ 2147483647 h 349" name="T3"/>
                <a:gd fmla="*/ 2147483647 w 246" name="T4"/>
                <a:gd fmla="*/ 2147483647 h 349" name="T5"/>
                <a:gd fmla="*/ 0 w 246" name="T6"/>
                <a:gd fmla="*/ 2147483647 h 349" name="T7"/>
                <a:gd fmla="*/ 0 w 246" name="T8"/>
                <a:gd fmla="*/ 0 h 34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6" name="T15"/>
                <a:gd fmla="*/ 0 h 349" name="T16"/>
                <a:gd fmla="*/ 246 w 246" name="T17"/>
                <a:gd fmla="*/ 349 h 349" name="T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49" w="246">
                  <a:moveTo>
                    <a:pt x="0" y="0"/>
                  </a:moveTo>
                  <a:lnTo>
                    <a:pt x="246" y="349"/>
                  </a:lnTo>
                  <a:lnTo>
                    <a:pt x="210" y="342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19"/>
            <p:cNvSpPr>
              <a:spLocks/>
            </p:cNvSpPr>
            <p:nvPr/>
          </p:nvSpPr>
          <p:spPr bwMode="auto">
            <a:xfrm>
              <a:off x="1037810" y="3738199"/>
              <a:ext cx="74198" cy="162882"/>
            </a:xfrm>
            <a:custGeom>
              <a:avLst/>
              <a:gdLst>
                <a:gd fmla="*/ 2147483647 w 192" name="T0"/>
                <a:gd fmla="*/ 0 h 385" name="T1"/>
                <a:gd fmla="*/ 0 w 192" name="T2"/>
                <a:gd fmla="*/ 2147483647 h 385" name="T3"/>
                <a:gd fmla="*/ 0 w 192" name="T4"/>
                <a:gd fmla="*/ 2147483647 h 385" name="T5"/>
                <a:gd fmla="*/ 2147483647 w 192" name="T6"/>
                <a:gd fmla="*/ 2147483647 h 385" name="T7"/>
                <a:gd fmla="*/ 2147483647 w 192" name="T8"/>
                <a:gd fmla="*/ 2147483647 h 385" name="T9"/>
                <a:gd fmla="*/ 2147483647 w 192" name="T10"/>
                <a:gd fmla="*/ 0 h 38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92" name="T18"/>
                <a:gd fmla="*/ 0 h 385" name="T19"/>
                <a:gd fmla="*/ 192 w 192" name="T20"/>
                <a:gd fmla="*/ 385 h 385" name="T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5" w="192">
                  <a:moveTo>
                    <a:pt x="144" y="0"/>
                  </a:moveTo>
                  <a:lnTo>
                    <a:pt x="0" y="144"/>
                  </a:lnTo>
                  <a:lnTo>
                    <a:pt x="0" y="385"/>
                  </a:lnTo>
                  <a:lnTo>
                    <a:pt x="192" y="385"/>
                  </a:lnTo>
                  <a:lnTo>
                    <a:pt x="192" y="9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Rectangle 120"/>
            <p:cNvSpPr>
              <a:spLocks noChangeArrowheads="1"/>
            </p:cNvSpPr>
            <p:nvPr/>
          </p:nvSpPr>
          <p:spPr bwMode="auto">
            <a:xfrm>
              <a:off x="1020806" y="3980619"/>
              <a:ext cx="516684" cy="19884"/>
            </a:xfrm>
            <a:prstGeom prst="rect">
              <a:avLst/>
            </a:prstGeom>
            <a:solidFill>
              <a:srgbClr val="9F9F9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Rectangle 121"/>
            <p:cNvSpPr>
              <a:spLocks noChangeArrowheads="1"/>
            </p:cNvSpPr>
            <p:nvPr/>
          </p:nvSpPr>
          <p:spPr bwMode="auto">
            <a:xfrm>
              <a:off x="1020806" y="3943389"/>
              <a:ext cx="516684" cy="33423"/>
            </a:xfrm>
            <a:prstGeom prst="rect">
              <a:avLst/>
            </a:prstGeom>
            <a:solidFill>
              <a:srgbClr val="9F9F9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Rectangle 122"/>
            <p:cNvSpPr>
              <a:spLocks noChangeArrowheads="1"/>
            </p:cNvSpPr>
            <p:nvPr/>
          </p:nvSpPr>
          <p:spPr bwMode="auto">
            <a:xfrm>
              <a:off x="1020806" y="3902774"/>
              <a:ext cx="516684" cy="37230"/>
            </a:xfrm>
            <a:prstGeom prst="rect">
              <a:avLst/>
            </a:prstGeom>
            <a:solidFill>
              <a:srgbClr val="9F9F9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Rectangle 123"/>
            <p:cNvSpPr>
              <a:spLocks noChangeArrowheads="1"/>
            </p:cNvSpPr>
            <p:nvPr/>
          </p:nvSpPr>
          <p:spPr bwMode="auto">
            <a:xfrm>
              <a:off x="1469861" y="3872313"/>
              <a:ext cx="52557" cy="16923"/>
            </a:xfrm>
            <a:prstGeom prst="rect">
              <a:avLst/>
            </a:prstGeom>
            <a:solidFill>
              <a:srgbClr val="9F9F9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Oval 124"/>
            <p:cNvSpPr>
              <a:spLocks noChangeArrowheads="1"/>
            </p:cNvSpPr>
            <p:nvPr/>
          </p:nvSpPr>
          <p:spPr bwMode="auto">
            <a:xfrm>
              <a:off x="1074909" y="3717892"/>
              <a:ext cx="37099" cy="40615"/>
            </a:xfrm>
            <a:prstGeom prst="ellipse">
              <a:avLst/>
            </a:prstGeom>
            <a:solidFill>
              <a:srgbClr val="9F9F9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Rectangle 125"/>
            <p:cNvSpPr>
              <a:spLocks noChangeArrowheads="1"/>
            </p:cNvSpPr>
            <p:nvPr/>
          </p:nvSpPr>
          <p:spPr bwMode="auto">
            <a:xfrm>
              <a:off x="1206688" y="3638355"/>
              <a:ext cx="34008" cy="3723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34" name="Group 130"/>
            <p:cNvGrpSpPr>
              <a:grpSpLocks/>
            </p:cNvGrpSpPr>
            <p:nvPr/>
          </p:nvGrpSpPr>
          <p:grpSpPr bwMode="auto">
            <a:xfrm>
              <a:off x="1130558" y="3780506"/>
              <a:ext cx="56035" cy="159497"/>
              <a:chOff x="2891" y="2899"/>
              <a:chExt cx="145" cy="377"/>
            </a:xfrm>
          </p:grpSpPr>
          <p:sp>
            <p:nvSpPr>
              <p:cNvPr id="1136" name="Rectangle 131"/>
              <p:cNvSpPr>
                <a:spLocks noChangeArrowheads="1"/>
              </p:cNvSpPr>
              <p:nvPr/>
            </p:nvSpPr>
            <p:spPr bwMode="auto">
              <a:xfrm>
                <a:off x="2895" y="2899"/>
                <a:ext cx="137" cy="37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37" name="Group 132"/>
              <p:cNvGrpSpPr>
                <a:grpSpLocks/>
              </p:cNvGrpSpPr>
              <p:nvPr/>
            </p:nvGrpSpPr>
            <p:grpSpPr bwMode="auto">
              <a:xfrm>
                <a:off x="2891" y="2943"/>
                <a:ext cx="145" cy="290"/>
                <a:chOff x="2891" y="2943"/>
                <a:chExt cx="145" cy="290"/>
              </a:xfrm>
            </p:grpSpPr>
            <p:sp>
              <p:nvSpPr>
                <p:cNvPr id="1138" name="Line 133"/>
                <p:cNvSpPr>
                  <a:spLocks noChangeShapeType="1"/>
                </p:cNvSpPr>
                <p:nvPr/>
              </p:nvSpPr>
              <p:spPr bwMode="auto">
                <a:xfrm>
                  <a:off x="2891" y="2992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" name="Line 134"/>
                <p:cNvSpPr>
                  <a:spLocks noChangeShapeType="1"/>
                </p:cNvSpPr>
                <p:nvPr/>
              </p:nvSpPr>
              <p:spPr bwMode="auto">
                <a:xfrm>
                  <a:off x="2891" y="3136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" name="Line 135"/>
                <p:cNvSpPr>
                  <a:spLocks noChangeShapeType="1"/>
                </p:cNvSpPr>
                <p:nvPr/>
              </p:nvSpPr>
              <p:spPr bwMode="auto">
                <a:xfrm>
                  <a:off x="2891" y="3088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" name="Line 136"/>
                <p:cNvSpPr>
                  <a:spLocks noChangeShapeType="1"/>
                </p:cNvSpPr>
                <p:nvPr/>
              </p:nvSpPr>
              <p:spPr bwMode="auto">
                <a:xfrm>
                  <a:off x="2891" y="3040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" name="Line 137"/>
                <p:cNvSpPr>
                  <a:spLocks noChangeShapeType="1"/>
                </p:cNvSpPr>
                <p:nvPr/>
              </p:nvSpPr>
              <p:spPr bwMode="auto">
                <a:xfrm>
                  <a:off x="2891" y="2943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" name="Line 138"/>
                <p:cNvSpPr>
                  <a:spLocks noChangeShapeType="1"/>
                </p:cNvSpPr>
                <p:nvPr/>
              </p:nvSpPr>
              <p:spPr bwMode="auto">
                <a:xfrm>
                  <a:off x="2891" y="3184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" name="Line 139"/>
                <p:cNvSpPr>
                  <a:spLocks noChangeShapeType="1"/>
                </p:cNvSpPr>
                <p:nvPr/>
              </p:nvSpPr>
              <p:spPr bwMode="auto">
                <a:xfrm>
                  <a:off x="2891" y="3232"/>
                  <a:ext cx="1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35" name="Rectangle 140"/>
            <p:cNvSpPr>
              <a:spLocks noChangeArrowheads="1"/>
            </p:cNvSpPr>
            <p:nvPr/>
          </p:nvSpPr>
          <p:spPr bwMode="auto">
            <a:xfrm>
              <a:off x="1485319" y="3821544"/>
              <a:ext cx="15458" cy="3723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6" name="Object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1000125"/>
            <a:ext cx="1639888" cy="1138238"/>
          </a:xfrm>
          <a:prstGeom prst="rect"/>
          <a:noFill/>
        </p:spPr>
      </p:pic>
      <p:grpSp>
        <p:nvGrpSpPr>
          <p:cNvPr id="1035" name="Группа 226"/>
          <p:cNvGrpSpPr>
            <a:grpSpLocks/>
          </p:cNvGrpSpPr>
          <p:nvPr/>
        </p:nvGrpSpPr>
        <p:grpSpPr bwMode="auto">
          <a:xfrm>
            <a:off x="4210050" y="1770063"/>
            <a:ext cx="573088" cy="688975"/>
            <a:chOff x="4209470" y="1770763"/>
            <a:chExt cx="573521" cy="688046"/>
          </a:xfrm>
        </p:grpSpPr>
        <p:sp>
          <p:nvSpPr>
            <p:cNvPr id="1106" name="Arc 275"/>
            <p:cNvSpPr>
              <a:spLocks/>
            </p:cNvSpPr>
            <p:nvPr/>
          </p:nvSpPr>
          <p:spPr bwMode="auto">
            <a:xfrm flipH="1" rot="12546441">
              <a:off x="4587675" y="1797707"/>
              <a:ext cx="195316" cy="661102"/>
            </a:xfrm>
            <a:custGeom>
              <a:avLst/>
              <a:gdLst>
                <a:gd fmla="*/ 4773288 w 21600" name="T0"/>
                <a:gd fmla="*/ 0 h 41998" name="T1"/>
                <a:gd fmla="*/ 6471542 w 21600" name="T2"/>
                <a:gd fmla="*/ 1253517180 h 41998" name="T3"/>
                <a:gd fmla="*/ 0 w 21600" name="T4"/>
                <a:gd fmla="*/ 632098028 h 41998" name="T5"/>
                <a:gd fmla="*/ 0 60000 65536" name="T6"/>
                <a:gd fmla="*/ 0 60000 65536" name="T7"/>
                <a:gd fmla="*/ 0 60000 65536" name="T8"/>
                <a:gd fmla="*/ 0 w 21600" name="T9"/>
                <a:gd fmla="*/ 0 h 41998" name="T10"/>
                <a:gd fmla="*/ 21600 w 21600" name="T11"/>
                <a:gd fmla="*/ 41998 h 41998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1998" w="21600">
                  <a:moveTo>
                    <a:pt x="4260" y="0"/>
                  </a:moveTo>
                  <a:cubicBezTo>
                    <a:pt x="14345" y="2029"/>
                    <a:pt x="21600" y="10889"/>
                    <a:pt x="21600" y="21176"/>
                  </a:cubicBezTo>
                  <a:cubicBezTo>
                    <a:pt x="21600" y="30893"/>
                    <a:pt x="15111" y="39414"/>
                    <a:pt x="5744" y="41998"/>
                  </a:cubicBezTo>
                </a:path>
                <a:path extrusionOk="0" h="41998" stroke="0" w="21600">
                  <a:moveTo>
                    <a:pt x="4260" y="0"/>
                  </a:moveTo>
                  <a:cubicBezTo>
                    <a:pt x="14345" y="2029"/>
                    <a:pt x="21600" y="10889"/>
                    <a:pt x="21600" y="21176"/>
                  </a:cubicBezTo>
                  <a:cubicBezTo>
                    <a:pt x="21600" y="30893"/>
                    <a:pt x="15111" y="39414"/>
                    <a:pt x="5744" y="41998"/>
                  </a:cubicBezTo>
                  <a:lnTo>
                    <a:pt x="0" y="21176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Arc 276"/>
            <p:cNvSpPr>
              <a:spLocks/>
            </p:cNvSpPr>
            <p:nvPr/>
          </p:nvSpPr>
          <p:spPr bwMode="auto">
            <a:xfrm flipH="1" rot="12546441">
              <a:off x="4538895" y="1813731"/>
              <a:ext cx="169144" cy="568334"/>
            </a:xfrm>
            <a:custGeom>
              <a:avLst/>
              <a:gdLst>
                <a:gd fmla="*/ 2030691 w 21600" name="T0"/>
                <a:gd fmla="*/ 0 h 42027" name="T1"/>
                <a:gd fmla="*/ 2680870 w 21600" name="T2"/>
                <a:gd fmla="*/ 504248640 h 42027" name="T3"/>
                <a:gd fmla="*/ 0 w 21600" name="T4"/>
                <a:gd fmla="*/ 254163382 h 4202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27" name="T10"/>
                <a:gd fmla="*/ 21600 w 21600" name="T11"/>
                <a:gd fmla="*/ 42027 h 4202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27" w="21600">
                  <a:moveTo>
                    <a:pt x="4244" y="0"/>
                  </a:moveTo>
                  <a:cubicBezTo>
                    <a:pt x="14337" y="2023"/>
                    <a:pt x="21600" y="10886"/>
                    <a:pt x="21600" y="21179"/>
                  </a:cubicBezTo>
                  <a:cubicBezTo>
                    <a:pt x="21600" y="30932"/>
                    <a:pt x="15064" y="39475"/>
                    <a:pt x="5650" y="42026"/>
                  </a:cubicBezTo>
                </a:path>
                <a:path extrusionOk="0" h="42027" stroke="0" w="21600">
                  <a:moveTo>
                    <a:pt x="4244" y="0"/>
                  </a:moveTo>
                  <a:cubicBezTo>
                    <a:pt x="14337" y="2023"/>
                    <a:pt x="21600" y="10886"/>
                    <a:pt x="21600" y="21179"/>
                  </a:cubicBezTo>
                  <a:cubicBezTo>
                    <a:pt x="21600" y="30932"/>
                    <a:pt x="15064" y="39475"/>
                    <a:pt x="5650" y="42026"/>
                  </a:cubicBezTo>
                  <a:lnTo>
                    <a:pt x="0" y="21179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Arc 277"/>
            <p:cNvSpPr>
              <a:spLocks/>
            </p:cNvSpPr>
            <p:nvPr/>
          </p:nvSpPr>
          <p:spPr bwMode="auto">
            <a:xfrm flipH="1" rot="12546441">
              <a:off x="4483405" y="1817938"/>
              <a:ext cx="157028" cy="479133"/>
            </a:xfrm>
            <a:custGeom>
              <a:avLst/>
              <a:gdLst>
                <a:gd fmla="*/ 1259844 w 21600" name="T0"/>
                <a:gd fmla="*/ 0 h 42048" name="T1"/>
                <a:gd fmla="*/ 1706691 w 21600" name="T2"/>
                <a:gd fmla="*/ 180581523 h 42048" name="T3"/>
                <a:gd fmla="*/ 0 w 21600" name="T4"/>
                <a:gd fmla="*/ 91057912 h 42048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48" name="T10"/>
                <a:gd fmla="*/ 21600 w 21600" name="T11"/>
                <a:gd fmla="*/ 42048 h 42048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48" w="21600">
                  <a:moveTo>
                    <a:pt x="4162" y="-1"/>
                  </a:moveTo>
                  <a:cubicBezTo>
                    <a:pt x="14293" y="1989"/>
                    <a:pt x="21600" y="10870"/>
                    <a:pt x="21600" y="21195"/>
                  </a:cubicBezTo>
                  <a:cubicBezTo>
                    <a:pt x="21600" y="30955"/>
                    <a:pt x="15054" y="39503"/>
                    <a:pt x="5631" y="42048"/>
                  </a:cubicBezTo>
                </a:path>
                <a:path extrusionOk="0" h="42048" stroke="0" w="21600">
                  <a:moveTo>
                    <a:pt x="4162" y="-1"/>
                  </a:moveTo>
                  <a:cubicBezTo>
                    <a:pt x="14293" y="1989"/>
                    <a:pt x="21600" y="10870"/>
                    <a:pt x="21600" y="21195"/>
                  </a:cubicBezTo>
                  <a:cubicBezTo>
                    <a:pt x="21600" y="30955"/>
                    <a:pt x="15054" y="39503"/>
                    <a:pt x="5631" y="42048"/>
                  </a:cubicBezTo>
                  <a:lnTo>
                    <a:pt x="0" y="21195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Arc 279"/>
            <p:cNvSpPr>
              <a:spLocks/>
            </p:cNvSpPr>
            <p:nvPr/>
          </p:nvSpPr>
          <p:spPr bwMode="auto">
            <a:xfrm flipH="1" rot="12546441">
              <a:off x="4419421" y="1791370"/>
              <a:ext cx="164783" cy="437336"/>
            </a:xfrm>
            <a:custGeom>
              <a:avLst/>
              <a:gdLst>
                <a:gd fmla="*/ 1707159 w 21600" name="T0"/>
                <a:gd fmla="*/ 0 h 42036" name="T1"/>
                <a:gd fmla="*/ 2299860 w 21600" name="T2"/>
                <a:gd fmla="*/ 104576366 h 42036" name="T3"/>
                <a:gd fmla="*/ 0 w 21600" name="T4"/>
                <a:gd fmla="*/ 52651360 h 42036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36" name="T10"/>
                <a:gd fmla="*/ 21600 w 21600" name="T11"/>
                <a:gd fmla="*/ 42036 h 42036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36" w="21600">
                  <a:moveTo>
                    <a:pt x="4203" y="0"/>
                  </a:moveTo>
                  <a:cubicBezTo>
                    <a:pt x="14315" y="2006"/>
                    <a:pt x="21600" y="10878"/>
                    <a:pt x="21600" y="21187"/>
                  </a:cubicBezTo>
                  <a:cubicBezTo>
                    <a:pt x="21600" y="30941"/>
                    <a:pt x="15062" y="39485"/>
                    <a:pt x="5646" y="42035"/>
                  </a:cubicBezTo>
                </a:path>
                <a:path extrusionOk="0" h="42036" stroke="0" w="21600">
                  <a:moveTo>
                    <a:pt x="4203" y="0"/>
                  </a:moveTo>
                  <a:cubicBezTo>
                    <a:pt x="14315" y="2006"/>
                    <a:pt x="21600" y="10878"/>
                    <a:pt x="21600" y="21187"/>
                  </a:cubicBezTo>
                  <a:cubicBezTo>
                    <a:pt x="21600" y="30941"/>
                    <a:pt x="15062" y="39485"/>
                    <a:pt x="5646" y="42035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Arc 280"/>
            <p:cNvSpPr>
              <a:spLocks/>
            </p:cNvSpPr>
            <p:nvPr/>
          </p:nvSpPr>
          <p:spPr bwMode="auto">
            <a:xfrm flipH="1" rot="12546441">
              <a:off x="4379062" y="1795647"/>
              <a:ext cx="142489" cy="376680"/>
            </a:xfrm>
            <a:custGeom>
              <a:avLst/>
              <a:gdLst>
                <a:gd fmla="*/ 687516 w 21600" name="T0"/>
                <a:gd fmla="*/ 0 h 42113" name="T1"/>
                <a:gd fmla="*/ 924074 w 21600" name="T2"/>
                <a:gd fmla="*/ 42308305 h 42113" name="T3"/>
                <a:gd fmla="*/ 0 w 21600" name="T4"/>
                <a:gd fmla="*/ 21294796 h 42113" name="T5"/>
                <a:gd fmla="*/ 0 60000 65536" name="T6"/>
                <a:gd fmla="*/ 0 60000 65536" name="T7"/>
                <a:gd fmla="*/ 0 60000 65536" name="T8"/>
                <a:gd fmla="*/ 0 w 21600" name="T9"/>
                <a:gd fmla="*/ 0 h 42113" name="T10"/>
                <a:gd fmla="*/ 21600 w 21600" name="T11"/>
                <a:gd fmla="*/ 42113 h 42113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113" w="2160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31041"/>
                    <a:pt x="14965" y="39630"/>
                    <a:pt x="5455" y="42112"/>
                  </a:cubicBezTo>
                </a:path>
                <a:path extrusionOk="0" h="42113" stroke="0" w="2160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31041"/>
                    <a:pt x="14965" y="39630"/>
                    <a:pt x="5455" y="42112"/>
                  </a:cubicBezTo>
                  <a:lnTo>
                    <a:pt x="0" y="21213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Arc 281"/>
            <p:cNvSpPr>
              <a:spLocks/>
            </p:cNvSpPr>
            <p:nvPr/>
          </p:nvSpPr>
          <p:spPr bwMode="auto">
            <a:xfrm flipH="1" rot="12546441">
              <a:off x="4331597" y="1791830"/>
              <a:ext cx="132311" cy="317043"/>
            </a:xfrm>
            <a:custGeom>
              <a:avLst/>
              <a:gdLst>
                <a:gd fmla="*/ 457618 w 21600" name="T0"/>
                <a:gd fmla="*/ 0 h 42019" name="T1"/>
                <a:gd fmla="*/ 620802 w 21600" name="T2"/>
                <a:gd fmla="*/ 15210517 h 42019" name="T3"/>
                <a:gd fmla="*/ 0 w 21600" name="T4"/>
                <a:gd fmla="*/ 7678274 h 42019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19" name="T10"/>
                <a:gd fmla="*/ 21600 w 21600" name="T11"/>
                <a:gd fmla="*/ 42019 h 42019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19" w="2160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30918"/>
                    <a:pt x="15091" y="39448"/>
                    <a:pt x="5704" y="42018"/>
                  </a:cubicBezTo>
                </a:path>
                <a:path extrusionOk="0" h="42019" stroke="0" w="2160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30918"/>
                    <a:pt x="15091" y="39448"/>
                    <a:pt x="5704" y="42018"/>
                  </a:cubicBezTo>
                  <a:lnTo>
                    <a:pt x="0" y="21186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Arc 282"/>
            <p:cNvSpPr>
              <a:spLocks/>
            </p:cNvSpPr>
            <p:nvPr/>
          </p:nvSpPr>
          <p:spPr bwMode="auto">
            <a:xfrm flipH="1" rot="12546441">
              <a:off x="4294572" y="1781397"/>
              <a:ext cx="119225" cy="274227"/>
            </a:xfrm>
            <a:custGeom>
              <a:avLst/>
              <a:gdLst>
                <a:gd fmla="*/ 246017 w 21600" name="T0"/>
                <a:gd fmla="*/ 0 h 42037" name="T1"/>
                <a:gd fmla="*/ 327582 w 21600" name="T2"/>
                <a:gd fmla="*/ 6356446 h 42037" name="T3"/>
                <a:gd fmla="*/ 0 w 21600" name="T4"/>
                <a:gd fmla="*/ 3201672 h 4203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37" name="T10"/>
                <a:gd fmla="*/ 21600 w 21600" name="T11"/>
                <a:gd fmla="*/ 42037 h 4203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37" w="21600">
                  <a:moveTo>
                    <a:pt x="4227" y="-1"/>
                  </a:moveTo>
                  <a:cubicBezTo>
                    <a:pt x="14327" y="2015"/>
                    <a:pt x="21600" y="10882"/>
                    <a:pt x="21600" y="21182"/>
                  </a:cubicBezTo>
                  <a:cubicBezTo>
                    <a:pt x="21600" y="30946"/>
                    <a:pt x="15049" y="39496"/>
                    <a:pt x="5622" y="42037"/>
                  </a:cubicBezTo>
                </a:path>
                <a:path extrusionOk="0" h="42037" stroke="0" w="21600">
                  <a:moveTo>
                    <a:pt x="4227" y="-1"/>
                  </a:moveTo>
                  <a:cubicBezTo>
                    <a:pt x="14327" y="2015"/>
                    <a:pt x="21600" y="10882"/>
                    <a:pt x="21600" y="21182"/>
                  </a:cubicBezTo>
                  <a:cubicBezTo>
                    <a:pt x="21600" y="30946"/>
                    <a:pt x="15049" y="39496"/>
                    <a:pt x="5622" y="42037"/>
                  </a:cubicBezTo>
                  <a:lnTo>
                    <a:pt x="0" y="21182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Arc 283"/>
            <p:cNvSpPr>
              <a:spLocks/>
            </p:cNvSpPr>
            <p:nvPr/>
          </p:nvSpPr>
          <p:spPr bwMode="auto">
            <a:xfrm flipH="1" rot="12546441">
              <a:off x="4251223" y="1773419"/>
              <a:ext cx="103231" cy="236508"/>
            </a:xfrm>
            <a:custGeom>
              <a:avLst/>
              <a:gdLst>
                <a:gd fmla="*/ 102280 w 21600" name="T0"/>
                <a:gd fmla="*/ 0 h 42084" name="T1"/>
                <a:gd fmla="*/ 134602 w 21600" name="T2"/>
                <a:gd fmla="*/ 2601548 h 42084" name="T3"/>
                <a:gd fmla="*/ 0 w 21600" name="T4"/>
                <a:gd fmla="*/ 1311685 h 42084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84" name="T10"/>
                <a:gd fmla="*/ 21600 w 21600" name="T11"/>
                <a:gd fmla="*/ 42084 h 42084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84" w="21600">
                  <a:moveTo>
                    <a:pt x="4188" y="-1"/>
                  </a:moveTo>
                  <a:cubicBezTo>
                    <a:pt x="14307" y="1999"/>
                    <a:pt x="21600" y="10875"/>
                    <a:pt x="21600" y="21190"/>
                  </a:cubicBezTo>
                  <a:cubicBezTo>
                    <a:pt x="21600" y="31009"/>
                    <a:pt x="14976" y="39594"/>
                    <a:pt x="5477" y="42084"/>
                  </a:cubicBezTo>
                </a:path>
                <a:path extrusionOk="0" h="42084" stroke="0" w="21600">
                  <a:moveTo>
                    <a:pt x="4188" y="-1"/>
                  </a:moveTo>
                  <a:cubicBezTo>
                    <a:pt x="14307" y="1999"/>
                    <a:pt x="21600" y="10875"/>
                    <a:pt x="21600" y="21190"/>
                  </a:cubicBezTo>
                  <a:cubicBezTo>
                    <a:pt x="21600" y="31009"/>
                    <a:pt x="14976" y="39594"/>
                    <a:pt x="5477" y="42084"/>
                  </a:cubicBezTo>
                  <a:lnTo>
                    <a:pt x="0" y="21190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Arc 284"/>
            <p:cNvSpPr>
              <a:spLocks/>
            </p:cNvSpPr>
            <p:nvPr/>
          </p:nvSpPr>
          <p:spPr bwMode="auto">
            <a:xfrm flipH="1" rot="12546441">
              <a:off x="4219671" y="1770763"/>
              <a:ext cx="88692" cy="184007"/>
            </a:xfrm>
            <a:custGeom>
              <a:avLst/>
              <a:gdLst>
                <a:gd fmla="*/ 40922 w 21600" name="T0"/>
                <a:gd fmla="*/ 0 h 42040" name="T1"/>
                <a:gd fmla="*/ 56011 w 21600" name="T2"/>
                <a:gd fmla="*/ 579924 h 42040" name="T3"/>
                <a:gd fmla="*/ 0 w 21600" name="T4"/>
                <a:gd fmla="*/ 292481 h 42040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40" name="T10"/>
                <a:gd fmla="*/ 21600 w 21600" name="T11"/>
                <a:gd fmla="*/ 42040 h 42040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40" w="21600">
                  <a:moveTo>
                    <a:pt x="4147" y="0"/>
                  </a:moveTo>
                  <a:cubicBezTo>
                    <a:pt x="14285" y="1983"/>
                    <a:pt x="21600" y="10867"/>
                    <a:pt x="21600" y="21198"/>
                  </a:cubicBezTo>
                  <a:cubicBezTo>
                    <a:pt x="21600" y="30942"/>
                    <a:pt x="15074" y="39481"/>
                    <a:pt x="5671" y="42039"/>
                  </a:cubicBezTo>
                </a:path>
                <a:path extrusionOk="0" h="42040" stroke="0" w="21600">
                  <a:moveTo>
                    <a:pt x="4147" y="0"/>
                  </a:moveTo>
                  <a:cubicBezTo>
                    <a:pt x="14285" y="1983"/>
                    <a:pt x="21600" y="10867"/>
                    <a:pt x="21600" y="21198"/>
                  </a:cubicBezTo>
                  <a:cubicBezTo>
                    <a:pt x="21600" y="30942"/>
                    <a:pt x="15074" y="39481"/>
                    <a:pt x="5671" y="42039"/>
                  </a:cubicBezTo>
                  <a:lnTo>
                    <a:pt x="0" y="21198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Arc 285"/>
            <p:cNvSpPr>
              <a:spLocks/>
            </p:cNvSpPr>
            <p:nvPr/>
          </p:nvSpPr>
          <p:spPr bwMode="auto">
            <a:xfrm flipH="1" rot="12546441">
              <a:off x="4209470" y="1772240"/>
              <a:ext cx="52827" cy="138643"/>
            </a:xfrm>
            <a:custGeom>
              <a:avLst/>
              <a:gdLst>
                <a:gd fmla="*/ 1754 w 21600" name="T0"/>
                <a:gd fmla="*/ 0 h 42077" name="T1"/>
                <a:gd fmla="*/ 2429 w 21600" name="T2"/>
                <a:gd fmla="*/ 105604 h 42077" name="T3"/>
                <a:gd fmla="*/ 0 w 21600" name="T4"/>
                <a:gd fmla="*/ 53155 h 4207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77" name="T10"/>
                <a:gd fmla="*/ 21600 w 21600" name="T11"/>
                <a:gd fmla="*/ 42077 h 4207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77" w="21600">
                  <a:moveTo>
                    <a:pt x="4007" y="0"/>
                  </a:moveTo>
                  <a:cubicBezTo>
                    <a:pt x="14211" y="1926"/>
                    <a:pt x="21600" y="10841"/>
                    <a:pt x="21600" y="21225"/>
                  </a:cubicBezTo>
                  <a:cubicBezTo>
                    <a:pt x="21600" y="30984"/>
                    <a:pt x="15055" y="39531"/>
                    <a:pt x="5634" y="42077"/>
                  </a:cubicBezTo>
                </a:path>
                <a:path extrusionOk="0" h="42077" stroke="0" w="21600">
                  <a:moveTo>
                    <a:pt x="4007" y="0"/>
                  </a:moveTo>
                  <a:cubicBezTo>
                    <a:pt x="14211" y="1926"/>
                    <a:pt x="21600" y="10841"/>
                    <a:pt x="21600" y="21225"/>
                  </a:cubicBezTo>
                  <a:cubicBezTo>
                    <a:pt x="21600" y="30984"/>
                    <a:pt x="15055" y="39531"/>
                    <a:pt x="5634" y="42077"/>
                  </a:cubicBezTo>
                  <a:lnTo>
                    <a:pt x="0" y="21225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7" name="Object 10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4929188"/>
            <a:ext cx="1298575" cy="909637"/>
          </a:xfrm>
          <a:prstGeom prst="rect"/>
          <a:noFill/>
        </p:spPr>
      </p:pic>
      <p:pic>
        <p:nvPicPr>
          <p:cNvPr id="1028" name="Object 17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9475" y="4667250"/>
            <a:ext cx="584200" cy="549275"/>
          </a:xfrm>
          <a:prstGeom prst="rect"/>
          <a:noFill/>
        </p:spPr>
      </p:pic>
      <p:sp>
        <p:nvSpPr>
          <p:cNvPr id="1036" name="Rectangle 175"/>
          <p:cNvSpPr>
            <a:spLocks noChangeArrowheads="1"/>
          </p:cNvSpPr>
          <p:nvPr/>
        </p:nvSpPr>
        <p:spPr bwMode="auto">
          <a:xfrm flipH="1">
            <a:off x="3403600" y="5605463"/>
            <a:ext cx="20638" cy="21590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Rectangle 177"/>
          <p:cNvSpPr>
            <a:spLocks noChangeArrowheads="1"/>
          </p:cNvSpPr>
          <p:nvPr/>
        </p:nvSpPr>
        <p:spPr bwMode="auto">
          <a:xfrm flipH="1">
            <a:off x="4241800" y="5392738"/>
            <a:ext cx="17463" cy="21590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Rectangle 178"/>
          <p:cNvSpPr>
            <a:spLocks noChangeArrowheads="1"/>
          </p:cNvSpPr>
          <p:nvPr/>
        </p:nvSpPr>
        <p:spPr bwMode="auto">
          <a:xfrm flipH="1">
            <a:off x="4954588" y="5600700"/>
            <a:ext cx="22225" cy="21590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Rectangle 179"/>
          <p:cNvSpPr>
            <a:spLocks noChangeArrowheads="1"/>
          </p:cNvSpPr>
          <p:nvPr/>
        </p:nvSpPr>
        <p:spPr bwMode="auto">
          <a:xfrm flipH="1">
            <a:off x="5059363" y="5387975"/>
            <a:ext cx="19050" cy="21590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Rectangle 180"/>
          <p:cNvSpPr>
            <a:spLocks noChangeArrowheads="1"/>
          </p:cNvSpPr>
          <p:nvPr/>
        </p:nvSpPr>
        <p:spPr bwMode="auto">
          <a:xfrm flipH="1">
            <a:off x="3617913" y="5308600"/>
            <a:ext cx="549275" cy="1905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Rectangle 181"/>
          <p:cNvSpPr>
            <a:spLocks noChangeArrowheads="1"/>
          </p:cNvSpPr>
          <p:nvPr/>
        </p:nvSpPr>
        <p:spPr bwMode="auto">
          <a:xfrm flipH="1">
            <a:off x="3157538" y="5597525"/>
            <a:ext cx="2009775" cy="19050"/>
          </a:xfrm>
          <a:prstGeom prst="rect">
            <a:avLst/>
          </a:prstGeom>
          <a:solidFill>
            <a:srgbClr val="114F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42" name="Group 207"/>
          <p:cNvGrpSpPr>
            <a:grpSpLocks/>
          </p:cNvGrpSpPr>
          <p:nvPr/>
        </p:nvGrpSpPr>
        <p:grpSpPr bwMode="auto">
          <a:xfrm flipH="1">
            <a:off x="4062413" y="5272088"/>
            <a:ext cx="385762" cy="136525"/>
            <a:chOff x="1539" y="3392"/>
            <a:chExt cx="166" cy="60"/>
          </a:xfrm>
        </p:grpSpPr>
        <p:sp>
          <p:nvSpPr>
            <p:cNvPr id="1098" name="Rectangle 199"/>
            <p:cNvSpPr>
              <a:spLocks noChangeArrowheads="1"/>
            </p:cNvSpPr>
            <p:nvPr/>
          </p:nvSpPr>
          <p:spPr bwMode="auto">
            <a:xfrm>
              <a:off x="1539" y="3395"/>
              <a:ext cx="166" cy="5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Rectangle 200"/>
            <p:cNvSpPr>
              <a:spLocks noChangeArrowheads="1"/>
            </p:cNvSpPr>
            <p:nvPr/>
          </p:nvSpPr>
          <p:spPr bwMode="auto">
            <a:xfrm>
              <a:off x="1539" y="3435"/>
              <a:ext cx="16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0" name="Group 205"/>
            <p:cNvGrpSpPr>
              <a:grpSpLocks/>
            </p:cNvGrpSpPr>
            <p:nvPr/>
          </p:nvGrpSpPr>
          <p:grpSpPr bwMode="auto">
            <a:xfrm>
              <a:off x="1637" y="3439"/>
              <a:ext cx="42" cy="13"/>
              <a:chOff x="1637" y="3439"/>
              <a:chExt cx="42" cy="13"/>
            </a:xfrm>
          </p:grpSpPr>
          <p:sp>
            <p:nvSpPr>
              <p:cNvPr id="1102" name="Rectangle 201"/>
              <p:cNvSpPr>
                <a:spLocks noChangeArrowheads="1"/>
              </p:cNvSpPr>
              <p:nvPr/>
            </p:nvSpPr>
            <p:spPr bwMode="auto">
              <a:xfrm>
                <a:off x="1637" y="3439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Rectangle 202"/>
              <p:cNvSpPr>
                <a:spLocks noChangeArrowheads="1"/>
              </p:cNvSpPr>
              <p:nvPr/>
            </p:nvSpPr>
            <p:spPr bwMode="auto">
              <a:xfrm>
                <a:off x="1651" y="3439"/>
                <a:ext cx="4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Rectangle 203"/>
              <p:cNvSpPr>
                <a:spLocks noChangeArrowheads="1"/>
              </p:cNvSpPr>
              <p:nvPr/>
            </p:nvSpPr>
            <p:spPr bwMode="auto">
              <a:xfrm>
                <a:off x="1663" y="3439"/>
                <a:ext cx="4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Rectangle 204"/>
              <p:cNvSpPr>
                <a:spLocks noChangeArrowheads="1"/>
              </p:cNvSpPr>
              <p:nvPr/>
            </p:nvSpPr>
            <p:spPr bwMode="auto">
              <a:xfrm>
                <a:off x="1675" y="3439"/>
                <a:ext cx="4" cy="1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1" name="Rectangle 206"/>
            <p:cNvSpPr>
              <a:spLocks noChangeArrowheads="1"/>
            </p:cNvSpPr>
            <p:nvPr/>
          </p:nvSpPr>
          <p:spPr bwMode="auto">
            <a:xfrm>
              <a:off x="1560" y="3392"/>
              <a:ext cx="4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3" name="Group 219"/>
          <p:cNvGrpSpPr>
            <a:grpSpLocks/>
          </p:cNvGrpSpPr>
          <p:nvPr/>
        </p:nvGrpSpPr>
        <p:grpSpPr bwMode="auto">
          <a:xfrm flipH="1">
            <a:off x="3116263" y="5127625"/>
            <a:ext cx="565150" cy="280988"/>
            <a:chOff x="1869" y="3328"/>
            <a:chExt cx="243" cy="124"/>
          </a:xfrm>
        </p:grpSpPr>
        <p:grpSp>
          <p:nvGrpSpPr>
            <p:cNvPr id="1087" name="Group 215"/>
            <p:cNvGrpSpPr>
              <a:grpSpLocks/>
            </p:cNvGrpSpPr>
            <p:nvPr/>
          </p:nvGrpSpPr>
          <p:grpSpPr bwMode="auto">
            <a:xfrm>
              <a:off x="1869" y="3328"/>
              <a:ext cx="243" cy="124"/>
              <a:chOff x="1869" y="3328"/>
              <a:chExt cx="243" cy="124"/>
            </a:xfrm>
          </p:grpSpPr>
          <p:sp>
            <p:nvSpPr>
              <p:cNvPr id="1091" name="Rectangle 208"/>
              <p:cNvSpPr>
                <a:spLocks noChangeArrowheads="1"/>
              </p:cNvSpPr>
              <p:nvPr/>
            </p:nvSpPr>
            <p:spPr bwMode="auto">
              <a:xfrm>
                <a:off x="1880" y="3394"/>
                <a:ext cx="192" cy="58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Rectangle 209"/>
              <p:cNvSpPr>
                <a:spLocks noChangeArrowheads="1"/>
              </p:cNvSpPr>
              <p:nvPr/>
            </p:nvSpPr>
            <p:spPr bwMode="auto">
              <a:xfrm>
                <a:off x="1899" y="3431"/>
                <a:ext cx="154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Freeform 210"/>
              <p:cNvSpPr>
                <a:spLocks/>
              </p:cNvSpPr>
              <p:nvPr/>
            </p:nvSpPr>
            <p:spPr bwMode="auto">
              <a:xfrm>
                <a:off x="1872" y="3334"/>
                <a:ext cx="211" cy="60"/>
              </a:xfrm>
              <a:custGeom>
                <a:avLst/>
                <a:gdLst>
                  <a:gd fmla="*/ 0 w 1055" name="T0"/>
                  <a:gd fmla="*/ 0 h 299" name="T1"/>
                  <a:gd fmla="*/ 0 w 1055" name="T2"/>
                  <a:gd fmla="*/ 0 h 299" name="T3"/>
                  <a:gd fmla="*/ 0 w 1055" name="T4"/>
                  <a:gd fmla="*/ 0 h 299" name="T5"/>
                  <a:gd fmla="*/ 0 w 1055" name="T6"/>
                  <a:gd fmla="*/ 0 h 299" name="T7"/>
                  <a:gd fmla="*/ 0 w 1055" name="T8"/>
                  <a:gd fmla="*/ 0 h 299" name="T9"/>
                  <a:gd fmla="*/ 0 w 1055" name="T10"/>
                  <a:gd fmla="*/ 0 h 299" name="T11"/>
                  <a:gd fmla="*/ 0 w 1055" name="T12"/>
                  <a:gd fmla="*/ 0 h 299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055" name="T21"/>
                  <a:gd fmla="*/ 0 h 299" name="T22"/>
                  <a:gd fmla="*/ 1055 w 1055" name="T23"/>
                  <a:gd fmla="*/ 299 h 299" name="T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99" w="1055">
                    <a:moveTo>
                      <a:pt x="0" y="242"/>
                    </a:moveTo>
                    <a:lnTo>
                      <a:pt x="44" y="299"/>
                    </a:lnTo>
                    <a:lnTo>
                      <a:pt x="993" y="299"/>
                    </a:lnTo>
                    <a:lnTo>
                      <a:pt x="1055" y="242"/>
                    </a:lnTo>
                    <a:lnTo>
                      <a:pt x="1055" y="0"/>
                    </a:lnTo>
                    <a:lnTo>
                      <a:pt x="0" y="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Rectangle 211"/>
              <p:cNvSpPr>
                <a:spLocks noChangeArrowheads="1"/>
              </p:cNvSpPr>
              <p:nvPr/>
            </p:nvSpPr>
            <p:spPr bwMode="auto">
              <a:xfrm>
                <a:off x="1869" y="3425"/>
                <a:ext cx="12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Line 212"/>
              <p:cNvSpPr>
                <a:spLocks noChangeShapeType="1"/>
              </p:cNvSpPr>
              <p:nvPr/>
            </p:nvSpPr>
            <p:spPr bwMode="auto">
              <a:xfrm>
                <a:off x="1872" y="3343"/>
                <a:ext cx="2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6" name="Rectangle 213"/>
              <p:cNvSpPr>
                <a:spLocks noChangeArrowheads="1"/>
              </p:cNvSpPr>
              <p:nvPr/>
            </p:nvSpPr>
            <p:spPr bwMode="auto">
              <a:xfrm>
                <a:off x="1925" y="3328"/>
                <a:ext cx="153" cy="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7" name="Freeform 214"/>
              <p:cNvSpPr>
                <a:spLocks/>
              </p:cNvSpPr>
              <p:nvPr/>
            </p:nvSpPr>
            <p:spPr bwMode="auto">
              <a:xfrm>
                <a:off x="2071" y="3403"/>
                <a:ext cx="41" cy="20"/>
              </a:xfrm>
              <a:custGeom>
                <a:avLst/>
                <a:gdLst>
                  <a:gd fmla="*/ 0 w 205" name="T0"/>
                  <a:gd fmla="*/ 0 h 97" name="T1"/>
                  <a:gd fmla="*/ 0 w 205" name="T2"/>
                  <a:gd fmla="*/ 0 h 97" name="T3"/>
                  <a:gd fmla="*/ 0 w 205" name="T4"/>
                  <a:gd fmla="*/ 0 h 97" name="T5"/>
                  <a:gd fmla="*/ 0 w 205" name="T6"/>
                  <a:gd fmla="*/ 0 h 97" name="T7"/>
                  <a:gd fmla="*/ 0 w 205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5" name="T15"/>
                  <a:gd fmla="*/ 0 h 97" name="T16"/>
                  <a:gd fmla="*/ 205 w 205" name="T17"/>
                  <a:gd fmla="*/ 97 h 97" name="T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205">
                    <a:moveTo>
                      <a:pt x="0" y="57"/>
                    </a:moveTo>
                    <a:lnTo>
                      <a:pt x="205" y="0"/>
                    </a:lnTo>
                    <a:lnTo>
                      <a:pt x="205" y="35"/>
                    </a:lnTo>
                    <a:lnTo>
                      <a:pt x="0" y="9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8" name="Group 218"/>
            <p:cNvGrpSpPr>
              <a:grpSpLocks/>
            </p:cNvGrpSpPr>
            <p:nvPr/>
          </p:nvGrpSpPr>
          <p:grpSpPr bwMode="auto">
            <a:xfrm>
              <a:off x="1891" y="3351"/>
              <a:ext cx="12" cy="14"/>
              <a:chOff x="1891" y="3351"/>
              <a:chExt cx="12" cy="14"/>
            </a:xfrm>
          </p:grpSpPr>
          <p:sp>
            <p:nvSpPr>
              <p:cNvPr id="1089" name="Rectangle 216"/>
              <p:cNvSpPr>
                <a:spLocks noChangeArrowheads="1"/>
              </p:cNvSpPr>
              <p:nvPr/>
            </p:nvSpPr>
            <p:spPr bwMode="auto">
              <a:xfrm>
                <a:off x="1891" y="3352"/>
                <a:ext cx="12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217"/>
              <p:cNvSpPr>
                <a:spLocks/>
              </p:cNvSpPr>
              <p:nvPr/>
            </p:nvSpPr>
            <p:spPr bwMode="auto">
              <a:xfrm>
                <a:off x="1891" y="3351"/>
                <a:ext cx="12" cy="14"/>
              </a:xfrm>
              <a:custGeom>
                <a:avLst/>
                <a:gdLst>
                  <a:gd fmla="*/ 0 w 63" name="T0"/>
                  <a:gd fmla="*/ 0 h 68" name="T1"/>
                  <a:gd fmla="*/ 0 w 63" name="T2"/>
                  <a:gd fmla="*/ 0 h 68" name="T3"/>
                  <a:gd fmla="*/ 0 w 63" name="T4"/>
                  <a:gd fmla="*/ 0 h 68" name="T5"/>
                  <a:gd fmla="*/ 0 w 63" name="T6"/>
                  <a:gd fmla="*/ 0 h 68" name="T7"/>
                  <a:gd fmla="*/ 0 w 63" name="T8"/>
                  <a:gd fmla="*/ 0 h 68" name="T9"/>
                  <a:gd fmla="*/ 0 w 63" name="T10"/>
                  <a:gd fmla="*/ 0 h 68" name="T11"/>
                  <a:gd fmla="*/ 0 w 63" name="T12"/>
                  <a:gd fmla="*/ 0 h 6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3" name="T21"/>
                  <a:gd fmla="*/ 0 h 68" name="T22"/>
                  <a:gd fmla="*/ 63 w 63" name="T23"/>
                  <a:gd fmla="*/ 68 h 68" name="T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8" w="63">
                    <a:moveTo>
                      <a:pt x="62" y="13"/>
                    </a:moveTo>
                    <a:lnTo>
                      <a:pt x="10" y="13"/>
                    </a:lnTo>
                    <a:lnTo>
                      <a:pt x="10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029" name="Object 27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0" y="3214688"/>
            <a:ext cx="1209675" cy="1236662"/>
          </a:xfrm>
          <a:prstGeom prst="rect"/>
          <a:noFill/>
        </p:spPr>
      </p:pic>
      <p:grpSp>
        <p:nvGrpSpPr>
          <p:cNvPr id="1044" name="Группа 209"/>
          <p:cNvGrpSpPr>
            <a:grpSpLocks/>
          </p:cNvGrpSpPr>
          <p:nvPr/>
        </p:nvGrpSpPr>
        <p:grpSpPr bwMode="auto">
          <a:xfrm>
            <a:off x="8169275" y="4357688"/>
            <a:ext cx="617538" cy="557212"/>
            <a:chOff x="7373492" y="4522614"/>
            <a:chExt cx="618245" cy="556420"/>
          </a:xfrm>
        </p:grpSpPr>
        <p:sp>
          <p:nvSpPr>
            <p:cNvPr id="1084" name="Line 292"/>
            <p:cNvSpPr>
              <a:spLocks noChangeShapeType="1"/>
            </p:cNvSpPr>
            <p:nvPr/>
          </p:nvSpPr>
          <p:spPr bwMode="auto">
            <a:xfrm flipH="1">
              <a:off x="7373492" y="4800824"/>
              <a:ext cx="618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1085" name="Line 293"/>
            <p:cNvSpPr>
              <a:spLocks noChangeShapeType="1"/>
            </p:cNvSpPr>
            <p:nvPr/>
          </p:nvSpPr>
          <p:spPr bwMode="auto">
            <a:xfrm flipH="1" flipV="1">
              <a:off x="7991737" y="4522614"/>
              <a:ext cx="0" cy="278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len="med" type="triangle" w="med"/>
            </a:ln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1086" name="Line 294"/>
            <p:cNvSpPr>
              <a:spLocks noChangeShapeType="1"/>
            </p:cNvSpPr>
            <p:nvPr/>
          </p:nvSpPr>
          <p:spPr bwMode="auto">
            <a:xfrm flipH="1">
              <a:off x="7373492" y="4800824"/>
              <a:ext cx="0" cy="278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len="med" type="triangle" w="med"/>
            </a:ln>
          </p:spPr>
          <p:txBody>
            <a:bodyPr anchor="ctr" wrap="none"/>
            <a:lstStyle/>
            <a:p>
              <a:endParaRPr lang="ru-RU"/>
            </a:p>
          </p:txBody>
        </p:sp>
      </p:grpSp>
      <p:sp>
        <p:nvSpPr>
          <p:cNvPr id="1045" name="Line 297"/>
          <p:cNvSpPr>
            <a:spLocks noChangeShapeType="1"/>
          </p:cNvSpPr>
          <p:nvPr/>
        </p:nvSpPr>
        <p:spPr bwMode="auto">
          <a:xfrm flipH="1" flipV="1">
            <a:off x="6516688" y="5092700"/>
            <a:ext cx="555625" cy="2476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len="med" type="triangle" w="med"/>
          </a:ln>
        </p:spPr>
        <p:txBody>
          <a:bodyPr anchor="ctr" wrap="none"/>
          <a:lstStyle/>
          <a:p>
            <a:endParaRPr lang="ru-RU"/>
          </a:p>
        </p:txBody>
      </p:sp>
      <p:sp>
        <p:nvSpPr>
          <p:cNvPr id="1046" name="Line 298"/>
          <p:cNvSpPr>
            <a:spLocks noChangeShapeType="1"/>
          </p:cNvSpPr>
          <p:nvPr/>
        </p:nvSpPr>
        <p:spPr bwMode="auto">
          <a:xfrm flipH="1" flipV="1">
            <a:off x="6516688" y="5216525"/>
            <a:ext cx="555625" cy="2476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 len="med" type="triangle" w="med"/>
            <a:tailEnd/>
          </a:ln>
        </p:spPr>
        <p:txBody>
          <a:bodyPr anchor="ctr" wrap="none"/>
          <a:lstStyle/>
          <a:p>
            <a:endParaRPr lang="ru-RU"/>
          </a:p>
        </p:txBody>
      </p:sp>
      <p:sp>
        <p:nvSpPr>
          <p:cNvPr id="1047" name="Line 299"/>
          <p:cNvSpPr>
            <a:spLocks noChangeShapeType="1"/>
          </p:cNvSpPr>
          <p:nvPr/>
        </p:nvSpPr>
        <p:spPr bwMode="auto">
          <a:xfrm flipH="1">
            <a:off x="5280025" y="5030788"/>
            <a:ext cx="67945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len="med" type="triangle" w="med"/>
          </a:ln>
        </p:spPr>
        <p:txBody>
          <a:bodyPr anchor="ctr" wrap="none"/>
          <a:lstStyle/>
          <a:p>
            <a:endParaRPr lang="ru-RU"/>
          </a:p>
        </p:txBody>
      </p:sp>
      <p:sp>
        <p:nvSpPr>
          <p:cNvPr id="1048" name="Line 300"/>
          <p:cNvSpPr>
            <a:spLocks noChangeShapeType="1"/>
          </p:cNvSpPr>
          <p:nvPr/>
        </p:nvSpPr>
        <p:spPr bwMode="auto">
          <a:xfrm flipH="1">
            <a:off x="5218113" y="5154613"/>
            <a:ext cx="679450" cy="123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 len="med" type="triangle" w="med"/>
            <a:tailEnd/>
          </a:ln>
        </p:spPr>
        <p:txBody>
          <a:bodyPr anchor="ctr" wrap="none"/>
          <a:lstStyle/>
          <a:p>
            <a:endParaRPr lang="ru-RU"/>
          </a:p>
        </p:txBody>
      </p:sp>
      <p:sp>
        <p:nvSpPr>
          <p:cNvPr id="1049" name="WordArt 301"/>
          <p:cNvSpPr>
            <a:spLocks noChangeArrowheads="1" noChangeShapeType="1" noTextEdit="1"/>
          </p:cNvSpPr>
          <p:nvPr/>
        </p:nvSpPr>
        <p:spPr bwMode="auto">
          <a:xfrm>
            <a:off x="3733800" y="4973638"/>
            <a:ext cx="803275" cy="180975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kern="10" lang="ru-RU" sz="1400">
                <a:ln w="317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Компьютер</a:t>
            </a:r>
          </a:p>
        </p:txBody>
      </p:sp>
      <p:sp>
        <p:nvSpPr>
          <p:cNvPr id="1050" name="WordArt 302"/>
          <p:cNvSpPr>
            <a:spLocks noChangeArrowheads="1" noChangeShapeType="1" noTextEdit="1"/>
          </p:cNvSpPr>
          <p:nvPr/>
        </p:nvSpPr>
        <p:spPr bwMode="auto">
          <a:xfrm>
            <a:off x="5897563" y="5278438"/>
            <a:ext cx="619125" cy="138112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kern="10" lang="ru-RU" sz="1400">
                <a:ln w="317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Модем</a:t>
            </a:r>
          </a:p>
        </p:txBody>
      </p:sp>
      <p:sp>
        <p:nvSpPr>
          <p:cNvPr id="1051" name="WordArt 303"/>
          <p:cNvSpPr>
            <a:spLocks noChangeArrowheads="1" noChangeShapeType="1" noTextEdit="1"/>
          </p:cNvSpPr>
          <p:nvPr/>
        </p:nvSpPr>
        <p:spPr bwMode="auto">
          <a:xfrm>
            <a:off x="7215188" y="4714875"/>
            <a:ext cx="865187" cy="185738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kern="10" lang="ru-RU" sz="1400">
                <a:ln w="317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Провайдер</a:t>
            </a:r>
          </a:p>
        </p:txBody>
      </p:sp>
      <p:grpSp>
        <p:nvGrpSpPr>
          <p:cNvPr id="1052" name="Группа 225"/>
          <p:cNvGrpSpPr>
            <a:grpSpLocks/>
          </p:cNvGrpSpPr>
          <p:nvPr/>
        </p:nvGrpSpPr>
        <p:grpSpPr bwMode="auto">
          <a:xfrm>
            <a:off x="1143000" y="4006850"/>
            <a:ext cx="571500" cy="371475"/>
            <a:chOff x="1142976" y="4007301"/>
            <a:chExt cx="741894" cy="370947"/>
          </a:xfrm>
        </p:grpSpPr>
        <p:sp>
          <p:nvSpPr>
            <p:cNvPr id="1080" name="Line 288"/>
            <p:cNvSpPr>
              <a:spLocks noChangeShapeType="1"/>
            </p:cNvSpPr>
            <p:nvPr/>
          </p:nvSpPr>
          <p:spPr bwMode="auto">
            <a:xfrm flipV="1">
              <a:off x="1142976" y="4007301"/>
              <a:ext cx="0" cy="185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len="med" type="triangle" w="med"/>
            </a:ln>
          </p:spPr>
          <p:txBody>
            <a:bodyPr anchor="ctr" wrap="none"/>
            <a:lstStyle/>
            <a:p>
              <a:endParaRPr lang="ru-RU"/>
            </a:p>
          </p:txBody>
        </p:sp>
        <p:grpSp>
          <p:nvGrpSpPr>
            <p:cNvPr id="1081" name="Группа 224"/>
            <p:cNvGrpSpPr>
              <a:grpSpLocks/>
            </p:cNvGrpSpPr>
            <p:nvPr/>
          </p:nvGrpSpPr>
          <p:grpSpPr bwMode="auto">
            <a:xfrm>
              <a:off x="1142976" y="4192775"/>
              <a:ext cx="741894" cy="185473"/>
              <a:chOff x="1142976" y="4192775"/>
              <a:chExt cx="741894" cy="185473"/>
            </a:xfrm>
          </p:grpSpPr>
          <p:sp>
            <p:nvSpPr>
              <p:cNvPr id="1082" name="Line 287"/>
              <p:cNvSpPr>
                <a:spLocks noChangeShapeType="1"/>
              </p:cNvSpPr>
              <p:nvPr/>
            </p:nvSpPr>
            <p:spPr bwMode="auto">
              <a:xfrm>
                <a:off x="1142976" y="4192775"/>
                <a:ext cx="7418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anchor="ctr" wrap="none"/>
              <a:lstStyle/>
              <a:p>
                <a:endParaRPr lang="ru-RU"/>
              </a:p>
            </p:txBody>
          </p:sp>
          <p:sp>
            <p:nvSpPr>
              <p:cNvPr id="1083" name="Line 289"/>
              <p:cNvSpPr>
                <a:spLocks noChangeShapeType="1"/>
              </p:cNvSpPr>
              <p:nvPr/>
            </p:nvSpPr>
            <p:spPr bwMode="auto">
              <a:xfrm>
                <a:off x="1884870" y="4192775"/>
                <a:ext cx="0" cy="1854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len="med" type="triangle" w="med"/>
              </a:ln>
            </p:spPr>
            <p:txBody>
              <a:bodyPr anchor="ctr" wrap="none"/>
              <a:lstStyle/>
              <a:p>
                <a:endParaRPr lang="ru-RU"/>
              </a:p>
            </p:txBody>
          </p:sp>
        </p:grpSp>
      </p:grpSp>
      <p:sp>
        <p:nvSpPr>
          <p:cNvPr id="1053" name="Arc 305"/>
          <p:cNvSpPr>
            <a:spLocks/>
          </p:cNvSpPr>
          <p:nvPr/>
        </p:nvSpPr>
        <p:spPr bwMode="auto">
          <a:xfrm rot="-5619477">
            <a:off x="4124325" y="2755900"/>
            <a:ext cx="1692275" cy="1692275"/>
          </a:xfrm>
          <a:custGeom>
            <a:avLst/>
            <a:gdLst>
              <a:gd fmla="*/ 2147483647 w 43200" name="T0"/>
              <a:gd fmla="*/ 0 h 43171" name="T1"/>
              <a:gd fmla="*/ 0 w 43200" name="T2"/>
              <a:gd fmla="*/ 2147483647 h 43171" name="T3"/>
              <a:gd fmla="*/ 2147483647 w 43200" name="T4"/>
              <a:gd fmla="*/ 2147483647 h 43171" name="T5"/>
              <a:gd fmla="*/ 0 60000 65536" name="T6"/>
              <a:gd fmla="*/ 0 60000 65536" name="T7"/>
              <a:gd fmla="*/ 0 60000 65536" name="T8"/>
              <a:gd fmla="*/ 0 w 43200" name="T9"/>
              <a:gd fmla="*/ 0 h 43171" name="T10"/>
              <a:gd fmla="*/ 43200 w 43200" name="T11"/>
              <a:gd fmla="*/ 43171 h 43171" name="T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extrusionOk="0" fill="none" h="43171" w="43200">
                <a:moveTo>
                  <a:pt x="22727" y="0"/>
                </a:moveTo>
                <a:cubicBezTo>
                  <a:pt x="34203" y="600"/>
                  <a:pt x="43200" y="10080"/>
                  <a:pt x="43200" y="21571"/>
                </a:cubicBezTo>
                <a:cubicBezTo>
                  <a:pt x="43200" y="33500"/>
                  <a:pt x="33529" y="43171"/>
                  <a:pt x="21600" y="43171"/>
                </a:cubicBezTo>
                <a:cubicBezTo>
                  <a:pt x="9711" y="43171"/>
                  <a:pt x="58" y="33564"/>
                  <a:pt x="0" y="21675"/>
                </a:cubicBezTo>
              </a:path>
              <a:path extrusionOk="0" h="43171" stroke="0" w="43200">
                <a:moveTo>
                  <a:pt x="22727" y="0"/>
                </a:moveTo>
                <a:cubicBezTo>
                  <a:pt x="34203" y="600"/>
                  <a:pt x="43200" y="10080"/>
                  <a:pt x="43200" y="21571"/>
                </a:cubicBezTo>
                <a:cubicBezTo>
                  <a:pt x="43200" y="33500"/>
                  <a:pt x="33529" y="43171"/>
                  <a:pt x="21600" y="43171"/>
                </a:cubicBezTo>
                <a:cubicBezTo>
                  <a:pt x="9711" y="43171"/>
                  <a:pt x="58" y="33564"/>
                  <a:pt x="0" y="21675"/>
                </a:cubicBezTo>
                <a:lnTo>
                  <a:pt x="21600" y="2157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lgDash"/>
            <a:round/>
            <a:headEnd len="med" type="triangle" w="med"/>
            <a:tailEnd len="med" type="triangle" w="med"/>
          </a:ln>
        </p:spPr>
        <p:txBody>
          <a:bodyPr anchor="ctr" wrap="none"/>
          <a:lstStyle/>
          <a:p>
            <a:endParaRPr lang="ru-RU"/>
          </a:p>
        </p:txBody>
      </p:sp>
      <p:pic>
        <p:nvPicPr>
          <p:cNvPr descr="kom" id="1054" name="Picture 6"/>
          <p:cNvPicPr>
            <a:picLocks noChangeArrowheads="1" noChangeAspect="1" noCrop="1"/>
          </p:cNvPicPr>
          <p:nvPr/>
        </p:nvPicPr>
        <p:blipFill>
          <a:blip cstate="screen" r:embed="rId10"/>
          <a:srcRect/>
          <a:stretch>
            <a:fillRect/>
          </a:stretch>
        </p:blipFill>
        <p:spPr bwMode="auto">
          <a:xfrm>
            <a:off x="3143250" y="571500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poka37629" id="1055" name="Picture 4"/>
          <p:cNvPicPr>
            <a:picLocks noChangeArrowheads="1" noChangeAspect="1" noCrop="1"/>
          </p:cNvPicPr>
          <p:nvPr/>
        </p:nvPicPr>
        <p:blipFill>
          <a:blip cstate="screen" r:embed="rId11"/>
          <a:srcRect/>
          <a:stretch>
            <a:fillRect/>
          </a:stretch>
        </p:blipFill>
        <p:spPr bwMode="auto">
          <a:xfrm>
            <a:off x="1143000" y="4357688"/>
            <a:ext cx="1116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pokz82789" id="1056" name="Picture 7"/>
          <p:cNvPicPr>
            <a:picLocks noChangeArrowheads="1" noChangeAspect="1"/>
          </p:cNvPicPr>
          <p:nvPr/>
        </p:nvPicPr>
        <p:blipFill>
          <a:blip cstate="screen" r:embed="rId12"/>
          <a:srcRect/>
          <a:stretch>
            <a:fillRect/>
          </a:stretch>
        </p:blipFill>
        <p:spPr bwMode="auto">
          <a:xfrm>
            <a:off x="4429125" y="4643438"/>
            <a:ext cx="9413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E:\Shukhrat_88\Material\gif\2.gif" id="1057" name="Picture 23"/>
          <p:cNvPicPr>
            <a:picLocks noChangeArrowheads="1" noChangeAspect="1" noCrop="1"/>
          </p:cNvPicPr>
          <p:nvPr/>
        </p:nvPicPr>
        <p:blipFill>
          <a:blip cstate="screen" r:embed="rId13"/>
          <a:srcRect/>
          <a:stretch>
            <a:fillRect/>
          </a:stretch>
        </p:blipFill>
        <p:spPr bwMode="auto">
          <a:xfrm>
            <a:off x="4286250" y="29225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j0283646" id="1058" name="Picture 5"/>
          <p:cNvPicPr>
            <a:picLocks noChangeArrowheads="1" noChangeAspect="1" noCrop="1"/>
          </p:cNvPicPr>
          <p:nvPr/>
        </p:nvPicPr>
        <p:blipFill>
          <a:blip cstate="screen" r:embed="rId14"/>
          <a:srcRect/>
          <a:stretch>
            <a:fillRect/>
          </a:stretch>
        </p:blipFill>
        <p:spPr bwMode="auto">
          <a:xfrm>
            <a:off x="2286000" y="5429250"/>
            <a:ext cx="9239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j0178307" id="1059" name="Picture 4"/>
          <p:cNvPicPr>
            <a:picLocks noChangeArrowheads="1" noChangeAspect="1" noCrop="1"/>
          </p:cNvPicPr>
          <p:nvPr/>
        </p:nvPicPr>
        <p:blipFill>
          <a:blip cstate="screen" r:embed="rId15"/>
          <a:srcRect/>
          <a:stretch>
            <a:fillRect/>
          </a:stretch>
        </p:blipFill>
        <p:spPr bwMode="auto">
          <a:xfrm>
            <a:off x="7400925" y="5033963"/>
            <a:ext cx="3857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j0254444" id="1060" name="Picture 4"/>
          <p:cNvPicPr>
            <a:picLocks noChangeArrowheads="1" noChangeAspect="1" noCrop="1"/>
          </p:cNvPicPr>
          <p:nvPr/>
        </p:nvPicPr>
        <p:blipFill>
          <a:blip cstate="screen" r:embed="rId4"/>
          <a:srcRect/>
          <a:stretch>
            <a:fillRect/>
          </a:stretch>
        </p:blipFill>
        <p:spPr bwMode="auto">
          <a:xfrm>
            <a:off x="5786438" y="2000250"/>
            <a:ext cx="16414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1" name="Группа 227"/>
          <p:cNvGrpSpPr>
            <a:grpSpLocks/>
          </p:cNvGrpSpPr>
          <p:nvPr/>
        </p:nvGrpSpPr>
        <p:grpSpPr bwMode="auto">
          <a:xfrm rot="-3524945">
            <a:off x="1767682" y="2728119"/>
            <a:ext cx="455612" cy="546100"/>
            <a:chOff x="4209470" y="1770763"/>
            <a:chExt cx="573521" cy="688046"/>
          </a:xfrm>
        </p:grpSpPr>
        <p:sp>
          <p:nvSpPr>
            <p:cNvPr id="1070" name="Arc 275"/>
            <p:cNvSpPr>
              <a:spLocks/>
            </p:cNvSpPr>
            <p:nvPr/>
          </p:nvSpPr>
          <p:spPr bwMode="auto">
            <a:xfrm flipH="1" rot="12546441">
              <a:off x="4587675" y="1797707"/>
              <a:ext cx="195316" cy="661102"/>
            </a:xfrm>
            <a:custGeom>
              <a:avLst/>
              <a:gdLst>
                <a:gd fmla="*/ 4773288 w 21600" name="T0"/>
                <a:gd fmla="*/ 0 h 41998" name="T1"/>
                <a:gd fmla="*/ 6471542 w 21600" name="T2"/>
                <a:gd fmla="*/ 1253517180 h 41998" name="T3"/>
                <a:gd fmla="*/ 0 w 21600" name="T4"/>
                <a:gd fmla="*/ 632098028 h 41998" name="T5"/>
                <a:gd fmla="*/ 0 60000 65536" name="T6"/>
                <a:gd fmla="*/ 0 60000 65536" name="T7"/>
                <a:gd fmla="*/ 0 60000 65536" name="T8"/>
                <a:gd fmla="*/ 0 w 21600" name="T9"/>
                <a:gd fmla="*/ 0 h 41998" name="T10"/>
                <a:gd fmla="*/ 21600 w 21600" name="T11"/>
                <a:gd fmla="*/ 41998 h 41998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1998" w="21600">
                  <a:moveTo>
                    <a:pt x="4260" y="0"/>
                  </a:moveTo>
                  <a:cubicBezTo>
                    <a:pt x="14345" y="2029"/>
                    <a:pt x="21600" y="10889"/>
                    <a:pt x="21600" y="21176"/>
                  </a:cubicBezTo>
                  <a:cubicBezTo>
                    <a:pt x="21600" y="30893"/>
                    <a:pt x="15111" y="39414"/>
                    <a:pt x="5744" y="41998"/>
                  </a:cubicBezTo>
                </a:path>
                <a:path extrusionOk="0" h="41998" stroke="0" w="21600">
                  <a:moveTo>
                    <a:pt x="4260" y="0"/>
                  </a:moveTo>
                  <a:cubicBezTo>
                    <a:pt x="14345" y="2029"/>
                    <a:pt x="21600" y="10889"/>
                    <a:pt x="21600" y="21176"/>
                  </a:cubicBezTo>
                  <a:cubicBezTo>
                    <a:pt x="21600" y="30893"/>
                    <a:pt x="15111" y="39414"/>
                    <a:pt x="5744" y="41998"/>
                  </a:cubicBezTo>
                  <a:lnTo>
                    <a:pt x="0" y="21176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Arc 276"/>
            <p:cNvSpPr>
              <a:spLocks/>
            </p:cNvSpPr>
            <p:nvPr/>
          </p:nvSpPr>
          <p:spPr bwMode="auto">
            <a:xfrm flipH="1" rot="12546441">
              <a:off x="4538895" y="1813731"/>
              <a:ext cx="169144" cy="568334"/>
            </a:xfrm>
            <a:custGeom>
              <a:avLst/>
              <a:gdLst>
                <a:gd fmla="*/ 2030691 w 21600" name="T0"/>
                <a:gd fmla="*/ 0 h 42027" name="T1"/>
                <a:gd fmla="*/ 2680870 w 21600" name="T2"/>
                <a:gd fmla="*/ 504248640 h 42027" name="T3"/>
                <a:gd fmla="*/ 0 w 21600" name="T4"/>
                <a:gd fmla="*/ 254163382 h 4202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27" name="T10"/>
                <a:gd fmla="*/ 21600 w 21600" name="T11"/>
                <a:gd fmla="*/ 42027 h 4202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27" w="21600">
                  <a:moveTo>
                    <a:pt x="4244" y="0"/>
                  </a:moveTo>
                  <a:cubicBezTo>
                    <a:pt x="14337" y="2023"/>
                    <a:pt x="21600" y="10886"/>
                    <a:pt x="21600" y="21179"/>
                  </a:cubicBezTo>
                  <a:cubicBezTo>
                    <a:pt x="21600" y="30932"/>
                    <a:pt x="15064" y="39475"/>
                    <a:pt x="5650" y="42026"/>
                  </a:cubicBezTo>
                </a:path>
                <a:path extrusionOk="0" h="42027" stroke="0" w="21600">
                  <a:moveTo>
                    <a:pt x="4244" y="0"/>
                  </a:moveTo>
                  <a:cubicBezTo>
                    <a:pt x="14337" y="2023"/>
                    <a:pt x="21600" y="10886"/>
                    <a:pt x="21600" y="21179"/>
                  </a:cubicBezTo>
                  <a:cubicBezTo>
                    <a:pt x="21600" y="30932"/>
                    <a:pt x="15064" y="39475"/>
                    <a:pt x="5650" y="42026"/>
                  </a:cubicBezTo>
                  <a:lnTo>
                    <a:pt x="0" y="21179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Arc 277"/>
            <p:cNvSpPr>
              <a:spLocks/>
            </p:cNvSpPr>
            <p:nvPr/>
          </p:nvSpPr>
          <p:spPr bwMode="auto">
            <a:xfrm flipH="1" rot="12546441">
              <a:off x="4483405" y="1817938"/>
              <a:ext cx="157028" cy="479133"/>
            </a:xfrm>
            <a:custGeom>
              <a:avLst/>
              <a:gdLst>
                <a:gd fmla="*/ 1259844 w 21600" name="T0"/>
                <a:gd fmla="*/ 0 h 42048" name="T1"/>
                <a:gd fmla="*/ 1706691 w 21600" name="T2"/>
                <a:gd fmla="*/ 180581523 h 42048" name="T3"/>
                <a:gd fmla="*/ 0 w 21600" name="T4"/>
                <a:gd fmla="*/ 91057912 h 42048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48" name="T10"/>
                <a:gd fmla="*/ 21600 w 21600" name="T11"/>
                <a:gd fmla="*/ 42048 h 42048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48" w="21600">
                  <a:moveTo>
                    <a:pt x="4162" y="-1"/>
                  </a:moveTo>
                  <a:cubicBezTo>
                    <a:pt x="14293" y="1989"/>
                    <a:pt x="21600" y="10870"/>
                    <a:pt x="21600" y="21195"/>
                  </a:cubicBezTo>
                  <a:cubicBezTo>
                    <a:pt x="21600" y="30955"/>
                    <a:pt x="15054" y="39503"/>
                    <a:pt x="5631" y="42048"/>
                  </a:cubicBezTo>
                </a:path>
                <a:path extrusionOk="0" h="42048" stroke="0" w="21600">
                  <a:moveTo>
                    <a:pt x="4162" y="-1"/>
                  </a:moveTo>
                  <a:cubicBezTo>
                    <a:pt x="14293" y="1989"/>
                    <a:pt x="21600" y="10870"/>
                    <a:pt x="21600" y="21195"/>
                  </a:cubicBezTo>
                  <a:cubicBezTo>
                    <a:pt x="21600" y="30955"/>
                    <a:pt x="15054" y="39503"/>
                    <a:pt x="5631" y="42048"/>
                  </a:cubicBezTo>
                  <a:lnTo>
                    <a:pt x="0" y="21195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Arc 279"/>
            <p:cNvSpPr>
              <a:spLocks/>
            </p:cNvSpPr>
            <p:nvPr/>
          </p:nvSpPr>
          <p:spPr bwMode="auto">
            <a:xfrm flipH="1" rot="12546441">
              <a:off x="4419421" y="1791370"/>
              <a:ext cx="164783" cy="437336"/>
            </a:xfrm>
            <a:custGeom>
              <a:avLst/>
              <a:gdLst>
                <a:gd fmla="*/ 1707159 w 21600" name="T0"/>
                <a:gd fmla="*/ 0 h 42036" name="T1"/>
                <a:gd fmla="*/ 2299860 w 21600" name="T2"/>
                <a:gd fmla="*/ 104576366 h 42036" name="T3"/>
                <a:gd fmla="*/ 0 w 21600" name="T4"/>
                <a:gd fmla="*/ 52651360 h 42036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36" name="T10"/>
                <a:gd fmla="*/ 21600 w 21600" name="T11"/>
                <a:gd fmla="*/ 42036 h 42036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36" w="21600">
                  <a:moveTo>
                    <a:pt x="4203" y="0"/>
                  </a:moveTo>
                  <a:cubicBezTo>
                    <a:pt x="14315" y="2006"/>
                    <a:pt x="21600" y="10878"/>
                    <a:pt x="21600" y="21187"/>
                  </a:cubicBezTo>
                  <a:cubicBezTo>
                    <a:pt x="21600" y="30941"/>
                    <a:pt x="15062" y="39485"/>
                    <a:pt x="5646" y="42035"/>
                  </a:cubicBezTo>
                </a:path>
                <a:path extrusionOk="0" h="42036" stroke="0" w="21600">
                  <a:moveTo>
                    <a:pt x="4203" y="0"/>
                  </a:moveTo>
                  <a:cubicBezTo>
                    <a:pt x="14315" y="2006"/>
                    <a:pt x="21600" y="10878"/>
                    <a:pt x="21600" y="21187"/>
                  </a:cubicBezTo>
                  <a:cubicBezTo>
                    <a:pt x="21600" y="30941"/>
                    <a:pt x="15062" y="39485"/>
                    <a:pt x="5646" y="42035"/>
                  </a:cubicBezTo>
                  <a:lnTo>
                    <a:pt x="0" y="21187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Arc 280"/>
            <p:cNvSpPr>
              <a:spLocks/>
            </p:cNvSpPr>
            <p:nvPr/>
          </p:nvSpPr>
          <p:spPr bwMode="auto">
            <a:xfrm flipH="1" rot="12546441">
              <a:off x="4379062" y="1795647"/>
              <a:ext cx="142489" cy="376680"/>
            </a:xfrm>
            <a:custGeom>
              <a:avLst/>
              <a:gdLst>
                <a:gd fmla="*/ 687516 w 21600" name="T0"/>
                <a:gd fmla="*/ 0 h 42113" name="T1"/>
                <a:gd fmla="*/ 924074 w 21600" name="T2"/>
                <a:gd fmla="*/ 42308305 h 42113" name="T3"/>
                <a:gd fmla="*/ 0 w 21600" name="T4"/>
                <a:gd fmla="*/ 21294796 h 42113" name="T5"/>
                <a:gd fmla="*/ 0 60000 65536" name="T6"/>
                <a:gd fmla="*/ 0 60000 65536" name="T7"/>
                <a:gd fmla="*/ 0 60000 65536" name="T8"/>
                <a:gd fmla="*/ 0 w 21600" name="T9"/>
                <a:gd fmla="*/ 0 h 42113" name="T10"/>
                <a:gd fmla="*/ 21600 w 21600" name="T11"/>
                <a:gd fmla="*/ 42113 h 42113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113" w="2160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31041"/>
                    <a:pt x="14965" y="39630"/>
                    <a:pt x="5455" y="42112"/>
                  </a:cubicBezTo>
                </a:path>
                <a:path extrusionOk="0" h="42113" stroke="0" w="21600">
                  <a:moveTo>
                    <a:pt x="4069" y="-1"/>
                  </a:moveTo>
                  <a:cubicBezTo>
                    <a:pt x="14243" y="1951"/>
                    <a:pt x="21600" y="10852"/>
                    <a:pt x="21600" y="21213"/>
                  </a:cubicBezTo>
                  <a:cubicBezTo>
                    <a:pt x="21600" y="31041"/>
                    <a:pt x="14965" y="39630"/>
                    <a:pt x="5455" y="42112"/>
                  </a:cubicBezTo>
                  <a:lnTo>
                    <a:pt x="0" y="21213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Arc 281"/>
            <p:cNvSpPr>
              <a:spLocks/>
            </p:cNvSpPr>
            <p:nvPr/>
          </p:nvSpPr>
          <p:spPr bwMode="auto">
            <a:xfrm flipH="1" rot="12546441">
              <a:off x="4331597" y="1791830"/>
              <a:ext cx="132311" cy="317043"/>
            </a:xfrm>
            <a:custGeom>
              <a:avLst/>
              <a:gdLst>
                <a:gd fmla="*/ 457618 w 21600" name="T0"/>
                <a:gd fmla="*/ 0 h 42019" name="T1"/>
                <a:gd fmla="*/ 620802 w 21600" name="T2"/>
                <a:gd fmla="*/ 15210517 h 42019" name="T3"/>
                <a:gd fmla="*/ 0 w 21600" name="T4"/>
                <a:gd fmla="*/ 7678274 h 42019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19" name="T10"/>
                <a:gd fmla="*/ 21600 w 21600" name="T11"/>
                <a:gd fmla="*/ 42019 h 42019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19" w="2160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30918"/>
                    <a:pt x="15091" y="39448"/>
                    <a:pt x="5704" y="42018"/>
                  </a:cubicBezTo>
                </a:path>
                <a:path extrusionOk="0" h="42019" stroke="0" w="21600">
                  <a:moveTo>
                    <a:pt x="4209" y="0"/>
                  </a:moveTo>
                  <a:cubicBezTo>
                    <a:pt x="14318" y="2009"/>
                    <a:pt x="21600" y="10879"/>
                    <a:pt x="21600" y="21186"/>
                  </a:cubicBezTo>
                  <a:cubicBezTo>
                    <a:pt x="21600" y="30918"/>
                    <a:pt x="15091" y="39448"/>
                    <a:pt x="5704" y="42018"/>
                  </a:cubicBezTo>
                  <a:lnTo>
                    <a:pt x="0" y="21186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Arc 282"/>
            <p:cNvSpPr>
              <a:spLocks/>
            </p:cNvSpPr>
            <p:nvPr/>
          </p:nvSpPr>
          <p:spPr bwMode="auto">
            <a:xfrm flipH="1" rot="12546441">
              <a:off x="4294572" y="1781397"/>
              <a:ext cx="119225" cy="274227"/>
            </a:xfrm>
            <a:custGeom>
              <a:avLst/>
              <a:gdLst>
                <a:gd fmla="*/ 246017 w 21600" name="T0"/>
                <a:gd fmla="*/ 0 h 42037" name="T1"/>
                <a:gd fmla="*/ 327582 w 21600" name="T2"/>
                <a:gd fmla="*/ 6356446 h 42037" name="T3"/>
                <a:gd fmla="*/ 0 w 21600" name="T4"/>
                <a:gd fmla="*/ 3201672 h 4203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37" name="T10"/>
                <a:gd fmla="*/ 21600 w 21600" name="T11"/>
                <a:gd fmla="*/ 42037 h 4203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37" w="21600">
                  <a:moveTo>
                    <a:pt x="4227" y="-1"/>
                  </a:moveTo>
                  <a:cubicBezTo>
                    <a:pt x="14327" y="2015"/>
                    <a:pt x="21600" y="10882"/>
                    <a:pt x="21600" y="21182"/>
                  </a:cubicBezTo>
                  <a:cubicBezTo>
                    <a:pt x="21600" y="30946"/>
                    <a:pt x="15049" y="39496"/>
                    <a:pt x="5622" y="42037"/>
                  </a:cubicBezTo>
                </a:path>
                <a:path extrusionOk="0" h="42037" stroke="0" w="21600">
                  <a:moveTo>
                    <a:pt x="4227" y="-1"/>
                  </a:moveTo>
                  <a:cubicBezTo>
                    <a:pt x="14327" y="2015"/>
                    <a:pt x="21600" y="10882"/>
                    <a:pt x="21600" y="21182"/>
                  </a:cubicBezTo>
                  <a:cubicBezTo>
                    <a:pt x="21600" y="30946"/>
                    <a:pt x="15049" y="39496"/>
                    <a:pt x="5622" y="42037"/>
                  </a:cubicBezTo>
                  <a:lnTo>
                    <a:pt x="0" y="21182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Arc 283"/>
            <p:cNvSpPr>
              <a:spLocks/>
            </p:cNvSpPr>
            <p:nvPr/>
          </p:nvSpPr>
          <p:spPr bwMode="auto">
            <a:xfrm flipH="1" rot="12546441">
              <a:off x="4251223" y="1773419"/>
              <a:ext cx="103231" cy="236508"/>
            </a:xfrm>
            <a:custGeom>
              <a:avLst/>
              <a:gdLst>
                <a:gd fmla="*/ 102280 w 21600" name="T0"/>
                <a:gd fmla="*/ 0 h 42084" name="T1"/>
                <a:gd fmla="*/ 134602 w 21600" name="T2"/>
                <a:gd fmla="*/ 2601548 h 42084" name="T3"/>
                <a:gd fmla="*/ 0 w 21600" name="T4"/>
                <a:gd fmla="*/ 1311685 h 42084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84" name="T10"/>
                <a:gd fmla="*/ 21600 w 21600" name="T11"/>
                <a:gd fmla="*/ 42084 h 42084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84" w="21600">
                  <a:moveTo>
                    <a:pt x="4188" y="-1"/>
                  </a:moveTo>
                  <a:cubicBezTo>
                    <a:pt x="14307" y="1999"/>
                    <a:pt x="21600" y="10875"/>
                    <a:pt x="21600" y="21190"/>
                  </a:cubicBezTo>
                  <a:cubicBezTo>
                    <a:pt x="21600" y="31009"/>
                    <a:pt x="14976" y="39594"/>
                    <a:pt x="5477" y="42084"/>
                  </a:cubicBezTo>
                </a:path>
                <a:path extrusionOk="0" h="42084" stroke="0" w="21600">
                  <a:moveTo>
                    <a:pt x="4188" y="-1"/>
                  </a:moveTo>
                  <a:cubicBezTo>
                    <a:pt x="14307" y="1999"/>
                    <a:pt x="21600" y="10875"/>
                    <a:pt x="21600" y="21190"/>
                  </a:cubicBezTo>
                  <a:cubicBezTo>
                    <a:pt x="21600" y="31009"/>
                    <a:pt x="14976" y="39594"/>
                    <a:pt x="5477" y="42084"/>
                  </a:cubicBezTo>
                  <a:lnTo>
                    <a:pt x="0" y="21190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Arc 284"/>
            <p:cNvSpPr>
              <a:spLocks/>
            </p:cNvSpPr>
            <p:nvPr/>
          </p:nvSpPr>
          <p:spPr bwMode="auto">
            <a:xfrm flipH="1" rot="12546441">
              <a:off x="4219671" y="1770763"/>
              <a:ext cx="88692" cy="184007"/>
            </a:xfrm>
            <a:custGeom>
              <a:avLst/>
              <a:gdLst>
                <a:gd fmla="*/ 40922 w 21600" name="T0"/>
                <a:gd fmla="*/ 0 h 42040" name="T1"/>
                <a:gd fmla="*/ 56011 w 21600" name="T2"/>
                <a:gd fmla="*/ 579924 h 42040" name="T3"/>
                <a:gd fmla="*/ 0 w 21600" name="T4"/>
                <a:gd fmla="*/ 292481 h 42040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40" name="T10"/>
                <a:gd fmla="*/ 21600 w 21600" name="T11"/>
                <a:gd fmla="*/ 42040 h 42040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40" w="21600">
                  <a:moveTo>
                    <a:pt x="4147" y="0"/>
                  </a:moveTo>
                  <a:cubicBezTo>
                    <a:pt x="14285" y="1983"/>
                    <a:pt x="21600" y="10867"/>
                    <a:pt x="21600" y="21198"/>
                  </a:cubicBezTo>
                  <a:cubicBezTo>
                    <a:pt x="21600" y="30942"/>
                    <a:pt x="15074" y="39481"/>
                    <a:pt x="5671" y="42039"/>
                  </a:cubicBezTo>
                </a:path>
                <a:path extrusionOk="0" h="42040" stroke="0" w="21600">
                  <a:moveTo>
                    <a:pt x="4147" y="0"/>
                  </a:moveTo>
                  <a:cubicBezTo>
                    <a:pt x="14285" y="1983"/>
                    <a:pt x="21600" y="10867"/>
                    <a:pt x="21600" y="21198"/>
                  </a:cubicBezTo>
                  <a:cubicBezTo>
                    <a:pt x="21600" y="30942"/>
                    <a:pt x="15074" y="39481"/>
                    <a:pt x="5671" y="42039"/>
                  </a:cubicBezTo>
                  <a:lnTo>
                    <a:pt x="0" y="21198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Arc 285"/>
            <p:cNvSpPr>
              <a:spLocks/>
            </p:cNvSpPr>
            <p:nvPr/>
          </p:nvSpPr>
          <p:spPr bwMode="auto">
            <a:xfrm flipH="1" rot="12546441">
              <a:off x="4209470" y="1772240"/>
              <a:ext cx="52827" cy="138643"/>
            </a:xfrm>
            <a:custGeom>
              <a:avLst/>
              <a:gdLst>
                <a:gd fmla="*/ 1754 w 21600" name="T0"/>
                <a:gd fmla="*/ 0 h 42077" name="T1"/>
                <a:gd fmla="*/ 2429 w 21600" name="T2"/>
                <a:gd fmla="*/ 105604 h 42077" name="T3"/>
                <a:gd fmla="*/ 0 w 21600" name="T4"/>
                <a:gd fmla="*/ 53155 h 42077" name="T5"/>
                <a:gd fmla="*/ 0 60000 65536" name="T6"/>
                <a:gd fmla="*/ 0 60000 65536" name="T7"/>
                <a:gd fmla="*/ 0 60000 65536" name="T8"/>
                <a:gd fmla="*/ 0 w 21600" name="T9"/>
                <a:gd fmla="*/ 0 h 42077" name="T10"/>
                <a:gd fmla="*/ 21600 w 21600" name="T11"/>
                <a:gd fmla="*/ 42077 h 42077" name="T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42077" w="21600">
                  <a:moveTo>
                    <a:pt x="4007" y="0"/>
                  </a:moveTo>
                  <a:cubicBezTo>
                    <a:pt x="14211" y="1926"/>
                    <a:pt x="21600" y="10841"/>
                    <a:pt x="21600" y="21225"/>
                  </a:cubicBezTo>
                  <a:cubicBezTo>
                    <a:pt x="21600" y="30984"/>
                    <a:pt x="15055" y="39531"/>
                    <a:pt x="5634" y="42077"/>
                  </a:cubicBezTo>
                </a:path>
                <a:path extrusionOk="0" h="42077" stroke="0" w="21600">
                  <a:moveTo>
                    <a:pt x="4007" y="0"/>
                  </a:moveTo>
                  <a:cubicBezTo>
                    <a:pt x="14211" y="1926"/>
                    <a:pt x="21600" y="10841"/>
                    <a:pt x="21600" y="21225"/>
                  </a:cubicBezTo>
                  <a:cubicBezTo>
                    <a:pt x="21600" y="30984"/>
                    <a:pt x="15055" y="39531"/>
                    <a:pt x="5634" y="42077"/>
                  </a:cubicBezTo>
                  <a:lnTo>
                    <a:pt x="0" y="21225"/>
                  </a:lnTo>
                  <a:close/>
                </a:path>
              </a:pathLst>
            </a:custGeom>
            <a:noFill/>
            <a:ln cap="rnd" w="6350">
              <a:solidFill>
                <a:srgbClr val="00006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2" name="WordArt 303"/>
          <p:cNvSpPr>
            <a:spLocks noChangeArrowheads="1" noChangeShapeType="1" noTextEdit="1"/>
          </p:cNvSpPr>
          <p:nvPr/>
        </p:nvSpPr>
        <p:spPr bwMode="auto">
          <a:xfrm>
            <a:off x="1135063" y="5357813"/>
            <a:ext cx="865187" cy="185737"/>
          </a:xfrm>
          <a:prstGeom prst="rect">
            <a:avLst/>
          </a:prstGeom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kern="10" lang="ru-RU" sz="1400">
                <a:ln w="317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Провайдер</a:t>
            </a:r>
          </a:p>
        </p:txBody>
      </p:sp>
      <p:pic>
        <p:nvPicPr>
          <p:cNvPr descr="computer_surfing_md_wht" id="1063" name="Picture 3"/>
          <p:cNvPicPr>
            <a:picLocks noChangeArrowheads="1" noChangeAspect="1" noCrop="1"/>
          </p:cNvPicPr>
          <p:nvPr/>
        </p:nvPicPr>
        <p:blipFill>
          <a:blip cstate="screen" r:embed="rId16"/>
          <a:srcRect/>
          <a:stretch>
            <a:fillRect/>
          </a:stretch>
        </p:blipFill>
        <p:spPr bwMode="auto">
          <a:xfrm>
            <a:off x="6215063" y="3429000"/>
            <a:ext cx="1000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charset="0" pitchFamily="2" typeface="KZ Cooper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charset="0" pitchFamily="2" typeface="KZ Cooper"/>
            </a:endParaRPr>
          </a:p>
        </p:txBody>
      </p:sp>
      <p:pic>
        <p:nvPicPr>
          <p:cNvPr descr="Recoverd_gif_file(321)" id="1065" name="Picture 1032">
            <a:hlinkClick action="ppaction://hlinksldjump" r:id="rId17"/>
          </p:cNvPr>
          <p:cNvPicPr>
            <a:picLocks noChangeArrowheads="1" noChangeAspect="1" noCrop="1"/>
          </p:cNvPicPr>
          <p:nvPr/>
        </p:nvPicPr>
        <p:blipFill>
          <a:blip cstate="screen" r:embed="rId18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6" name="Group 124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descr="арнамент" id="1067" name="Picture 7"/>
            <p:cNvPicPr>
              <a:picLocks noChangeArrowheads="1" noChangeAspect="1"/>
            </p:cNvPicPr>
            <p:nvPr/>
          </p:nvPicPr>
          <p:blipFill>
            <a:blip cstate="screen" r:embed="rId19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descr="арнамент" id="1068" name="Picture 8"/>
            <p:cNvPicPr>
              <a:picLocks noChangeArrowheads="1" noChangeAspect="1"/>
            </p:cNvPicPr>
            <p:nvPr/>
          </p:nvPicPr>
          <p:blipFill>
            <a:blip cstate="screen" r:embed="rId19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descr="арнамент" id="1069" name="Picture 9"/>
            <p:cNvPicPr>
              <a:picLocks noChangeArrowheads="1" noChangeAspect="1"/>
            </p:cNvPicPr>
            <p:nvPr/>
          </p:nvPicPr>
          <p:blipFill>
            <a:blip cstate="screen" r:embed="rId19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8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9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16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368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368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316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368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368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516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368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368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716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8"/>
                                        <p:tgtEl>
                                          <p:spTgt spid="368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9"/>
                                        <p:tgtEl>
                                          <p:spTgt spid="368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916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3"/>
                                        <p:tgtEl>
                                          <p:spTgt spid="368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4"/>
                                        <p:tgtEl>
                                          <p:spTgt spid="368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utoUpdateAnimBg="0" build="p" grpId="0" spid="36866"/>
      <p:bldP grpId="0" spid="103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42938"/>
            <a:ext cx="6000750" cy="571500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00FF"/>
                </a:solidFill>
                <a:latin typeface="KZ Cooper" pitchFamily="2" charset="0"/>
              </a:rPr>
              <a:t>Модем дегеніміз не?</a:t>
            </a:r>
            <a:endParaRPr lang="en-US" sz="2400" smtClean="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1143000"/>
            <a:ext cx="5081588" cy="478631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buFontTx/>
              <a:buNone/>
            </a:pPr>
            <a:r>
              <a:rPr lang="ru-RU" sz="1900" b="1" i="1" smtClean="0">
                <a:solidFill>
                  <a:srgbClr val="003399"/>
                </a:solidFill>
                <a:latin typeface="KZ Bookman Old Style" pitchFamily="18" charset="0"/>
              </a:rPr>
              <a:t>Модем</a:t>
            </a:r>
            <a:r>
              <a:rPr lang="ru-RU" sz="1900" smtClean="0">
                <a:solidFill>
                  <a:srgbClr val="003399"/>
                </a:solidFill>
                <a:latin typeface="KZ Bookman Old Style" pitchFamily="18" charset="0"/>
              </a:rPr>
              <a:t> - компьютерлерге телефон желілері немесе байланыс желілері арқылы өзара мәлімет алмасуға мүмкіндік беретін құрылғы. Модемнің негізгі сипаттамасы – мәліметтерді жеткізу жылдамдығы (бит/секунд). Недәуір кең тарағандары – стандартты </a:t>
            </a:r>
            <a:r>
              <a:rPr lang="en-US" sz="1900" smtClean="0">
                <a:solidFill>
                  <a:srgbClr val="003399"/>
                </a:solidFill>
                <a:latin typeface="KZ Bookman Old Style" pitchFamily="18" charset="0"/>
              </a:rPr>
              <a:t>Dial-Up</a:t>
            </a:r>
            <a:r>
              <a:rPr lang="kk-KZ" sz="1900" smtClean="0">
                <a:solidFill>
                  <a:srgbClr val="003399"/>
                </a:solidFill>
                <a:latin typeface="KZ Bookman Old Style" pitchFamily="18" charset="0"/>
              </a:rPr>
              <a:t> модемдер (56 кбит/сек дейін), </a:t>
            </a:r>
            <a:r>
              <a:rPr lang="en-US" sz="1900" smtClean="0">
                <a:solidFill>
                  <a:srgbClr val="003399"/>
                </a:solidFill>
                <a:latin typeface="KZ Bookman Old Style" pitchFamily="18" charset="0"/>
              </a:rPr>
              <a:t>DSL</a:t>
            </a:r>
            <a:r>
              <a:rPr lang="kk-KZ" sz="1900" smtClean="0">
                <a:solidFill>
                  <a:srgbClr val="003399"/>
                </a:solidFill>
                <a:latin typeface="KZ Bookman Old Style" pitchFamily="18" charset="0"/>
              </a:rPr>
              <a:t> модемдер (128 кбит/сек дейін) және кабельдік жолдарға арналған модемдер (30 мың кбит/сек дейін). Модемдер ішкі және сыртқы болады.</a:t>
            </a:r>
          </a:p>
          <a:p>
            <a:pPr marL="0" indent="180975" eaLnBrk="1" hangingPunct="1">
              <a:lnSpc>
                <a:spcPct val="90000"/>
              </a:lnSpc>
              <a:buFontTx/>
              <a:buNone/>
            </a:pPr>
            <a:endParaRPr lang="kk-KZ" sz="1900" b="1" i="1" smtClean="0">
              <a:solidFill>
                <a:srgbClr val="003399"/>
              </a:solidFill>
              <a:latin typeface="KZ Bookman Old Style" pitchFamily="18" charset="0"/>
            </a:endParaRPr>
          </a:p>
          <a:p>
            <a:pPr marL="0" indent="180975" eaLnBrk="1" hangingPunct="1">
              <a:lnSpc>
                <a:spcPct val="90000"/>
              </a:lnSpc>
              <a:buFontTx/>
              <a:buNone/>
            </a:pPr>
            <a:r>
              <a:rPr lang="kk-KZ" sz="1900" b="1" i="1" smtClean="0">
                <a:solidFill>
                  <a:srgbClr val="003399"/>
                </a:solidFill>
                <a:latin typeface="KZ Bookman Old Style" pitchFamily="18" charset="0"/>
              </a:rPr>
              <a:t>Провайдер – </a:t>
            </a:r>
            <a:r>
              <a:rPr lang="kk-KZ" sz="1900" smtClean="0">
                <a:solidFill>
                  <a:srgbClr val="003399"/>
                </a:solidFill>
                <a:latin typeface="KZ Bookman Old Style" pitchFamily="18" charset="0"/>
              </a:rPr>
              <a:t>бұл ұйымдар мен жеке тұлғаларға интернет қызметтерін ұсынатын компания. Провайдер ретінде жекеменшік арнайы фирма-лар да, ірі телефон компаниялар да қызмет істей алады.</a:t>
            </a:r>
            <a:endParaRPr lang="en-US" sz="1900" b="1" i="1" smtClean="0">
              <a:solidFill>
                <a:srgbClr val="003399"/>
              </a:solidFill>
              <a:latin typeface="KZ Bookman Old Style" pitchFamily="18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892800" y="928688"/>
            <a:ext cx="3143250" cy="4729162"/>
            <a:chOff x="6103389" y="928670"/>
            <a:chExt cx="2826329" cy="4252942"/>
          </a:xfrm>
        </p:grpSpPr>
        <p:grpSp>
          <p:nvGrpSpPr>
            <p:cNvPr id="22539" name="Группа 6"/>
            <p:cNvGrpSpPr>
              <a:grpSpLocks/>
            </p:cNvGrpSpPr>
            <p:nvPr/>
          </p:nvGrpSpPr>
          <p:grpSpPr bwMode="auto">
            <a:xfrm>
              <a:off x="6103389" y="928670"/>
              <a:ext cx="2826329" cy="2000264"/>
              <a:chOff x="4886325" y="1905000"/>
              <a:chExt cx="4105275" cy="3381375"/>
            </a:xfrm>
          </p:grpSpPr>
          <p:pic>
            <p:nvPicPr>
              <p:cNvPr id="22544" name="Picture 5" descr="Chapter_5_Student_FINAL_ru-04-5-02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886325" y="1905000"/>
                <a:ext cx="4105275" cy="338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Скругленный прямоугольник 5"/>
              <p:cNvSpPr/>
              <p:nvPr/>
            </p:nvSpPr>
            <p:spPr>
              <a:xfrm>
                <a:off x="5786168" y="4962747"/>
                <a:ext cx="2295223" cy="28477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Ішкі модем</a:t>
                </a:r>
                <a:endParaRPr lang="ru-RU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2540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58082" y="3429000"/>
              <a:ext cx="150668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215074" y="3273557"/>
              <a:ext cx="1571636" cy="101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6106244" y="3214323"/>
              <a:ext cx="2823474" cy="1857361"/>
            </a:xfrm>
            <a:prstGeom prst="roundRect">
              <a:avLst>
                <a:gd name="adj" fmla="val 6092"/>
              </a:avLst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15761" y="4967466"/>
              <a:ext cx="1642982" cy="214146"/>
            </a:xfrm>
            <a:prstGeom prst="roundRect">
              <a:avLst>
                <a:gd name="adj" fmla="val 6092"/>
              </a:avLst>
            </a:prstGeom>
            <a:solidFill>
              <a:schemeClr val="accent5"/>
            </a:solidFill>
            <a:ln w="1905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DSL </a:t>
              </a:r>
              <a:r>
                <a:rPr lang="kk-KZ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модем</a:t>
              </a:r>
              <a:endPara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pic>
        <p:nvPicPr>
          <p:cNvPr id="22534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2536" name="Picture 7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8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9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519363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2531" name="Picture 5" descr="Chapter_2_Student_FINAL_ru-3-2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63" y="3071813"/>
            <a:ext cx="44291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сеть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9088" y="4683125"/>
            <a:ext cx="23320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35013" y="668338"/>
            <a:ext cx="508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>
                <a:solidFill>
                  <a:srgbClr val="0000FF"/>
                </a:solidFill>
                <a:latin typeface="KZ Cooper" pitchFamily="2" charset="0"/>
              </a:rPr>
              <a:t>Веб браузердің қызметі не?</a:t>
            </a:r>
            <a:endParaRPr lang="ru-RU" sz="24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84213" y="1125538"/>
            <a:ext cx="8316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/>
            <a:r>
              <a:rPr lang="kk-KZ" sz="2000">
                <a:solidFill>
                  <a:srgbClr val="003399"/>
                </a:solidFill>
                <a:latin typeface="KZ Bookman Old Style" pitchFamily="18" charset="0"/>
              </a:rPr>
              <a:t>Веб-браузер – бұл веб-бетінің мәліметтерін сіздің компьюте-ріңіздің бейне бетіне шығаруды қамтамасыз ететін, интернет қор көздерін қарауға арналған бағдарлама. </a:t>
            </a:r>
            <a:r>
              <a:rPr lang="en-US" sz="2000">
                <a:solidFill>
                  <a:srgbClr val="003399"/>
                </a:solidFill>
                <a:latin typeface="KZ Bookman Old Style" pitchFamily="18" charset="0"/>
              </a:rPr>
              <a:t>Windows</a:t>
            </a:r>
            <a:r>
              <a:rPr lang="kk-KZ" sz="2000">
                <a:solidFill>
                  <a:srgbClr val="003399"/>
                </a:solidFill>
                <a:latin typeface="KZ Bookman Old Style" pitchFamily="18" charset="0"/>
              </a:rPr>
              <a:t> операци-он системасының құрамына </a:t>
            </a:r>
            <a:r>
              <a:rPr lang="en-US" sz="2000">
                <a:solidFill>
                  <a:srgbClr val="003399"/>
                </a:solidFill>
                <a:latin typeface="KZ Bookman Old Style" pitchFamily="18" charset="0"/>
              </a:rPr>
              <a:t>Internet Explorer </a:t>
            </a:r>
            <a:r>
              <a:rPr lang="kk-KZ" sz="2000">
                <a:solidFill>
                  <a:srgbClr val="003399"/>
                </a:solidFill>
                <a:latin typeface="KZ Bookman Old Style" pitchFamily="18" charset="0"/>
              </a:rPr>
              <a:t>браузері кіреді. Веб-беттер мәтіндік, графикалық, дыбыстық, анимациялық және видео түріндегі мәліметтерді көруге мүмкіндік береді.</a:t>
            </a:r>
            <a:endParaRPr lang="ru-RU" sz="2000">
              <a:solidFill>
                <a:srgbClr val="003399"/>
              </a:solidFill>
              <a:latin typeface="KZ Bookman Old Style" pitchFamily="18" charset="0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pic>
        <p:nvPicPr>
          <p:cNvPr id="23560" name="Picture 1032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j025444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63" y="3357563"/>
            <a:ext cx="16414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3563" name="Picture 7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8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9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8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ltGray">
          <a:xfrm rot="5400000">
            <a:off x="-2422526" y="10080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ltGray">
          <a:xfrm rot="5400000" flipH="1">
            <a:off x="-2016918" y="1443831"/>
            <a:ext cx="4032250" cy="3929063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3366FF">
                  <a:alpha val="35999"/>
                </a:srgbClr>
              </a:gs>
              <a:gs pos="100000">
                <a:srgbClr val="1F3D99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1026"/>
          <p:cNvSpPr>
            <a:spLocks noChangeArrowheads="1"/>
          </p:cNvSpPr>
          <p:nvPr/>
        </p:nvSpPr>
        <p:spPr bwMode="auto">
          <a:xfrm>
            <a:off x="684213" y="-26988"/>
            <a:ext cx="5040312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600">
                <a:solidFill>
                  <a:srgbClr val="FFFF00"/>
                </a:solidFill>
                <a:latin typeface="KZ Cooper" pitchFamily="2" charset="0"/>
              </a:rPr>
              <a:t>Сабақтың барысы</a:t>
            </a:r>
            <a:endParaRPr lang="ru-RU" sz="3600">
              <a:solidFill>
                <a:srgbClr val="FFFF00"/>
              </a:solidFill>
              <a:latin typeface="KZ Cooper" pitchFamily="2" charset="0"/>
            </a:endParaRPr>
          </a:p>
        </p:txBody>
      </p:sp>
      <p:sp>
        <p:nvSpPr>
          <p:cNvPr id="44113" name="AutoShape 8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47813" y="1196975"/>
            <a:ext cx="6416675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«Қайталау – білім анасы». Тест тапсырмалары.  </a:t>
            </a:r>
            <a:r>
              <a:rPr lang="ru-RU" altLang="ko-KR" sz="1400">
                <a:latin typeface="KZ Jikharev" pitchFamily="2" charset="0"/>
              </a:rPr>
              <a:t>(5 мин)</a:t>
            </a:r>
            <a:endParaRPr lang="ru-RU" sz="1400">
              <a:latin typeface="KZ Jikharev" pitchFamily="2" charset="0"/>
            </a:endParaRPr>
          </a:p>
        </p:txBody>
      </p:sp>
      <p:sp>
        <p:nvSpPr>
          <p:cNvPr id="44114" name="AutoShape 8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68538" y="1989138"/>
            <a:ext cx="6089650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Жаңа тақырыпты баяндау. Сөзжұмбақ.           </a:t>
            </a:r>
            <a:r>
              <a:rPr lang="ru-RU" altLang="ko-KR" sz="1400">
                <a:latin typeface="KZ Jikharev" pitchFamily="2" charset="0"/>
              </a:rPr>
              <a:t>(3 мин)</a:t>
            </a:r>
            <a:endParaRPr lang="ru-RU" sz="1400">
              <a:latin typeface="KZ Jikharev" pitchFamily="2" charset="0"/>
            </a:endParaRPr>
          </a:p>
        </p:txBody>
      </p:sp>
      <p:sp>
        <p:nvSpPr>
          <p:cNvPr id="44116" name="AutoShape 8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84438" y="3573463"/>
            <a:ext cx="6192837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«Білім шыңы». Практикалық тапсырмалар.       </a:t>
            </a:r>
            <a:r>
              <a:rPr lang="ru-RU" altLang="ko-KR" sz="1400">
                <a:latin typeface="KZ Jikharev" pitchFamily="2" charset="0"/>
              </a:rPr>
              <a:t>(15 мин)</a:t>
            </a:r>
            <a:endParaRPr lang="ru-RU" sz="1400">
              <a:latin typeface="KZ Jikharev" pitchFamily="2" charset="0"/>
            </a:endParaRPr>
          </a:p>
        </p:txBody>
      </p:sp>
      <p:sp>
        <p:nvSpPr>
          <p:cNvPr id="44117" name="AutoShape 8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5513" y="4365625"/>
            <a:ext cx="6089650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«Топтастыру стратегиясы».                       </a:t>
            </a:r>
            <a:r>
              <a:rPr lang="ru-RU" altLang="ko-KR" sz="1400">
                <a:latin typeface="KZ Jikharev" pitchFamily="2" charset="0"/>
              </a:rPr>
              <a:t>(3 мин)</a:t>
            </a:r>
            <a:endParaRPr lang="ru-RU" sz="1400">
              <a:latin typeface="KZ Jikharev" pitchFamily="2" charset="0"/>
            </a:endParaRPr>
          </a:p>
        </p:txBody>
      </p:sp>
      <p:sp>
        <p:nvSpPr>
          <p:cNvPr id="44125" name="AutoShape 9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47813" y="5157788"/>
            <a:ext cx="6416675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Сабақты пысықтау.                                      </a:t>
            </a:r>
            <a:r>
              <a:rPr lang="ru-RU" altLang="ko-KR" sz="1400">
                <a:latin typeface="KZ Jikharev" pitchFamily="2" charset="0"/>
              </a:rPr>
              <a:t>(2 мин)</a:t>
            </a:r>
            <a:endParaRPr lang="ru-RU" sz="1400">
              <a:latin typeface="KZ Jikharev" pitchFamily="2" charset="0"/>
            </a:endParaRPr>
          </a:p>
        </p:txBody>
      </p:sp>
      <p:grpSp>
        <p:nvGrpSpPr>
          <p:cNvPr id="7178" name="Group 94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7186" name="Picture 7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8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9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9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16013" y="11969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35150" y="19891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2638" y="27813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1050" y="35734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63713" y="43656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3" descr="E:\Shukhrat_88\Material\gif\2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16013" y="51577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7" name="AutoShape 10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484438" y="2781300"/>
            <a:ext cx="6192837" cy="431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mpd="thickThin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«Біл</a:t>
            </a:r>
            <a:r>
              <a:rPr lang="kk-KZ" altLang="ko-KR" sz="2000">
                <a:solidFill>
                  <a:srgbClr val="0000FF"/>
                </a:solidFill>
                <a:latin typeface="KZ Jikharev" pitchFamily="2" charset="0"/>
              </a:rPr>
              <a:t>ген сайын келеді, біле бергім</a:t>
            </a:r>
            <a:r>
              <a:rPr lang="ru-RU" altLang="ko-KR" sz="2000">
                <a:solidFill>
                  <a:srgbClr val="0000FF"/>
                </a:solidFill>
                <a:latin typeface="KZ Jikharev" pitchFamily="2" charset="0"/>
              </a:rPr>
              <a:t>».                   </a:t>
            </a:r>
            <a:r>
              <a:rPr lang="ru-RU" altLang="ko-KR" sz="1400">
                <a:latin typeface="KZ Jikharev" pitchFamily="2" charset="0"/>
              </a:rPr>
              <a:t>(17 мин)</a:t>
            </a:r>
            <a:endParaRPr lang="ru-RU" sz="1400">
              <a:latin typeface="KZ Jikhare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44113" grpId="0" animBg="1"/>
      <p:bldP spid="44114" grpId="0" animBg="1"/>
      <p:bldP spid="44116" grpId="0" animBg="1"/>
      <p:bldP spid="44117" grpId="0" animBg="1"/>
      <p:bldP spid="44125" grpId="0" animBg="1"/>
      <p:bldP spid="441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5105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55650" y="692150"/>
            <a:ext cx="8174038" cy="5473700"/>
            <a:chOff x="498" y="436"/>
            <a:chExt cx="5149" cy="3448"/>
          </a:xfrm>
        </p:grpSpPr>
        <p:pic>
          <p:nvPicPr>
            <p:cNvPr id="2092" name="Picture 3"/>
            <p:cNvPicPr preferRelativeResize="0"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8" y="436"/>
              <a:ext cx="5149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8" name="Object 4"/>
            <p:cNvGraphicFramePr>
              <a:graphicFrameLocks noChangeAspect="1"/>
            </p:cNvGraphicFramePr>
            <p:nvPr/>
          </p:nvGraphicFramePr>
          <p:xfrm>
            <a:off x="635" y="719"/>
            <a:ext cx="456" cy="234"/>
          </p:xfrm>
          <a:graphic>
            <a:graphicData uri="http://schemas.openxmlformats.org/presentationml/2006/ole">
              <p:oleObj spid="_x0000_s2058" name="Точечный рисунок" r:id="rId4" imgW="762106" imgH="390580" progId="Paint.Picture">
                <p:embed/>
              </p:oleObj>
            </a:graphicData>
          </a:graphic>
        </p:graphicFrame>
        <p:graphicFrame>
          <p:nvGraphicFramePr>
            <p:cNvPr id="2059" name="Object 5"/>
            <p:cNvGraphicFramePr>
              <a:graphicFrameLocks noChangeAspect="1"/>
            </p:cNvGraphicFramePr>
            <p:nvPr/>
          </p:nvGraphicFramePr>
          <p:xfrm>
            <a:off x="1167" y="714"/>
            <a:ext cx="443" cy="242"/>
          </p:xfrm>
          <a:graphic>
            <a:graphicData uri="http://schemas.openxmlformats.org/presentationml/2006/ole">
              <p:oleObj spid="_x0000_s2059" name="Точечный рисунок" r:id="rId5" imgW="733333" imgH="400000" progId="Paint.Picture">
                <p:embed/>
              </p:oleObj>
            </a:graphicData>
          </a:graphic>
        </p:graphicFrame>
      </p:grpSp>
      <p:sp>
        <p:nvSpPr>
          <p:cNvPr id="29706" name="Text Box 10"/>
          <p:cNvSpPr txBox="1">
            <a:spLocks noChangeAspect="1" noChangeArrowheads="1"/>
          </p:cNvSpPr>
          <p:nvPr/>
        </p:nvSpPr>
        <p:spPr bwMode="auto">
          <a:xfrm>
            <a:off x="1465263" y="1916113"/>
            <a:ext cx="53990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 - Артқа қайту (Web сайттың алдыңғы бөліміне өту)</a:t>
            </a:r>
          </a:p>
        </p:txBody>
      </p:sp>
      <p:sp>
        <p:nvSpPr>
          <p:cNvPr id="29715" name="Text Box 19"/>
          <p:cNvSpPr txBox="1">
            <a:spLocks noChangeAspect="1" noChangeArrowheads="1"/>
          </p:cNvSpPr>
          <p:nvPr/>
        </p:nvSpPr>
        <p:spPr bwMode="auto">
          <a:xfrm>
            <a:off x="1487488" y="2416175"/>
            <a:ext cx="54498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- Алға жүру (</a:t>
            </a:r>
            <a:r>
              <a:rPr lang="en-US" sz="1600" i="1">
                <a:solidFill>
                  <a:srgbClr val="000066"/>
                </a:solidFill>
                <a:latin typeface="KZ Bookman Old Style" pitchFamily="18" charset="0"/>
              </a:rPr>
              <a:t>Web</a:t>
            </a:r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 сайттың кейінгі бөліміне өту)</a:t>
            </a:r>
            <a:r>
              <a:rPr lang="ru-RU" sz="1600">
                <a:latin typeface="KZ Bookman Old Style" pitchFamily="18" charset="0"/>
              </a:rPr>
              <a:t> </a:t>
            </a:r>
          </a:p>
        </p:txBody>
      </p:sp>
      <p:sp>
        <p:nvSpPr>
          <p:cNvPr id="29716" name="Text Box 20"/>
          <p:cNvSpPr txBox="1">
            <a:spLocks noChangeAspect="1" noChangeArrowheads="1"/>
          </p:cNvSpPr>
          <p:nvPr/>
        </p:nvSpPr>
        <p:spPr bwMode="auto">
          <a:xfrm>
            <a:off x="1463675" y="2936875"/>
            <a:ext cx="34686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 - Веб сайтты көруды тоқтату </a:t>
            </a:r>
            <a:endParaRPr lang="ru-RU" sz="2400" i="1">
              <a:latin typeface="KZ Bookman Old Style" pitchFamily="18" charset="0"/>
            </a:endParaRPr>
          </a:p>
        </p:txBody>
      </p:sp>
      <p:sp>
        <p:nvSpPr>
          <p:cNvPr id="29717" name="Text Box 21"/>
          <p:cNvSpPr txBox="1">
            <a:spLocks noChangeAspect="1" noChangeArrowheads="1"/>
          </p:cNvSpPr>
          <p:nvPr/>
        </p:nvSpPr>
        <p:spPr bwMode="auto">
          <a:xfrm>
            <a:off x="1524000" y="3440113"/>
            <a:ext cx="5856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- Веб сайтты көруды жалғастыру немесе қайта жүктеу</a:t>
            </a:r>
          </a:p>
        </p:txBody>
      </p:sp>
      <p:sp>
        <p:nvSpPr>
          <p:cNvPr id="29718" name="Text Box 22"/>
          <p:cNvSpPr txBox="1">
            <a:spLocks noChangeAspect="1" noChangeArrowheads="1"/>
          </p:cNvSpPr>
          <p:nvPr/>
        </p:nvSpPr>
        <p:spPr bwMode="auto">
          <a:xfrm>
            <a:off x="1536700" y="3932238"/>
            <a:ext cx="6996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buFontTx/>
              <a:buChar char="-"/>
            </a:pPr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 Браузерде қолданушы тарапынан орнатылған басты сайтқа өту</a:t>
            </a:r>
            <a:endParaRPr lang="ru-RU" sz="1600" i="1">
              <a:latin typeface="KZ Bookman Old Style" pitchFamily="18" charset="0"/>
            </a:endParaRPr>
          </a:p>
          <a:p>
            <a:pPr eaLnBrk="0" hangingPunct="0"/>
            <a:endParaRPr lang="ru-RU" sz="1600" i="1">
              <a:solidFill>
                <a:srgbClr val="000066"/>
              </a:solidFill>
              <a:latin typeface="KZ Bookman Old Style" pitchFamily="18" charset="0"/>
            </a:endParaRPr>
          </a:p>
        </p:txBody>
      </p:sp>
      <p:sp>
        <p:nvSpPr>
          <p:cNvPr id="29719" name="Text Box 23"/>
          <p:cNvSpPr txBox="1">
            <a:spLocks noChangeAspect="1" noChangeArrowheads="1"/>
          </p:cNvSpPr>
          <p:nvPr/>
        </p:nvSpPr>
        <p:spPr bwMode="auto">
          <a:xfrm>
            <a:off x="1530350" y="4454525"/>
            <a:ext cx="47704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- Сайт бойынша керек құжжаттарды іздеу</a:t>
            </a:r>
          </a:p>
        </p:txBody>
      </p:sp>
      <p:sp>
        <p:nvSpPr>
          <p:cNvPr id="29720" name="Text Box 24"/>
          <p:cNvSpPr txBox="1">
            <a:spLocks noChangeAspect="1" noChangeArrowheads="1"/>
          </p:cNvSpPr>
          <p:nvPr/>
        </p:nvSpPr>
        <p:spPr bwMode="auto">
          <a:xfrm>
            <a:off x="1536700" y="4959350"/>
            <a:ext cx="2190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- Пайдаланушы тарапынан таңдалған веб сайттар тізімі</a:t>
            </a:r>
          </a:p>
        </p:txBody>
      </p:sp>
      <p:sp>
        <p:nvSpPr>
          <p:cNvPr id="29721" name="Text Box 25"/>
          <p:cNvSpPr txBox="1">
            <a:spLocks noChangeAspect="1" noChangeArrowheads="1"/>
          </p:cNvSpPr>
          <p:nvPr/>
        </p:nvSpPr>
        <p:spPr bwMode="auto">
          <a:xfrm>
            <a:off x="1536700" y="5413375"/>
            <a:ext cx="7067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ru-RU" sz="1600" i="1">
                <a:solidFill>
                  <a:srgbClr val="000066"/>
                </a:solidFill>
                <a:latin typeface="BalticaUzbek" pitchFamily="2" charset="0"/>
              </a:rPr>
              <a:t>- </a:t>
            </a:r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Журнал. Пайдаланылған файлдар және </a:t>
            </a:r>
            <a:r>
              <a:rPr lang="en-US" sz="1600" i="1">
                <a:solidFill>
                  <a:srgbClr val="000066"/>
                </a:solidFill>
                <a:latin typeface="KZ Bookman Old Style" pitchFamily="18" charset="0"/>
              </a:rPr>
              <a:t>URL</a:t>
            </a:r>
            <a:r>
              <a:rPr lang="kk-KZ" sz="1600" i="1">
                <a:solidFill>
                  <a:srgbClr val="000066"/>
                </a:solidFill>
                <a:latin typeface="KZ Bookman Old Style" pitchFamily="18" charset="0"/>
              </a:rPr>
              <a:t> </a:t>
            </a:r>
            <a:r>
              <a:rPr lang="ru-RU" sz="1600" i="1">
                <a:solidFill>
                  <a:srgbClr val="000066"/>
                </a:solidFill>
                <a:latin typeface="KZ Bookman Old Style" pitchFamily="18" charset="0"/>
              </a:rPr>
              <a:t>ларды сақтау орыны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30275" y="1125538"/>
            <a:ext cx="762000" cy="1150937"/>
            <a:chOff x="586" y="709"/>
            <a:chExt cx="480" cy="725"/>
          </a:xfrm>
        </p:grpSpPr>
        <p:graphicFrame>
          <p:nvGraphicFramePr>
            <p:cNvPr id="2057" name="Object 17"/>
            <p:cNvGraphicFramePr>
              <a:graphicFrameLocks/>
            </p:cNvGraphicFramePr>
            <p:nvPr/>
          </p:nvGraphicFramePr>
          <p:xfrm>
            <a:off x="586" y="1207"/>
            <a:ext cx="389" cy="227"/>
          </p:xfrm>
          <a:graphic>
            <a:graphicData uri="http://schemas.openxmlformats.org/presentationml/2006/ole">
              <p:oleObj spid="_x0000_s2057" name="Точечный рисунок" r:id="rId6" imgW="762106" imgH="390580" progId="Paint.Picture">
                <p:embed/>
              </p:oleObj>
            </a:graphicData>
          </a:graphic>
        </p:graphicFrame>
        <p:sp>
          <p:nvSpPr>
            <p:cNvPr id="2091" name="Rectangle 28"/>
            <p:cNvSpPr>
              <a:spLocks noChangeAspect="1" noChangeArrowheads="1"/>
            </p:cNvSpPr>
            <p:nvPr/>
          </p:nvSpPr>
          <p:spPr bwMode="auto">
            <a:xfrm>
              <a:off x="668" y="709"/>
              <a:ext cx="398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FF"/>
                </a:solidFill>
              </a:endParaRPr>
            </a:p>
          </p:txBody>
        </p:sp>
      </p:grpSp>
      <p:sp>
        <p:nvSpPr>
          <p:cNvPr id="2071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930275" y="1125538"/>
            <a:ext cx="1536700" cy="1655762"/>
            <a:chOff x="586" y="709"/>
            <a:chExt cx="968" cy="1043"/>
          </a:xfrm>
        </p:grpSpPr>
        <p:graphicFrame>
          <p:nvGraphicFramePr>
            <p:cNvPr id="2056" name="Object 18"/>
            <p:cNvGraphicFramePr>
              <a:graphicFrameLocks/>
            </p:cNvGraphicFramePr>
            <p:nvPr/>
          </p:nvGraphicFramePr>
          <p:xfrm>
            <a:off x="586" y="1525"/>
            <a:ext cx="366" cy="227"/>
          </p:xfrm>
          <a:graphic>
            <a:graphicData uri="http://schemas.openxmlformats.org/presentationml/2006/ole">
              <p:oleObj spid="_x0000_s2056" name="Точечный рисунок" r:id="rId7" imgW="733333" imgH="400000" progId="Paint.Picture">
                <p:embed/>
              </p:oleObj>
            </a:graphicData>
          </a:graphic>
        </p:graphicFrame>
        <p:sp>
          <p:nvSpPr>
            <p:cNvPr id="2090" name="Rectangle 28"/>
            <p:cNvSpPr>
              <a:spLocks noChangeAspect="1" noChangeArrowheads="1"/>
            </p:cNvSpPr>
            <p:nvPr/>
          </p:nvSpPr>
          <p:spPr bwMode="auto">
            <a:xfrm>
              <a:off x="1156" y="709"/>
              <a:ext cx="398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930275" y="1125538"/>
            <a:ext cx="2273300" cy="2159000"/>
            <a:chOff x="586" y="709"/>
            <a:chExt cx="1432" cy="1360"/>
          </a:xfrm>
        </p:grpSpPr>
        <p:graphicFrame>
          <p:nvGraphicFramePr>
            <p:cNvPr id="2055" name="Object 11"/>
            <p:cNvGraphicFramePr>
              <a:graphicFrameLocks/>
            </p:cNvGraphicFramePr>
            <p:nvPr/>
          </p:nvGraphicFramePr>
          <p:xfrm>
            <a:off x="586" y="1842"/>
            <a:ext cx="318" cy="227"/>
          </p:xfrm>
          <a:graphic>
            <a:graphicData uri="http://schemas.openxmlformats.org/presentationml/2006/ole">
              <p:oleObj spid="_x0000_s2055" name="Точечный рисунок" r:id="rId8" imgW="638264" imgH="400000" progId="Paint.Picture">
                <p:embed/>
              </p:oleObj>
            </a:graphicData>
          </a:graphic>
        </p:graphicFrame>
        <p:sp>
          <p:nvSpPr>
            <p:cNvPr id="2089" name="Rectangle 28"/>
            <p:cNvSpPr>
              <a:spLocks noChangeAspect="1" noChangeArrowheads="1"/>
            </p:cNvSpPr>
            <p:nvPr/>
          </p:nvSpPr>
          <p:spPr bwMode="auto">
            <a:xfrm>
              <a:off x="1620" y="709"/>
              <a:ext cx="398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930275" y="1125538"/>
            <a:ext cx="2978150" cy="2663825"/>
            <a:chOff x="586" y="709"/>
            <a:chExt cx="1876" cy="1678"/>
          </a:xfrm>
        </p:grpSpPr>
        <p:graphicFrame>
          <p:nvGraphicFramePr>
            <p:cNvPr id="2054" name="Object 12"/>
            <p:cNvGraphicFramePr>
              <a:graphicFrameLocks/>
            </p:cNvGraphicFramePr>
            <p:nvPr/>
          </p:nvGraphicFramePr>
          <p:xfrm>
            <a:off x="586" y="2160"/>
            <a:ext cx="272" cy="227"/>
          </p:xfrm>
          <a:graphic>
            <a:graphicData uri="http://schemas.openxmlformats.org/presentationml/2006/ole">
              <p:oleObj spid="_x0000_s2054" name="Точечный рисунок" r:id="rId9" imgW="600159" imgH="409632" progId="Paint.Picture">
                <p:embed/>
              </p:oleObj>
            </a:graphicData>
          </a:graphic>
        </p:graphicFrame>
        <p:sp>
          <p:nvSpPr>
            <p:cNvPr id="2088" name="Rectangle 28"/>
            <p:cNvSpPr>
              <a:spLocks noChangeAspect="1" noChangeArrowheads="1"/>
            </p:cNvSpPr>
            <p:nvPr/>
          </p:nvSpPr>
          <p:spPr bwMode="auto">
            <a:xfrm>
              <a:off x="2064" y="709"/>
              <a:ext cx="398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930275" y="1125538"/>
            <a:ext cx="3641725" cy="3167062"/>
            <a:chOff x="586" y="709"/>
            <a:chExt cx="2294" cy="1995"/>
          </a:xfrm>
        </p:grpSpPr>
        <p:graphicFrame>
          <p:nvGraphicFramePr>
            <p:cNvPr id="2053" name="Object 13"/>
            <p:cNvGraphicFramePr>
              <a:graphicFrameLocks/>
            </p:cNvGraphicFramePr>
            <p:nvPr/>
          </p:nvGraphicFramePr>
          <p:xfrm>
            <a:off x="586" y="2477"/>
            <a:ext cx="272" cy="227"/>
          </p:xfrm>
          <a:graphic>
            <a:graphicData uri="http://schemas.openxmlformats.org/presentationml/2006/ole">
              <p:oleObj spid="_x0000_s2053" name="Точечный рисунок" r:id="rId10" imgW="609524" imgH="419048" progId="Paint.Picture">
                <p:embed/>
              </p:oleObj>
            </a:graphicData>
          </a:graphic>
        </p:graphicFrame>
        <p:sp>
          <p:nvSpPr>
            <p:cNvPr id="2087" name="Rectangle 28"/>
            <p:cNvSpPr>
              <a:spLocks noChangeAspect="1" noChangeArrowheads="1"/>
            </p:cNvSpPr>
            <p:nvPr/>
          </p:nvSpPr>
          <p:spPr bwMode="auto">
            <a:xfrm>
              <a:off x="2517" y="709"/>
              <a:ext cx="363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30275" y="1125538"/>
            <a:ext cx="4362450" cy="3671887"/>
            <a:chOff x="586" y="709"/>
            <a:chExt cx="2748" cy="2313"/>
          </a:xfrm>
        </p:grpSpPr>
        <p:graphicFrame>
          <p:nvGraphicFramePr>
            <p:cNvPr id="2052" name="Object 14"/>
            <p:cNvGraphicFramePr>
              <a:graphicFrameLocks/>
            </p:cNvGraphicFramePr>
            <p:nvPr/>
          </p:nvGraphicFramePr>
          <p:xfrm>
            <a:off x="586" y="2795"/>
            <a:ext cx="272" cy="227"/>
          </p:xfrm>
          <a:graphic>
            <a:graphicData uri="http://schemas.openxmlformats.org/presentationml/2006/ole">
              <p:oleObj spid="_x0000_s2052" name="Точечный рисунок" r:id="rId11" imgW="647619" imgH="409632" progId="Paint.Picture">
                <p:embed/>
              </p:oleObj>
            </a:graphicData>
          </a:graphic>
        </p:graphicFrame>
        <p:sp>
          <p:nvSpPr>
            <p:cNvPr id="2086" name="Rectangle 28"/>
            <p:cNvSpPr>
              <a:spLocks noChangeAspect="1" noChangeArrowheads="1"/>
            </p:cNvSpPr>
            <p:nvPr/>
          </p:nvSpPr>
          <p:spPr bwMode="auto">
            <a:xfrm>
              <a:off x="2971" y="709"/>
              <a:ext cx="363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930275" y="1125538"/>
            <a:ext cx="5081588" cy="4175125"/>
            <a:chOff x="586" y="709"/>
            <a:chExt cx="3201" cy="2630"/>
          </a:xfrm>
        </p:grpSpPr>
        <p:graphicFrame>
          <p:nvGraphicFramePr>
            <p:cNvPr id="2051" name="Object 15"/>
            <p:cNvGraphicFramePr>
              <a:graphicFrameLocks/>
            </p:cNvGraphicFramePr>
            <p:nvPr/>
          </p:nvGraphicFramePr>
          <p:xfrm>
            <a:off x="586" y="3112"/>
            <a:ext cx="272" cy="227"/>
          </p:xfrm>
          <a:graphic>
            <a:graphicData uri="http://schemas.openxmlformats.org/presentationml/2006/ole">
              <p:oleObj spid="_x0000_s2051" name="Точечный рисунок" r:id="rId12" imgW="657317" imgH="409632" progId="Paint.Picture">
                <p:embed/>
              </p:oleObj>
            </a:graphicData>
          </a:graphic>
        </p:graphicFrame>
        <p:sp>
          <p:nvSpPr>
            <p:cNvPr id="2085" name="Rectangle 28"/>
            <p:cNvSpPr>
              <a:spLocks noChangeAspect="1" noChangeArrowheads="1"/>
            </p:cNvSpPr>
            <p:nvPr/>
          </p:nvSpPr>
          <p:spPr bwMode="auto">
            <a:xfrm>
              <a:off x="3379" y="709"/>
              <a:ext cx="408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930275" y="1125538"/>
            <a:ext cx="5729288" cy="4679950"/>
            <a:chOff x="586" y="709"/>
            <a:chExt cx="3609" cy="2948"/>
          </a:xfrm>
        </p:grpSpPr>
        <p:graphicFrame>
          <p:nvGraphicFramePr>
            <p:cNvPr id="2050" name="Object 16"/>
            <p:cNvGraphicFramePr>
              <a:graphicFrameLocks/>
            </p:cNvGraphicFramePr>
            <p:nvPr/>
          </p:nvGraphicFramePr>
          <p:xfrm>
            <a:off x="586" y="3430"/>
            <a:ext cx="272" cy="227"/>
          </p:xfrm>
          <a:graphic>
            <a:graphicData uri="http://schemas.openxmlformats.org/presentationml/2006/ole">
              <p:oleObj spid="_x0000_s2050" name="Точечный рисунок" r:id="rId13" imgW="600159" imgH="400000" progId="Paint.Picture">
                <p:embed/>
              </p:oleObj>
            </a:graphicData>
          </a:graphic>
        </p:graphicFrame>
        <p:sp>
          <p:nvSpPr>
            <p:cNvPr id="2084" name="Rectangle 28"/>
            <p:cNvSpPr>
              <a:spLocks noChangeAspect="1" noChangeArrowheads="1"/>
            </p:cNvSpPr>
            <p:nvPr/>
          </p:nvSpPr>
          <p:spPr bwMode="auto">
            <a:xfrm>
              <a:off x="3833" y="709"/>
              <a:ext cx="362" cy="2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k-KZ">
                  <a:solidFill>
                    <a:srgbClr val="0000FF"/>
                  </a:solidFill>
                </a:rPr>
                <a:t>  </a:t>
              </a:r>
              <a:endParaRPr lang="ru-RU">
                <a:solidFill>
                  <a:srgbClr val="0000FF"/>
                </a:solidFill>
              </a:endParaRPr>
            </a:p>
          </p:txBody>
        </p:sp>
      </p:grpSp>
      <p:pic>
        <p:nvPicPr>
          <p:cNvPr id="2079" name="Picture 1032" descr="Recoverd_gif_file(321)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80" name="Group 45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081" name="Picture 7" descr="арнамент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8" descr="арнамент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9" descr="арнамент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8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8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4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8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8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94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44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32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82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15" grpId="0"/>
      <p:bldP spid="29716" grpId="0"/>
      <p:bldP spid="29717" grpId="0"/>
      <p:bldP spid="29718" grpId="0"/>
      <p:bldP spid="29719" grpId="0"/>
      <p:bldP spid="29720" grpId="0"/>
      <p:bldP spid="297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12875" y="2852738"/>
            <a:ext cx="3735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8208963" cy="1944687"/>
          </a:xfrm>
          <a:ln w="19050" cap="flat">
            <a:solidFill>
              <a:srgbClr val="0000FF"/>
            </a:solidFill>
            <a:prstDash val="lgDash"/>
          </a:ln>
        </p:spPr>
        <p:txBody>
          <a:bodyPr/>
          <a:lstStyle/>
          <a:p>
            <a:pPr algn="l" eaLnBrk="1" hangingPunct="1"/>
            <a:r>
              <a:rPr lang="kk-KZ" sz="1600" b="1" smtClean="0">
                <a:solidFill>
                  <a:srgbClr val="0000FF"/>
                </a:solidFill>
                <a:latin typeface="KZ Bookman Old Style" pitchFamily="18" charset="0"/>
              </a:rPr>
              <a:t>URL </a:t>
            </a:r>
            <a:r>
              <a:rPr lang="kk-KZ" sz="1600" smtClean="0">
                <a:solidFill>
                  <a:srgbClr val="0000FF"/>
                </a:solidFill>
                <a:latin typeface="KZ Bookman Old Style" pitchFamily="18" charset="0"/>
              </a:rPr>
              <a:t>(Universal Resource Locator) -</a:t>
            </a:r>
            <a: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  <a:t> ресурстардың әмбебап адресi; </a:t>
            </a:r>
            <a:b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</a:br>
            <a:r>
              <a:rPr lang="kk-KZ" altLang="ko-KR" sz="1600" b="1" smtClean="0">
                <a:solidFill>
                  <a:srgbClr val="0000FF"/>
                </a:solidFill>
                <a:latin typeface="KZ Bookman Old Style" pitchFamily="18" charset="0"/>
              </a:rPr>
              <a:t>HTTP</a:t>
            </a:r>
            <a: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  <a:t> (Hyper Text Transfer Protocol) – гипермәтіндi мәлiметтердi алмасу протоколы.</a:t>
            </a:r>
            <a:r>
              <a:rPr lang="kk-KZ" altLang="ko-KR" sz="1600" smtClean="0"/>
              <a:t/>
            </a:r>
            <a:br>
              <a:rPr lang="kk-KZ" altLang="ko-KR" sz="1600" smtClean="0"/>
            </a:br>
            <a:r>
              <a:rPr lang="en-US" altLang="ko-KR" sz="1600" b="1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www </a:t>
            </a:r>
            <a:r>
              <a:rPr lang="en-US" altLang="ko-KR" sz="1600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(World Wide Web) – </a:t>
            </a:r>
            <a: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  <a:t>бүкіләлемдік тор, әдетте веб деп аталады, интернет жабдықтары арқылы жеткізілетін құжаттардан тұрады. </a:t>
            </a:r>
            <a:r>
              <a:rPr lang="en-US" altLang="ko-KR" sz="1600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Web</a:t>
            </a:r>
            <a: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  <a:t> – бұл веб-беттер мен веб-тораптар жиынтығы.</a:t>
            </a:r>
            <a:r>
              <a:rPr lang="kk-KZ" altLang="ko-KR" sz="1600" smtClean="0">
                <a:solidFill>
                  <a:srgbClr val="0000FF"/>
                </a:solidFill>
              </a:rPr>
              <a:t/>
            </a:r>
            <a:br>
              <a:rPr lang="kk-KZ" altLang="ko-KR" sz="1600" smtClean="0">
                <a:solidFill>
                  <a:srgbClr val="0000FF"/>
                </a:solidFill>
              </a:rPr>
            </a:br>
            <a:r>
              <a:rPr lang="en-US" altLang="ko-KR" sz="1600" b="1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daryn</a:t>
            </a:r>
            <a:r>
              <a:rPr lang="en-US" altLang="ko-KR" sz="1600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 - </a:t>
            </a:r>
            <a:r>
              <a:rPr lang="ru-RU" altLang="ko-KR" sz="1600" smtClean="0">
                <a:solidFill>
                  <a:srgbClr val="0000FF"/>
                </a:solidFill>
                <a:latin typeface="KZ Bookman Old Style" pitchFamily="18" charset="0"/>
              </a:rPr>
              <a:t>сайт атауы</a:t>
            </a:r>
            <a:br>
              <a:rPr lang="ru-RU" altLang="ko-KR" sz="1600" smtClean="0">
                <a:solidFill>
                  <a:srgbClr val="0000FF"/>
                </a:solidFill>
                <a:latin typeface="KZ Bookman Old Style" pitchFamily="18" charset="0"/>
              </a:rPr>
            </a:br>
            <a:r>
              <a:rPr lang="en-US" altLang="ko-KR" sz="1600" b="1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kz </a:t>
            </a:r>
            <a:r>
              <a:rPr lang="kk-KZ" altLang="ko-KR" sz="1600" smtClean="0">
                <a:solidFill>
                  <a:srgbClr val="0000FF"/>
                </a:solidFill>
                <a:latin typeface="KZ Bookman Old Style" pitchFamily="18" charset="0"/>
              </a:rPr>
              <a:t>(домен) </a:t>
            </a:r>
            <a:r>
              <a:rPr lang="en-US" altLang="ko-KR" sz="1600" smtClean="0">
                <a:solidFill>
                  <a:srgbClr val="0000FF"/>
                </a:solidFill>
                <a:latin typeface="KZ Bookman Old Style" pitchFamily="18" charset="0"/>
                <a:ea typeface="굴림" pitchFamily="34" charset="-127"/>
              </a:rPr>
              <a:t>–</a:t>
            </a:r>
            <a:r>
              <a:rPr lang="ru-RU" altLang="ko-KR" sz="1600" smtClean="0">
                <a:solidFill>
                  <a:srgbClr val="0000FF"/>
                </a:solidFill>
                <a:latin typeface="KZ Bookman Old Style" pitchFamily="18" charset="0"/>
              </a:rPr>
              <a:t>географик орналасуы</a:t>
            </a:r>
            <a:endParaRPr lang="ru-RU" sz="1600" smtClean="0">
              <a:solidFill>
                <a:srgbClr val="0000FF"/>
              </a:solidFill>
              <a:latin typeface="KZ Bookman Old Style" pitchFamily="18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476375" y="3284538"/>
            <a:ext cx="1079500" cy="288925"/>
          </a:xfrm>
          <a:prstGeom prst="wedgeEllipseCallout">
            <a:avLst>
              <a:gd name="adj1" fmla="val -84116"/>
              <a:gd name="adj2" fmla="val -22472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pic>
        <p:nvPicPr>
          <p:cNvPr id="24582" name="Picture 4" descr="j025444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3573463"/>
            <a:ext cx="27368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computer_surfing_md_wht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0650" y="2924175"/>
            <a:ext cx="1000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4586" name="Picture 7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8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9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4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9" name="Group 63"/>
          <p:cNvGraphicFramePr>
            <a:graphicFrameLocks noGrp="1"/>
          </p:cNvGraphicFramePr>
          <p:nvPr/>
        </p:nvGraphicFramePr>
        <p:xfrm>
          <a:off x="755650" y="1546225"/>
          <a:ext cx="8007350" cy="4366260"/>
        </p:xfrm>
        <a:graphic>
          <a:graphicData uri="http://schemas.openxmlformats.org/drawingml/2006/table">
            <a:tbl>
              <a:tblPr/>
              <a:tblGrid>
                <a:gridCol w="2016125"/>
                <a:gridCol w="2160588"/>
                <a:gridCol w="1498600"/>
                <a:gridCol w="233203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KZ Bookman Old Style" pitchFamily="18" charset="0"/>
                        </a:rPr>
                        <a:t>Ұйымдық тиістілігі бой.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KZ Bookman Old Style" pitchFamily="18" charset="0"/>
                        </a:rPr>
                        <a:t>Мекеме түрі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KZ Bookman Old Style" pitchFamily="18" charset="0"/>
                        </a:rPr>
                        <a:t>Географик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KZ Bookman Old Style" pitchFamily="18" charset="0"/>
                        </a:rPr>
                        <a:t>Аймақтық белгісі бойынша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com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Коммерциялық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ca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Канада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edu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Білім беру мекемесі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de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Германия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gov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Үкіметтік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jp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Япония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int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Халықаралық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ru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Россия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mil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Әскери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kz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Қазақстан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net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Компьютерлік желі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uz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Узбекистан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org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Коммерциялық емес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us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KZ Bookman Old Style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KZ Bookman Old Style" pitchFamily="18" charset="0"/>
                        </a:rPr>
                        <a:t>США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9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sp>
        <p:nvSpPr>
          <p:cNvPr id="24626" name="Text Box 53"/>
          <p:cNvSpPr txBox="1">
            <a:spLocks noChangeArrowheads="1"/>
          </p:cNvSpPr>
          <p:nvPr/>
        </p:nvSpPr>
        <p:spPr bwMode="auto">
          <a:xfrm>
            <a:off x="760413" y="944563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>
                <a:solidFill>
                  <a:srgbClr val="0000FF"/>
                </a:solidFill>
                <a:latin typeface="KZ Cooper" pitchFamily="2" charset="0"/>
              </a:rPr>
              <a:t>Жоғарығы сатыдағы домендердің кейбір атаулары</a:t>
            </a:r>
            <a:endParaRPr lang="ru-RU" sz="2000">
              <a:solidFill>
                <a:srgbClr val="0000FF"/>
              </a:solidFill>
              <a:latin typeface="KZ Cooper" pitchFamily="2" charset="0"/>
            </a:endParaRPr>
          </a:p>
        </p:txBody>
      </p:sp>
      <p:pic>
        <p:nvPicPr>
          <p:cNvPr id="25651" name="Picture 1032" descr="Recoverd_gif_file(32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52" name="Group 57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5653" name="Picture 7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Picture 8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Picture 9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2"/>
          <p:cNvGraphicFramePr>
            <a:graphicFrameLocks noChangeAspect="1"/>
          </p:cNvGraphicFramePr>
          <p:nvPr/>
        </p:nvGraphicFramePr>
        <p:xfrm>
          <a:off x="282575" y="849313"/>
          <a:ext cx="9042400" cy="6134100"/>
        </p:xfrm>
        <a:graphic>
          <a:graphicData uri="http://schemas.openxmlformats.org/presentationml/2006/ole">
            <p:oleObj spid="_x0000_s3074" name="Документ" r:id="rId3" imgW="8223939" imgH="5562916" progId="Word.Document.8">
              <p:embed/>
            </p:oleObj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58750" y="444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800">
                <a:solidFill>
                  <a:srgbClr val="FFFF00"/>
                </a:solidFill>
                <a:latin typeface="KZ Cooper" pitchFamily="2" charset="0"/>
              </a:rPr>
              <a:t>“Білген сайын келеді, біле бергім”</a:t>
            </a:r>
            <a:endParaRPr lang="ru-RU" sz="2800">
              <a:solidFill>
                <a:srgbClr val="FFFF00"/>
              </a:solidFill>
              <a:latin typeface="KZ Cooper" pitchFamily="2" charset="0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3078" name="Picture 7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8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арнамент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Kazatt~1"/>
          <p:cNvPicPr>
            <a:picLocks noChangeAspect="1" noChangeArrowheads="1"/>
          </p:cNvPicPr>
          <p:nvPr/>
        </p:nvPicPr>
        <p:blipFill>
          <a:blip r:embed="rId2" cstate="screen">
            <a:lum bright="54000" contrast="-24000"/>
          </a:blip>
          <a:srcRect/>
          <a:stretch>
            <a:fillRect/>
          </a:stretch>
        </p:blipFill>
        <p:spPr bwMode="auto">
          <a:xfrm>
            <a:off x="822325" y="1071563"/>
            <a:ext cx="789305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103688" y="2571750"/>
            <a:ext cx="1428750" cy="642938"/>
          </a:xfrm>
          <a:prstGeom prst="rect">
            <a:avLst/>
          </a:prstGeom>
          <a:gradFill rotWithShape="1">
            <a:gsLst>
              <a:gs pos="0">
                <a:srgbClr val="FFFFFF">
                  <a:alpha val="6000"/>
                </a:srgbClr>
              </a:gs>
              <a:gs pos="100000">
                <a:srgbClr val="767676">
                  <a:alpha val="37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54400" y="3214688"/>
            <a:ext cx="2728913" cy="642937"/>
          </a:xfrm>
          <a:prstGeom prst="rect">
            <a:avLst/>
          </a:prstGeom>
          <a:gradFill rotWithShape="1">
            <a:gsLst>
              <a:gs pos="0">
                <a:srgbClr val="FFFFFF">
                  <a:alpha val="6000"/>
                </a:srgbClr>
              </a:gs>
              <a:gs pos="100000">
                <a:srgbClr val="767676">
                  <a:alpha val="37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805113" y="3857625"/>
            <a:ext cx="4025900" cy="642938"/>
          </a:xfrm>
          <a:prstGeom prst="rect">
            <a:avLst/>
          </a:prstGeom>
          <a:gradFill rotWithShape="1">
            <a:gsLst>
              <a:gs pos="0">
                <a:srgbClr val="FFFFFF">
                  <a:alpha val="6000"/>
                </a:srgbClr>
              </a:gs>
              <a:gs pos="100000">
                <a:srgbClr val="767676">
                  <a:alpha val="37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2220913" y="4500563"/>
            <a:ext cx="5194300" cy="642937"/>
          </a:xfrm>
          <a:prstGeom prst="rect">
            <a:avLst/>
          </a:prstGeom>
          <a:gradFill rotWithShape="1">
            <a:gsLst>
              <a:gs pos="0">
                <a:srgbClr val="FFFFFF">
                  <a:alpha val="6000"/>
                </a:srgbClr>
              </a:gs>
              <a:gs pos="100000">
                <a:srgbClr val="767676">
                  <a:alpha val="37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1636713" y="5143500"/>
            <a:ext cx="6364287" cy="642938"/>
          </a:xfrm>
          <a:prstGeom prst="rect">
            <a:avLst/>
          </a:prstGeom>
          <a:gradFill rotWithShape="1">
            <a:gsLst>
              <a:gs pos="0">
                <a:srgbClr val="FFFFFF">
                  <a:alpha val="6000"/>
                </a:srgbClr>
              </a:gs>
              <a:gs pos="100000">
                <a:srgbClr val="767676">
                  <a:alpha val="37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785813" y="47625"/>
            <a:ext cx="357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>
                <a:solidFill>
                  <a:srgbClr val="FFFF00"/>
                </a:solidFill>
                <a:latin typeface="KZ Cooper" pitchFamily="2" charset="0"/>
              </a:rPr>
              <a:t>“Білім шыңы”</a:t>
            </a:r>
            <a:endParaRPr lang="ru-RU" sz="3200">
              <a:solidFill>
                <a:srgbClr val="FFFF00"/>
              </a:solidFill>
              <a:latin typeface="KZ Cooper" pitchFamily="2" charset="0"/>
            </a:endParaRPr>
          </a:p>
        </p:txBody>
      </p:sp>
      <p:pic>
        <p:nvPicPr>
          <p:cNvPr id="40969" name="Picture 9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3063" y="192881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0125" y="2571750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7188" y="3214688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4250" y="3857625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82750" y="45005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 descr="ayiq[1]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5143500"/>
            <a:ext cx="454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1928813"/>
            <a:ext cx="7794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6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25" y="2571750"/>
            <a:ext cx="7794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7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63" y="3214688"/>
            <a:ext cx="7794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18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0" y="3857625"/>
            <a:ext cx="7794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19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4500563"/>
            <a:ext cx="7794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20" descr="062[1]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7350" y="5106988"/>
            <a:ext cx="7794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2" name="AutoShape 22"/>
          <p:cNvSpPr>
            <a:spLocks noChangeAspect="1" noChangeArrowheads="1"/>
          </p:cNvSpPr>
          <p:nvPr/>
        </p:nvSpPr>
        <p:spPr bwMode="auto">
          <a:xfrm flipH="1">
            <a:off x="1754188" y="3122613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Провайдер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дегеніміз не?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83" name="AutoShape 23"/>
          <p:cNvSpPr>
            <a:spLocks noChangeAspect="1" noChangeArrowheads="1"/>
          </p:cNvSpPr>
          <p:nvPr/>
        </p:nvSpPr>
        <p:spPr bwMode="auto">
          <a:xfrm>
            <a:off x="4857750" y="1836738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Домендерге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түсініктеме беріңіз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84" name="AutoShape 24"/>
          <p:cNvSpPr>
            <a:spLocks noChangeAspect="1" noChangeArrowheads="1"/>
          </p:cNvSpPr>
          <p:nvPr/>
        </p:nvSpPr>
        <p:spPr bwMode="auto">
          <a:xfrm>
            <a:off x="5156200" y="2479675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ko-KR" sz="1600" b="1">
                <a:solidFill>
                  <a:srgbClr val="000099"/>
                </a:solidFill>
                <a:latin typeface="Times New Roman" pitchFamily="18" charset="0"/>
              </a:rPr>
              <a:t>HTTP</a:t>
            </a:r>
            <a:r>
              <a:rPr lang="kk-KZ" altLang="ko-KR" sz="1600">
                <a:solidFill>
                  <a:srgbClr val="000099"/>
                </a:solidFill>
                <a:latin typeface="KZ Boyarsky" pitchFamily="34" charset="0"/>
              </a:rPr>
              <a:t> –ға </a:t>
            </a:r>
          </a:p>
          <a:p>
            <a:pPr algn="ctr"/>
            <a:r>
              <a:rPr lang="kk-KZ" altLang="ko-KR" sz="1600">
                <a:solidFill>
                  <a:srgbClr val="000099"/>
                </a:solidFill>
                <a:latin typeface="KZ Boyarsky" pitchFamily="34" charset="0"/>
              </a:rPr>
              <a:t>түсініктеме беріңіз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85" name="AutoShape 25"/>
          <p:cNvSpPr>
            <a:spLocks noChangeAspect="1" noChangeArrowheads="1"/>
          </p:cNvSpPr>
          <p:nvPr/>
        </p:nvSpPr>
        <p:spPr bwMode="auto">
          <a:xfrm>
            <a:off x="5468938" y="3122613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Dial</a:t>
            </a:r>
            <a:r>
              <a:rPr lang="kk-KZ" sz="1400" b="1">
                <a:solidFill>
                  <a:srgbClr val="000099"/>
                </a:solidFill>
                <a:latin typeface="Times New Roman" pitchFamily="18" charset="0"/>
              </a:rPr>
              <a:t>-</a:t>
            </a:r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Up</a:t>
            </a:r>
            <a:r>
              <a:rPr lang="en-US" sz="1400">
                <a:solidFill>
                  <a:srgbClr val="000099"/>
                </a:solidFill>
                <a:latin typeface="KZ Boyarsky" pitchFamily="34" charset="0"/>
              </a:rPr>
              <a:t> </a:t>
            </a:r>
            <a:r>
              <a:rPr lang="kk-KZ" sz="1400">
                <a:solidFill>
                  <a:srgbClr val="000099"/>
                </a:solidFill>
                <a:latin typeface="KZ Boyarsky" pitchFamily="34" charset="0"/>
              </a:rPr>
              <a:t>модем мен </a:t>
            </a:r>
            <a:r>
              <a:rPr lang="en-US" sz="1400" b="1">
                <a:solidFill>
                  <a:srgbClr val="000099"/>
                </a:solidFill>
                <a:latin typeface="Times New Roman" pitchFamily="18" charset="0"/>
              </a:rPr>
              <a:t>DSL</a:t>
            </a:r>
            <a:endParaRPr lang="kk-KZ" sz="1400">
              <a:solidFill>
                <a:srgbClr val="000099"/>
              </a:solidFill>
              <a:latin typeface="KZ Boyarsky" pitchFamily="34" charset="0"/>
            </a:endParaRPr>
          </a:p>
          <a:p>
            <a:pPr algn="ctr"/>
            <a:r>
              <a:rPr lang="kk-KZ" sz="1400">
                <a:solidFill>
                  <a:srgbClr val="000099"/>
                </a:solidFill>
                <a:latin typeface="KZ Boyarsky" pitchFamily="34" charset="0"/>
              </a:rPr>
              <a:t>модем айырмашылығы</a:t>
            </a:r>
            <a:endParaRPr lang="ru-RU" sz="14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86" name="AutoShape 26"/>
          <p:cNvSpPr>
            <a:spLocks noChangeAspect="1" noChangeArrowheads="1"/>
          </p:cNvSpPr>
          <p:nvPr/>
        </p:nvSpPr>
        <p:spPr bwMode="auto">
          <a:xfrm>
            <a:off x="5767388" y="3765550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Модемнің қандай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түрлері бар?</a:t>
            </a:r>
            <a:endParaRPr lang="ru-RU" sz="1900">
              <a:solidFill>
                <a:srgbClr val="000099"/>
              </a:solidFill>
              <a:latin typeface="KZ Parsek" pitchFamily="2" charset="0"/>
            </a:endParaRPr>
          </a:p>
        </p:txBody>
      </p:sp>
      <p:sp>
        <p:nvSpPr>
          <p:cNvPr id="40987" name="AutoShape 27"/>
          <p:cNvSpPr>
            <a:spLocks noChangeAspect="1" noChangeArrowheads="1"/>
          </p:cNvSpPr>
          <p:nvPr/>
        </p:nvSpPr>
        <p:spPr bwMode="auto">
          <a:xfrm>
            <a:off x="6065838" y="4408488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88900"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Интернетке қосылу </a:t>
            </a:r>
          </a:p>
          <a:p>
            <a:pPr marL="88900"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үшін не керек?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88" name="AutoShape 28"/>
          <p:cNvSpPr>
            <a:spLocks noChangeAspect="1" noChangeArrowheads="1"/>
          </p:cNvSpPr>
          <p:nvPr/>
        </p:nvSpPr>
        <p:spPr bwMode="auto">
          <a:xfrm>
            <a:off x="6370638" y="5051425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99"/>
                </a:solidFill>
                <a:latin typeface="KZ Boyarsky" pitchFamily="34" charset="0"/>
              </a:rPr>
              <a:t>Internet </a:t>
            </a:r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сөзінің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мағынасы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90" name="AutoShape 30"/>
          <p:cNvSpPr>
            <a:spLocks noChangeAspect="1" noChangeArrowheads="1"/>
          </p:cNvSpPr>
          <p:nvPr/>
        </p:nvSpPr>
        <p:spPr bwMode="auto">
          <a:xfrm flipH="1">
            <a:off x="2052638" y="2479675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</a:rPr>
              <a:t>www</a:t>
            </a:r>
            <a:r>
              <a:rPr lang="en-US" sz="1600" dirty="0">
                <a:solidFill>
                  <a:srgbClr val="000099"/>
                </a:solidFill>
                <a:latin typeface="KZ Boyarsky" pitchFamily="34" charset="0"/>
              </a:rPr>
              <a:t> </a:t>
            </a:r>
            <a:r>
              <a:rPr lang="kk-KZ" sz="1600" dirty="0">
                <a:solidFill>
                  <a:srgbClr val="000099"/>
                </a:solidFill>
                <a:latin typeface="KZ Boyarsky" pitchFamily="34" charset="0"/>
              </a:rPr>
              <a:t>–ға </a:t>
            </a:r>
          </a:p>
          <a:p>
            <a:pPr algn="ctr"/>
            <a:r>
              <a:rPr lang="kk-KZ" sz="1600" dirty="0">
                <a:solidFill>
                  <a:srgbClr val="000099"/>
                </a:solidFill>
                <a:latin typeface="KZ Boyarsky" pitchFamily="34" charset="0"/>
              </a:rPr>
              <a:t>түсініктеме беріңіз</a:t>
            </a:r>
            <a:endParaRPr lang="ru-RU" sz="1600" dirty="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91" name="AutoShape 31"/>
          <p:cNvSpPr>
            <a:spLocks noChangeAspect="1" noChangeArrowheads="1"/>
          </p:cNvSpPr>
          <p:nvPr/>
        </p:nvSpPr>
        <p:spPr bwMode="auto">
          <a:xfrm flipH="1">
            <a:off x="1441450" y="3765550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Модем қандай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құрылғы?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sp>
        <p:nvSpPr>
          <p:cNvPr id="40992" name="AutoShape 32"/>
          <p:cNvSpPr>
            <a:spLocks noChangeAspect="1" noChangeArrowheads="1"/>
          </p:cNvSpPr>
          <p:nvPr/>
        </p:nvSpPr>
        <p:spPr bwMode="auto">
          <a:xfrm flipH="1">
            <a:off x="1130300" y="4408488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Веб-беттерін көру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бағдарламасы</a:t>
            </a:r>
            <a:r>
              <a:rPr lang="kk-KZ" sz="1600">
                <a:solidFill>
                  <a:srgbClr val="000099"/>
                </a:solidFill>
                <a:latin typeface="KZ Jikharev" pitchFamily="2" charset="0"/>
              </a:rPr>
              <a:t> </a:t>
            </a:r>
            <a:endParaRPr lang="ru-RU" sz="1600">
              <a:solidFill>
                <a:srgbClr val="000099"/>
              </a:solidFill>
              <a:latin typeface="KZ Jikharev" pitchFamily="2" charset="0"/>
            </a:endParaRPr>
          </a:p>
        </p:txBody>
      </p:sp>
      <p:sp>
        <p:nvSpPr>
          <p:cNvPr id="40993" name="AutoShape 33"/>
          <p:cNvSpPr>
            <a:spLocks noChangeAspect="1" noChangeArrowheads="1"/>
          </p:cNvSpPr>
          <p:nvPr/>
        </p:nvSpPr>
        <p:spPr bwMode="auto">
          <a:xfrm flipH="1">
            <a:off x="838200" y="5072063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Глобал компьютер </a:t>
            </a:r>
          </a:p>
          <a:p>
            <a:pPr algn="ctr"/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желісі</a:t>
            </a:r>
            <a:endParaRPr lang="ru-RU" sz="1600">
              <a:solidFill>
                <a:srgbClr val="000099"/>
              </a:solidFill>
              <a:latin typeface="KZ Boyarsky" pitchFamily="34" charset="0"/>
            </a:endParaRPr>
          </a:p>
        </p:txBody>
      </p:sp>
      <p:pic>
        <p:nvPicPr>
          <p:cNvPr id="40995" name="Picture 24" descr="D:\foto\@.GIFLAR@\15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1125" y="3000375"/>
            <a:ext cx="17938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4765675" y="701675"/>
            <a:ext cx="1147763" cy="1857375"/>
            <a:chOff x="4727576" y="714356"/>
            <a:chExt cx="1147770" cy="1857388"/>
          </a:xfrm>
        </p:grpSpPr>
        <p:sp>
          <p:nvSpPr>
            <p:cNvPr id="50" name="Стрелка вверх 49"/>
            <p:cNvSpPr/>
            <p:nvPr/>
          </p:nvSpPr>
          <p:spPr>
            <a:xfrm>
              <a:off x="4727576" y="714356"/>
              <a:ext cx="142876" cy="1857388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679" name="Picture 37" descr="E:\Habibulla\Habibulla\флаг\3dflagsdotcom_kazak_2fawm.gif"/>
            <p:cNvPicPr>
              <a:picLocks noChangeAspect="1" noChangeArrowheads="1" noCrop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803776" y="882632"/>
              <a:ext cx="1071570" cy="72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AutoShape 29"/>
          <p:cNvSpPr>
            <a:spLocks noChangeAspect="1" noChangeArrowheads="1"/>
          </p:cNvSpPr>
          <p:nvPr/>
        </p:nvSpPr>
        <p:spPr bwMode="auto">
          <a:xfrm flipH="1">
            <a:off x="2338388" y="1836738"/>
            <a:ext cx="2447925" cy="8064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>
                <a:solidFill>
                  <a:srgbClr val="000099"/>
                </a:solidFill>
                <a:latin typeface="Times New Roman" pitchFamily="18" charset="0"/>
              </a:rPr>
              <a:t>URL </a:t>
            </a:r>
            <a:r>
              <a:rPr lang="kk-KZ" sz="1600">
                <a:solidFill>
                  <a:srgbClr val="000099"/>
                </a:solidFill>
                <a:latin typeface="KZ Boyarsky" pitchFamily="34" charset="0"/>
              </a:rPr>
              <a:t>– дегеніміз не?</a:t>
            </a:r>
            <a:endParaRPr lang="ru-RU" sz="1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6659" name="Group 45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6673" name="Picture 7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4" name="Picture 8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5" name="Picture 9" descr="арнамент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60" name="AutoShape 4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50" name="AutoShape 50"/>
          <p:cNvSpPr>
            <a:spLocks noChangeArrowheads="1"/>
          </p:cNvSpPr>
          <p:nvPr/>
        </p:nvSpPr>
        <p:spPr bwMode="auto">
          <a:xfrm>
            <a:off x="827088" y="4870450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1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1" name="AutoShape 51"/>
          <p:cNvSpPr>
            <a:spLocks noChangeArrowheads="1"/>
          </p:cNvSpPr>
          <p:nvPr/>
        </p:nvSpPr>
        <p:spPr bwMode="auto">
          <a:xfrm>
            <a:off x="1116013" y="4221163"/>
            <a:ext cx="288925" cy="287337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3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2" name="AutoShape 52"/>
          <p:cNvSpPr>
            <a:spLocks noChangeArrowheads="1"/>
          </p:cNvSpPr>
          <p:nvPr/>
        </p:nvSpPr>
        <p:spPr bwMode="auto">
          <a:xfrm>
            <a:off x="1476375" y="3573463"/>
            <a:ext cx="288925" cy="287337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5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3" name="AutoShape 53"/>
          <p:cNvSpPr>
            <a:spLocks noChangeArrowheads="1"/>
          </p:cNvSpPr>
          <p:nvPr/>
        </p:nvSpPr>
        <p:spPr bwMode="auto">
          <a:xfrm>
            <a:off x="1763713" y="29241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7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2051050" y="22764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9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5" name="AutoShape 55"/>
          <p:cNvSpPr>
            <a:spLocks noChangeArrowheads="1"/>
          </p:cNvSpPr>
          <p:nvPr/>
        </p:nvSpPr>
        <p:spPr bwMode="auto">
          <a:xfrm>
            <a:off x="2339975" y="16287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11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7" name="AutoShape 57"/>
          <p:cNvSpPr>
            <a:spLocks noChangeArrowheads="1"/>
          </p:cNvSpPr>
          <p:nvPr/>
        </p:nvSpPr>
        <p:spPr bwMode="auto">
          <a:xfrm>
            <a:off x="6948488" y="16287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12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8" name="AutoShape 58"/>
          <p:cNvSpPr>
            <a:spLocks noChangeArrowheads="1"/>
          </p:cNvSpPr>
          <p:nvPr/>
        </p:nvSpPr>
        <p:spPr bwMode="auto">
          <a:xfrm>
            <a:off x="7308850" y="22764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10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59" name="AutoShape 59"/>
          <p:cNvSpPr>
            <a:spLocks noChangeArrowheads="1"/>
          </p:cNvSpPr>
          <p:nvPr/>
        </p:nvSpPr>
        <p:spPr bwMode="auto">
          <a:xfrm>
            <a:off x="7596188" y="2924175"/>
            <a:ext cx="288925" cy="287338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8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60" name="AutoShape 60"/>
          <p:cNvSpPr>
            <a:spLocks noChangeArrowheads="1"/>
          </p:cNvSpPr>
          <p:nvPr/>
        </p:nvSpPr>
        <p:spPr bwMode="auto">
          <a:xfrm>
            <a:off x="7923213" y="3573463"/>
            <a:ext cx="288925" cy="287337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6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61" name="AutoShape 61"/>
          <p:cNvSpPr>
            <a:spLocks noChangeArrowheads="1"/>
          </p:cNvSpPr>
          <p:nvPr/>
        </p:nvSpPr>
        <p:spPr bwMode="auto">
          <a:xfrm>
            <a:off x="8223250" y="4221163"/>
            <a:ext cx="288925" cy="287337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4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25662" name="AutoShape 62"/>
          <p:cNvSpPr>
            <a:spLocks noChangeArrowheads="1"/>
          </p:cNvSpPr>
          <p:nvPr/>
        </p:nvSpPr>
        <p:spPr bwMode="auto">
          <a:xfrm>
            <a:off x="8532813" y="4868863"/>
            <a:ext cx="288925" cy="287337"/>
          </a:xfrm>
          <a:prstGeom prst="star32">
            <a:avLst>
              <a:gd name="adj" fmla="val 37500"/>
            </a:avLst>
          </a:prstGeom>
          <a:solidFill>
            <a:srgbClr val="66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b="1">
                <a:latin typeface="Times New Roman" pitchFamily="18" charset="0"/>
              </a:rPr>
              <a:t>2</a:t>
            </a:r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9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</p:childTnLst>
        </p:cTn>
      </p:par>
    </p:tnLst>
    <p:bldLst>
      <p:bldP spid="40982" grpId="0" animBg="1"/>
      <p:bldP spid="40983" grpId="0" animBg="1"/>
      <p:bldP spid="40984" grpId="0" animBg="1"/>
      <p:bldP spid="40985" grpId="0" animBg="1"/>
      <p:bldP spid="40986" grpId="0" animBg="1"/>
      <p:bldP spid="40987" grpId="0" animBg="1"/>
      <p:bldP spid="40988" grpId="0" animBg="1"/>
      <p:bldP spid="40990" grpId="0" animBg="1"/>
      <p:bldP spid="40991" grpId="0" animBg="1"/>
      <p:bldP spid="40992" grpId="0" animBg="1"/>
      <p:bldP spid="40993" grpId="0" animBg="1"/>
      <p:bldP spid="40993" grpId="1" animBg="1"/>
      <p:bldP spid="40989" grpId="0" animBg="1"/>
      <p:bldP spid="25650" grpId="0" animBg="1"/>
      <p:bldP spid="25651" grpId="0" animBg="1"/>
      <p:bldP spid="25652" grpId="0" animBg="1"/>
      <p:bldP spid="25653" grpId="0" animBg="1"/>
      <p:bldP spid="25654" grpId="0" animBg="1"/>
      <p:bldP spid="25655" grpId="0" animBg="1"/>
      <p:bldP spid="25657" grpId="0" animBg="1"/>
      <p:bldP spid="25658" grpId="0" animBg="1"/>
      <p:bldP spid="25659" grpId="0" animBg="1"/>
      <p:bldP spid="25660" grpId="0" animBg="1"/>
      <p:bldP spid="25661" grpId="0" animBg="1"/>
      <p:bldP spid="256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4"/>
          <p:cNvSpPr>
            <a:spLocks noChangeArrowheads="1"/>
          </p:cNvSpPr>
          <p:nvPr/>
        </p:nvSpPr>
        <p:spPr bwMode="auto">
          <a:xfrm>
            <a:off x="2700338" y="1484313"/>
            <a:ext cx="3816350" cy="3816350"/>
          </a:xfrm>
          <a:prstGeom prst="sun">
            <a:avLst>
              <a:gd name="adj" fmla="val 21671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6553200" cy="503237"/>
          </a:xfrm>
        </p:spPr>
        <p:txBody>
          <a:bodyPr/>
          <a:lstStyle/>
          <a:p>
            <a:pPr eaLnBrk="1" hangingPunct="1"/>
            <a:r>
              <a:rPr lang="kk-KZ" sz="3200" smtClean="0">
                <a:solidFill>
                  <a:srgbClr val="FFFF00"/>
                </a:solidFill>
                <a:latin typeface="KZ Cooper" pitchFamily="2" charset="0"/>
              </a:rPr>
              <a:t>Топтастыру стратегиясы</a:t>
            </a:r>
            <a:endParaRPr lang="ru-RU" sz="3200" smtClean="0">
              <a:solidFill>
                <a:srgbClr val="FFFF00"/>
              </a:solidFill>
              <a:latin typeface="KZ Cooper" pitchFamily="2" charset="0"/>
            </a:endParaRPr>
          </a:p>
        </p:txBody>
      </p:sp>
      <p:grpSp>
        <p:nvGrpSpPr>
          <p:cNvPr id="27652" name="Group 76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7657" name="Picture 7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8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9" descr="арнамент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4" descr="j017830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4150" y="2779713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WordArt 73"/>
          <p:cNvSpPr>
            <a:spLocks noChangeArrowheads="1" noChangeShapeType="1" noTextEdit="1"/>
          </p:cNvSpPr>
          <p:nvPr/>
        </p:nvSpPr>
        <p:spPr bwMode="auto">
          <a:xfrm>
            <a:off x="3851275" y="2636838"/>
            <a:ext cx="1511300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8104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KZ Cooper"/>
              </a:rPr>
              <a:t>Internet</a:t>
            </a:r>
            <a:endParaRPr lang="ru-RU" sz="14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99FF"/>
              </a:solidFill>
              <a:latin typeface="KZ Cooper"/>
            </a:endParaRPr>
          </a:p>
        </p:txBody>
      </p:sp>
      <p:sp>
        <p:nvSpPr>
          <p:cNvPr id="27655" name="WordArt 75"/>
          <p:cNvSpPr>
            <a:spLocks noChangeArrowheads="1" noChangeShapeType="1" noTextEdit="1"/>
          </p:cNvSpPr>
          <p:nvPr/>
        </p:nvSpPr>
        <p:spPr bwMode="auto">
          <a:xfrm>
            <a:off x="3687763" y="2708275"/>
            <a:ext cx="1820862" cy="15843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27491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KZ Cooper"/>
              </a:rPr>
              <a:t>мүмкіндіктері</a:t>
            </a:r>
          </a:p>
        </p:txBody>
      </p:sp>
      <p:sp>
        <p:nvSpPr>
          <p:cNvPr id="27656" name="AutoShape 7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5616575" cy="5032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FF00"/>
                </a:solidFill>
                <a:latin typeface="KZ Cooper" pitchFamily="2" charset="0"/>
              </a:rPr>
              <a:t>Сабақты пысықтау</a:t>
            </a:r>
            <a:endParaRPr lang="ru-RU" sz="4000" smtClean="0">
              <a:solidFill>
                <a:srgbClr val="FFFF00"/>
              </a:solidFill>
              <a:latin typeface="KZ Cooper" pitchFamily="2" charset="0"/>
            </a:endParaRPr>
          </a:p>
        </p:txBody>
      </p:sp>
      <p:sp>
        <p:nvSpPr>
          <p:cNvPr id="30728" name="WordArt 8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KZ Jikharev"/>
              </a:rPr>
              <a:t>- Бағалау кестесі</a:t>
            </a:r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1258888" y="3284538"/>
            <a:ext cx="446563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KZ Jikharev"/>
              </a:rPr>
              <a:t>- Үй тапсырмасы: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812925" y="4213225"/>
            <a:ext cx="6492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i="1">
                <a:solidFill>
                  <a:srgbClr val="0000FF"/>
                </a:solidFill>
                <a:latin typeface="KZ Bookman Old Style" pitchFamily="18" charset="0"/>
              </a:rPr>
              <a:t>Интернеттен пайдалану арқылы глобал компьютер желісі жайлы мәліметтер тауып оқып келу.</a:t>
            </a:r>
          </a:p>
        </p:txBody>
      </p:sp>
      <p:grpSp>
        <p:nvGrpSpPr>
          <p:cNvPr id="28679" name="Group 12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28681" name="Picture 7" descr="арнамен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8" descr="арнамен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9" descr="арнамент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0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4062" cy="742950"/>
          </a:xfrm>
          <a:prstGeom prst="actionButtonHom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  <p:bldP spid="30728" grpId="0" animBg="1"/>
      <p:bldP spid="30730" grpId="0" animBg="1"/>
      <p:bldP spid="307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022350" y="2682875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А</a:t>
            </a: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. Microsoft Excel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бағдарламасы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8196" name="Rectangle 25"/>
          <p:cNvSpPr>
            <a:spLocks noChangeArrowheads="1"/>
          </p:cNvSpPr>
          <p:nvPr/>
        </p:nvSpPr>
        <p:spPr bwMode="auto">
          <a:xfrm>
            <a:off x="755650" y="1196975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Электрондық кестелер негізінде экономикалық есептерді шешуге негізделген бағдарлама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001713" y="32591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Microsoft Word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бағдарламасы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001713" y="3835400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Microsoft Power Point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бағдарламасы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022350" y="4410075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Microsoft Publisher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бағдарламасы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1022350" y="49863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Microsoft Access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бағдарламасы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8201" name="Picture 33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9164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3402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639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1877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07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8208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</p:childTnLst>
        </p:cTn>
      </p:par>
    </p:tnLst>
    <p:bldLst>
      <p:bldP spid="9250" grpId="0" animBg="1"/>
      <p:bldP spid="9251" grpId="0" animBg="1"/>
      <p:bldP spid="9252" grpId="0" animBg="1"/>
      <p:bldP spid="9254" grpId="0" animBg="1"/>
      <p:bldP spid="92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*.doc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55650" y="1454150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>
                <a:solidFill>
                  <a:srgbClr val="0000FF"/>
                </a:solidFill>
                <a:latin typeface="KZ Cooper" pitchFamily="2" charset="0"/>
              </a:rPr>
              <a:t>Microsoft Word </a:t>
            </a: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бағдарламасында жаратылған файлға кез-келген ат және . . . кеңейтпесі беріледі?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*.exe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001713" y="32845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*.xls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22350" y="3859213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*.ppt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022350" y="4435475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*.txt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9225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3656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893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>
            <a:off x="755650" y="4894263"/>
            <a:ext cx="287338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31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9232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 animBg="1"/>
      <p:bldP spid="45069" grpId="0" animBg="1"/>
      <p:bldP spid="450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22350" y="38354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регионал, глобал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650" y="1196975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Аймақтық жайылым бойынша компьютерлік желі түрлерін атаңыз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01713" y="277971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Жергілікті, сырттай, глобал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01713" y="33559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Дискретті, локал, сырттай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Локал, сырттай, регионал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Үздіксіз, дискретті, глбал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0249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845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70827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755650" y="3789363"/>
            <a:ext cx="287338" cy="2873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55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0256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</p:childTnLst>
        </p:cTn>
      </p:par>
    </p:tnLst>
    <p:bldLst>
      <p:bldP spid="46090" grpId="0" animBg="1"/>
      <p:bldP spid="46091" grpId="0" animBg="1"/>
      <p:bldP spid="46092" grpId="0" animBg="1"/>
      <p:bldP spid="46093" grpId="0" animBg="1"/>
      <p:bldP spid="46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022350" y="32591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5650" y="1670050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Бір-біріне жақын орналасқан ғимараттар, бір ғимарат ішіндегі бөлмелердегі және бір бөлме ішінде орналасқан компьютерлер арасындағы байланыс түрі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Глобал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01713" y="378936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Регионал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 желі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1273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179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79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1280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 animBg="1"/>
      <p:bldP spid="47116" grpId="0" animBg="1"/>
      <p:bldP spid="47117" grpId="0" animBg="1"/>
      <p:bldP spid="47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22350" y="3789363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Регионал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5650" y="1052513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Бір аймақта орналасқан қалалар, аудандар компьютерлері арасындағы байланыс түрі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01713" y="2708275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A.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Глобал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001713" y="3284538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 желі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2297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21310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263683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755650" y="3743325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303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2304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</p:childTnLst>
        </p:cTn>
      </p:par>
    </p:tnLst>
    <p:bldLst>
      <p:bldP spid="54282" grpId="0" animBg="1"/>
      <p:bldP spid="54283" grpId="0" animBg="1"/>
      <p:bldP spid="54284" grpId="0" animBg="1"/>
      <p:bldP spid="54285" grpId="0" animBg="1"/>
      <p:bldP spid="54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22350" y="26368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А</a:t>
            </a: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Глобал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196975"/>
            <a:ext cx="8388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Бүкіл дүние жүзілік компьютерлерді бір-бірімен байланыстыратын желі түрі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001713" y="3213100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Локал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01713" y="378936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Регионал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 желі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 желі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3321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179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1416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755650" y="2590800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7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3328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</p:childTnLst>
        </p:cTn>
      </p:par>
    </p:tnLst>
    <p:bldLst>
      <p:bldP spid="55306" grpId="0" animBg="1"/>
      <p:bldP spid="55307" grpId="0" animBg="1"/>
      <p:bldP spid="55308" grpId="0" animBg="1"/>
      <p:bldP spid="55309" grpId="0" animBg="1"/>
      <p:bldP spid="553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163513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sz="3200" b="1">
                <a:solidFill>
                  <a:srgbClr val="FFFF00"/>
                </a:solidFill>
                <a:latin typeface="KZ Boyarsky" pitchFamily="34" charset="0"/>
              </a:rPr>
              <a:t>Қайталау – білім анасы</a:t>
            </a:r>
            <a:endParaRPr lang="ru-RU" sz="3600">
              <a:solidFill>
                <a:srgbClr val="FFFF00"/>
              </a:solidFill>
              <a:latin typeface="KZ Boyarsky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22350" y="26368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А</a:t>
            </a: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Сызықтық, тармақталушы, циклдік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1196975"/>
            <a:ext cx="82089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kk-KZ" sz="2200">
                <a:solidFill>
                  <a:srgbClr val="0000FF"/>
                </a:solidFill>
                <a:latin typeface="KZ Cooper" pitchFamily="2" charset="0"/>
              </a:rPr>
              <a:t>Алгоритм түрлерін көрсетіңіз</a:t>
            </a:r>
            <a:endParaRPr lang="ru-RU" sz="2200">
              <a:solidFill>
                <a:srgbClr val="0000FF"/>
              </a:solidFill>
              <a:latin typeface="KZ Cooper" pitchFamily="2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01713" y="3213100"/>
            <a:ext cx="7726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B.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Дискретті, үздіксіз, шартты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01713" y="3789363"/>
            <a:ext cx="7726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C.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Шартты, шартсыз, дискретті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022350" y="4364038"/>
            <a:ext cx="7726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D.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Сызықтық, дискретті, үздіксіз</a:t>
            </a:r>
            <a:endParaRPr lang="ru-RU" sz="2200" b="1">
              <a:latin typeface="KZ Bookman Old Style" pitchFamily="18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022350" y="4940300"/>
            <a:ext cx="7726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sz="2200" b="1">
                <a:solidFill>
                  <a:srgbClr val="000066"/>
                </a:solidFill>
                <a:latin typeface="KZ Bookman Old Style" pitchFamily="18" charset="0"/>
              </a:rPr>
              <a:t>E. </a:t>
            </a:r>
            <a:r>
              <a:rPr lang="kk-KZ" sz="2200" b="1">
                <a:solidFill>
                  <a:srgbClr val="000066"/>
                </a:solidFill>
                <a:latin typeface="KZ Bookman Old Style" pitchFamily="18" charset="0"/>
              </a:rPr>
              <a:t>Үздіксіз, шартты, шартсыз</a:t>
            </a:r>
            <a:endParaRPr lang="ru-RU" sz="2200" b="1">
              <a:latin typeface="KZ Bookman Old Style" pitchFamily="18" charset="0"/>
            </a:endParaRPr>
          </a:p>
        </p:txBody>
      </p:sp>
      <p:pic>
        <p:nvPicPr>
          <p:cNvPr id="14345" name="Picture 9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6237288"/>
            <a:ext cx="1168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870450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294188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717925"/>
            <a:ext cx="287338" cy="287338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3141663"/>
            <a:ext cx="287338" cy="287337"/>
          </a:xfrm>
          <a:prstGeom prst="actionButtonHelp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755650" y="2590800"/>
            <a:ext cx="287338" cy="287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51" name="Group 20"/>
          <p:cNvGrpSpPr>
            <a:grpSpLocks/>
          </p:cNvGrpSpPr>
          <p:nvPr/>
        </p:nvGrpSpPr>
        <p:grpSpPr bwMode="auto">
          <a:xfrm>
            <a:off x="107950" y="727075"/>
            <a:ext cx="533400" cy="5467350"/>
            <a:chOff x="22" y="458"/>
            <a:chExt cx="336" cy="3444"/>
          </a:xfrm>
        </p:grpSpPr>
        <p:pic>
          <p:nvPicPr>
            <p:cNvPr id="14352" name="Picture 7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3145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8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2014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9" descr="арнамент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400000">
              <a:off x="-400" y="880"/>
              <a:ext cx="1179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 animBg="1"/>
      <p:bldP spid="48140" grpId="0" animBg="1"/>
      <p:bldP spid="48141" grpId="0" animBg="1"/>
      <p:bldP spid="48142" grpId="0" animBg="1"/>
    </p:bldLst>
  </p:timing>
</p:sld>
</file>

<file path=ppt/theme/theme1.xml><?xml version="1.0" encoding="utf-8"?>
<a:theme xmlns:a="http://schemas.openxmlformats.org/drawingml/2006/main" name="Доклад Урманов Т.Х 28.10.09">
  <a:themeElements>
    <a:clrScheme name="Доклад Урманов Т.Х 28.10.09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Доклад Урманов Т.Х 28.10.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оклад Урманов Т.Х 28.10.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Урманов Т.Х 28.10.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Урманов Т.Х 28.10.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Урманов Т.Х 28.10.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Урманов Т.Х 28.10.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Урманов Т.Х 28.10.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оклад Урманов Т.Х 28.10.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Урманов Т.Х 28.10.09</Template>
  <TotalTime>2331</TotalTime>
  <Words>1303</Words>
  <Application>Microsoft Office PowerPoint</Application>
  <PresentationFormat>Экран (4:3)</PresentationFormat>
  <Paragraphs>250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Times New Roman</vt:lpstr>
      <vt:lpstr>KZ Cooper</vt:lpstr>
      <vt:lpstr>KZ Boyarsky</vt:lpstr>
      <vt:lpstr>KZ Bookman Old Style</vt:lpstr>
      <vt:lpstr>KZ Jikharev</vt:lpstr>
      <vt:lpstr>KZ Parsek</vt:lpstr>
      <vt:lpstr>Wingdings</vt:lpstr>
      <vt:lpstr>BalticaUzbek</vt:lpstr>
      <vt:lpstr>굴림</vt:lpstr>
      <vt:lpstr>Доклад Урманов Т.Х 28.10.09</vt:lpstr>
      <vt:lpstr>Microsoft Clip Gallery</vt:lpstr>
      <vt:lpstr>Точечный рисунок</vt:lpstr>
      <vt:lpstr>Документ Microsoft Word</vt:lpstr>
      <vt:lpstr>Сабақтың тақырыбы:   Глобал компьютер желісі. Internet.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Сөзжұмбақ</vt:lpstr>
      <vt:lpstr>“Білген сайын келеді, біле бергім”</vt:lpstr>
      <vt:lpstr>Интернетке қосылу үшін не керек?</vt:lpstr>
      <vt:lpstr>Модем дегеніміз не?</vt:lpstr>
      <vt:lpstr>Слайд 19</vt:lpstr>
      <vt:lpstr>Слайд 20</vt:lpstr>
      <vt:lpstr>URL (Universal Resource Locator) - ресурстардың әмбебап адресi;  HTTP (Hyper Text Transfer Protocol) – гипермәтіндi мәлiметтердi алмасу протоколы. www (World Wide Web) – бүкіләлемдік тор, әдетте веб деп аталады, интернет жабдықтары арқылы жеткізілетін құжаттардан тұрады. Web – бұл веб-беттер мен веб-тораптар жиынтығы. daryn - сайт атауы kz (домен) –географик орналасуы</vt:lpstr>
      <vt:lpstr>Слайд 22</vt:lpstr>
      <vt:lpstr>Слайд 23</vt:lpstr>
      <vt:lpstr>Слайд 24</vt:lpstr>
      <vt:lpstr>Топтастыру стратегиясы</vt:lpstr>
      <vt:lpstr>Сабақты пысықтау</vt:lpstr>
    </vt:vector>
  </TitlesOfParts>
  <Company>Школа-гимназия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Хабибулла</dc:creator>
  <cp:lastModifiedBy>Majitov Nurken</cp:lastModifiedBy>
  <cp:revision>183</cp:revision>
  <dcterms:created xsi:type="dcterms:W3CDTF">2007-08-08T11:27:31Z</dcterms:created>
  <dcterms:modified xsi:type="dcterms:W3CDTF">2011-04-18T10:50:19Z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1222236</vt:lpwstr>
  </property>
  <property fmtid="{D5CDD505-2E9C-101B-9397-08002B2CF9AE}" name="NXPowerLiteVersion" pid="3">
    <vt:lpwstr>D4.1.1</vt:lpwstr>
  </property>
</Properties>
</file>