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16" r:id="rId2"/>
    <p:sldId id="258" r:id="rId3"/>
    <p:sldId id="259" r:id="rId4"/>
    <p:sldId id="260" r:id="rId5"/>
    <p:sldId id="317" r:id="rId6"/>
    <p:sldId id="314" r:id="rId7"/>
    <p:sldId id="318" r:id="rId8"/>
    <p:sldId id="288" r:id="rId9"/>
    <p:sldId id="320" r:id="rId10"/>
    <p:sldId id="298" r:id="rId11"/>
    <p:sldId id="299" r:id="rId12"/>
    <p:sldId id="321" r:id="rId13"/>
    <p:sldId id="307" r:id="rId14"/>
    <p:sldId id="308" r:id="rId15"/>
    <p:sldId id="325" r:id="rId16"/>
    <p:sldId id="327" r:id="rId17"/>
    <p:sldId id="311" r:id="rId18"/>
    <p:sldId id="312" r:id="rId19"/>
    <p:sldId id="31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6968-1E5D-4FC3-946B-B929A1BB2B69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931EB-425E-42FF-ADC1-88D94897A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3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6307-FBBE-4701-AFB8-EEC474541112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C495-87D7-4BAE-8622-701B5C399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4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56F0-1BE3-4876-9438-BBB372091174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F0E1-6D91-461C-A117-0BFF7ABEA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6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1BBB-88B2-4B01-9808-879CC12E6B66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93BA-1DAC-4D32-B701-9396E3A5D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8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C86-F6CA-4438-A2DE-8B7C41FD6A48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70EA-C472-4E42-A6A2-37B6765C1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6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B1F4-C69E-489C-B9C6-356758C5C5ED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FB734-449A-43F1-B43E-56FA7E5BE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6EEE-3F53-434B-81F2-74DC80011388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BE02-C259-4D43-B823-3A3C4E7D4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5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66BC-E5C3-4558-88BD-9BC87671EECA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0AB7-6D41-40F7-8031-6DA4F075F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1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D178-8E39-4EF1-B942-1B8C7817BCEF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73CA-A6BF-4A8A-8950-EC517A66D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AC36-D693-425D-BAE5-1D6C5683AB9C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F949-0FB5-472C-A87F-FBE682B86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41A5-4991-4221-90D7-14B586F52EB6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D7DD-11CF-45AB-A7BE-10283D295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2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E2B05D-2388-4F5E-9921-FA77890C92BA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481726-DFBD-4F00-BDD5-49269864D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9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72;%20&#1084;&#1091;&#1079;\_brook.mp3" TargetMode="Externa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2" name="Picture 14" descr="SAILB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89125"/>
            <a:ext cx="4343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10"/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3025775" cy="2879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51964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Сабақтың тақырыбы</a:t>
            </a:r>
          </a:p>
        </p:txBody>
      </p:sp>
      <p:sp>
        <p:nvSpPr>
          <p:cNvPr id="104461" name="WordArt 13"/>
          <p:cNvSpPr>
            <a:spLocks noChangeArrowheads="1" noChangeShapeType="1" noTextEdit="1"/>
          </p:cNvSpPr>
          <p:nvPr/>
        </p:nvSpPr>
        <p:spPr bwMode="auto">
          <a:xfrm>
            <a:off x="179388" y="3789363"/>
            <a:ext cx="86868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765175"/>
            <a:ext cx="21605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BD0697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2087562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9" name="Picture 11" descr="калам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65175"/>
            <a:ext cx="280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913" y="1844675"/>
            <a:ext cx="1095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5720" y="3786190"/>
            <a:ext cx="871543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«Былғарымен жұмыс»</a:t>
            </a:r>
            <a: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File06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14688" y="571500"/>
            <a:ext cx="3071812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Жаңа сабақ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3" y="2000250"/>
            <a:ext cx="8215312" cy="30464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600" dirty="0">
                <a:latin typeface="Arial" pitchFamily="34" charset="0"/>
                <a:cs typeface="Arial" pitchFamily="34" charset="0"/>
              </a:rPr>
              <a:t>“Былғарымен  жұмыс”</a:t>
            </a:r>
            <a:endParaRPr lang="ru-RU" sz="9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357563" y="3143250"/>
            <a:ext cx="2428875" cy="10001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71813" y="142875"/>
            <a:ext cx="2643187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dirty="0">
                <a:latin typeface="Arial" pitchFamily="34" charset="0"/>
                <a:cs typeface="Arial" pitchFamily="34" charset="0"/>
              </a:rPr>
              <a:t>Ой шақыру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429000" y="3286125"/>
            <a:ext cx="214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4000">
                <a:solidFill>
                  <a:srgbClr val="C00000"/>
                </a:solidFill>
                <a:latin typeface="Lucida Sans Unicode" pitchFamily="34" charset="0"/>
              </a:rPr>
              <a:t>Панно</a:t>
            </a:r>
            <a:endParaRPr lang="ru-RU" sz="4000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6072188" y="3000375"/>
            <a:ext cx="2500312" cy="185737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4786313" y="4572000"/>
            <a:ext cx="3214687" cy="207168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ятно 1 16"/>
          <p:cNvSpPr/>
          <p:nvPr/>
        </p:nvSpPr>
        <p:spPr>
          <a:xfrm>
            <a:off x="3000375" y="928688"/>
            <a:ext cx="2428875" cy="192881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1071563" y="1285875"/>
            <a:ext cx="2000250" cy="1643063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14375" y="3000375"/>
            <a:ext cx="2357438" cy="1928813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1500188" y="4643438"/>
            <a:ext cx="3071812" cy="207168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5572125" y="1000125"/>
            <a:ext cx="2357438" cy="207168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8" name="TextBox 21"/>
          <p:cNvSpPr txBox="1">
            <a:spLocks noChangeArrowheads="1"/>
          </p:cNvSpPr>
          <p:nvPr/>
        </p:nvSpPr>
        <p:spPr bwMode="auto">
          <a:xfrm>
            <a:off x="1428750" y="1714500"/>
            <a:ext cx="142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000">
                <a:solidFill>
                  <a:srgbClr val="002060"/>
                </a:solidFill>
              </a:rPr>
              <a:t>Жасалуы көркем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13329" name="TextBox 22"/>
          <p:cNvSpPr txBox="1">
            <a:spLocks noChangeArrowheads="1"/>
          </p:cNvSpPr>
          <p:nvPr/>
        </p:nvSpPr>
        <p:spPr bwMode="auto">
          <a:xfrm>
            <a:off x="3500438" y="1428750"/>
            <a:ext cx="178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000">
                <a:solidFill>
                  <a:srgbClr val="002060"/>
                </a:solidFill>
              </a:rPr>
              <a:t>Материал қымбат емес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13330" name="TextBox 23"/>
          <p:cNvSpPr txBox="1">
            <a:spLocks noChangeArrowheads="1"/>
          </p:cNvSpPr>
          <p:nvPr/>
        </p:nvSpPr>
        <p:spPr bwMode="auto">
          <a:xfrm>
            <a:off x="6143625" y="1643063"/>
            <a:ext cx="164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400">
                <a:solidFill>
                  <a:srgbClr val="002060"/>
                </a:solidFill>
              </a:rPr>
              <a:t>Төзімді сапалы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3331" name="TextBox 24"/>
          <p:cNvSpPr txBox="1">
            <a:spLocks noChangeArrowheads="1"/>
          </p:cNvSpPr>
          <p:nvPr/>
        </p:nvSpPr>
        <p:spPr bwMode="auto">
          <a:xfrm>
            <a:off x="1357313" y="3500438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000">
                <a:solidFill>
                  <a:srgbClr val="002060"/>
                </a:solidFill>
              </a:rPr>
              <a:t>Әдемі дезайн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13332" name="TextBox 25"/>
          <p:cNvSpPr txBox="1">
            <a:spLocks noChangeArrowheads="1"/>
          </p:cNvSpPr>
          <p:nvPr/>
        </p:nvSpPr>
        <p:spPr bwMode="auto">
          <a:xfrm>
            <a:off x="6500813" y="3571875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000">
                <a:solidFill>
                  <a:srgbClr val="002060"/>
                </a:solidFill>
              </a:rPr>
              <a:t>Экономикалық шығыны аз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13333" name="TextBox 26"/>
          <p:cNvSpPr txBox="1">
            <a:spLocks noChangeArrowheads="1"/>
          </p:cNvSpPr>
          <p:nvPr/>
        </p:nvSpPr>
        <p:spPr bwMode="auto">
          <a:xfrm>
            <a:off x="1714500" y="5214938"/>
            <a:ext cx="2786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2000">
                <a:solidFill>
                  <a:srgbClr val="002060"/>
                </a:solidFill>
              </a:rPr>
              <a:t>Жасауға  қажетті материалдар жеткілікті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13334" name="TextBox 27"/>
          <p:cNvSpPr txBox="1">
            <a:spLocks noChangeArrowheads="1"/>
          </p:cNvSpPr>
          <p:nvPr/>
        </p:nvSpPr>
        <p:spPr bwMode="auto">
          <a:xfrm>
            <a:off x="5286375" y="5072063"/>
            <a:ext cx="2428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2000">
                <a:solidFill>
                  <a:srgbClr val="002060"/>
                </a:solidFill>
              </a:rPr>
              <a:t>Бұйым  мөлшері  ерекшеліктеріне сай</a:t>
            </a:r>
            <a:endParaRPr lang="ru-RU" sz="2000">
              <a:solidFill>
                <a:srgbClr val="00206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429250" y="2714625"/>
            <a:ext cx="642938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4071144" y="2856706"/>
            <a:ext cx="5715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0" idx="1"/>
          </p:cNvCxnSpPr>
          <p:nvPr/>
        </p:nvCxnSpPr>
        <p:spPr>
          <a:xfrm rot="16200000" flipV="1">
            <a:off x="2890838" y="2466975"/>
            <a:ext cx="646112" cy="9985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3000375" y="3643313"/>
            <a:ext cx="357188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3393282" y="4321968"/>
            <a:ext cx="857250" cy="500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" idx="5"/>
          </p:cNvCxnSpPr>
          <p:nvPr/>
        </p:nvCxnSpPr>
        <p:spPr>
          <a:xfrm rot="16200000" flipH="1">
            <a:off x="5285581" y="4142582"/>
            <a:ext cx="860425" cy="569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5" idx="1"/>
          </p:cNvCxnSpPr>
          <p:nvPr/>
        </p:nvCxnSpPr>
        <p:spPr>
          <a:xfrm>
            <a:off x="5786438" y="3714750"/>
            <a:ext cx="285750" cy="269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25" y="2428875"/>
            <a:ext cx="3643313" cy="12144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800" b="1" dirty="0">
                <a:solidFill>
                  <a:srgbClr val="FF0000"/>
                </a:solidFill>
              </a:rPr>
              <a:t>Қолөнер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643063" y="428625"/>
            <a:ext cx="2786062" cy="1143000"/>
          </a:xfrm>
          <a:prstGeom prst="cloudCallou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002060"/>
                </a:solidFill>
              </a:rPr>
              <a:t>Кірпіш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8372499">
            <a:off x="285750" y="2571751"/>
            <a:ext cx="2143125" cy="1143000"/>
          </a:xfrm>
          <a:prstGeom prst="cloudCallou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400" b="1" dirty="0">
                <a:solidFill>
                  <a:srgbClr val="002060"/>
                </a:solidFill>
              </a:rPr>
              <a:t>Тері</a:t>
            </a:r>
            <a:r>
              <a:rPr lang="kk-KZ" dirty="0"/>
              <a:t> 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 rot="768855">
            <a:off x="1568450" y="4672013"/>
            <a:ext cx="2405063" cy="1143000"/>
          </a:xfrm>
          <a:prstGeom prst="cloudCallou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002060"/>
                </a:solidFill>
              </a:rPr>
              <a:t>Матамен жұмыс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19981043">
            <a:off x="5129213" y="4581525"/>
            <a:ext cx="2413000" cy="1143000"/>
          </a:xfrm>
          <a:prstGeom prst="cloudCallou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>
                <a:solidFill>
                  <a:srgbClr val="002060"/>
                </a:solidFill>
              </a:rPr>
              <a:t>Шыны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2485742">
            <a:off x="6681788" y="2781300"/>
            <a:ext cx="2143125" cy="1143000"/>
          </a:xfrm>
          <a:prstGeom prst="cloudCallou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/>
              <a:t> </a:t>
            </a:r>
            <a:r>
              <a:rPr lang="kk-KZ" sz="3200" b="1" dirty="0">
                <a:solidFill>
                  <a:srgbClr val="002060"/>
                </a:solidFill>
              </a:rPr>
              <a:t>Жүн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572125" y="642938"/>
            <a:ext cx="2357438" cy="1143000"/>
          </a:xfrm>
          <a:prstGeom prst="cloudCallou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002060"/>
                </a:solidFill>
              </a:rPr>
              <a:t>Сүйек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3178969" y="1821657"/>
            <a:ext cx="1000125" cy="3571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464969" y="1893094"/>
            <a:ext cx="857250" cy="5000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2"/>
          </p:cNvCxnSpPr>
          <p:nvPr/>
        </p:nvCxnSpPr>
        <p:spPr>
          <a:xfrm>
            <a:off x="2000250" y="2928938"/>
            <a:ext cx="714375" cy="1079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2786063" y="3929063"/>
            <a:ext cx="1285875" cy="4286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5072062" y="3857626"/>
            <a:ext cx="1285875" cy="5715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6"/>
          </p:cNvCxnSpPr>
          <p:nvPr/>
        </p:nvCxnSpPr>
        <p:spPr>
          <a:xfrm rot="10800000" flipV="1">
            <a:off x="6357938" y="3000375"/>
            <a:ext cx="571500" cy="3651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0.gstatic.com/images?q=tbn:ANd9GcRLZCPL2n8Zs8TmNbGq3NpsVgLjf4OHpWCGts7kK_mP3I9bGxif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938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t3.gstatic.com/images?q=tbn:ANd9GcTBZCjVcj5iEUIOBSGD8CPe4C_7FygXz6_dAaEVqU3jcFJKlP-N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0"/>
            <a:ext cx="5214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0_3afa4_8138ec00_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1625" y="428625"/>
            <a:ext cx="5500688" cy="769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dirty="0">
                <a:latin typeface="Arial" pitchFamily="34" charset="0"/>
                <a:cs typeface="Arial" pitchFamily="34" charset="0"/>
              </a:rPr>
              <a:t>Сарамандық жұмыс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_bro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000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1857356" y="214290"/>
            <a:ext cx="39998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Сөзжұмбақ</a:t>
            </a:r>
          </a:p>
        </p:txBody>
      </p:sp>
      <p:sp>
        <p:nvSpPr>
          <p:cNvPr id="22532" name="TextBox 75"/>
          <p:cNvSpPr txBox="1">
            <a:spLocks noChangeArrowheads="1"/>
          </p:cNvSpPr>
          <p:nvPr/>
        </p:nvSpPr>
        <p:spPr bwMode="auto">
          <a:xfrm>
            <a:off x="5857875" y="1500188"/>
            <a:ext cx="3000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Талшық түрлері.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Қалыңдықтың бас киімі.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Киіз үй жабдығы.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Қол тігіс түрі.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Киім түрі.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Жерге төселетін қалың төсеніш.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Табиғи талшық түрі.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Қой жүнінен жасалатын зат.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Тоқыма айқаспаларының түрі.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 Үй жиһазы.</a:t>
            </a:r>
          </a:p>
          <a:p>
            <a:pPr eaLnBrk="1" hangingPunct="1">
              <a:buFontTx/>
              <a:buAutoNum type="arabicPeriod"/>
            </a:pPr>
            <a:r>
              <a:rPr lang="kk-KZ" b="1">
                <a:solidFill>
                  <a:srgbClr val="002060"/>
                </a:solidFill>
              </a:rPr>
              <a:t>Жан-жануар тектес ою-өрнек түрі.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72" name="Номер слайда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8A32E-8852-46C8-B939-FA0271766E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" name="Группа 94"/>
          <p:cNvGrpSpPr>
            <a:grpSpLocks/>
          </p:cNvGrpSpPr>
          <p:nvPr/>
        </p:nvGrpSpPr>
        <p:grpSpPr bwMode="auto">
          <a:xfrm>
            <a:off x="357188" y="1000125"/>
            <a:ext cx="5286375" cy="5643563"/>
            <a:chOff x="357188" y="1000125"/>
            <a:chExt cx="5286375" cy="5643563"/>
          </a:xfrm>
        </p:grpSpPr>
        <p:grpSp>
          <p:nvGrpSpPr>
            <p:cNvPr id="17414" name="Группа 73"/>
            <p:cNvGrpSpPr>
              <a:grpSpLocks/>
            </p:cNvGrpSpPr>
            <p:nvPr/>
          </p:nvGrpSpPr>
          <p:grpSpPr bwMode="auto">
            <a:xfrm>
              <a:off x="357188" y="1000125"/>
              <a:ext cx="5286375" cy="5643563"/>
              <a:chOff x="357188" y="1000125"/>
              <a:chExt cx="5286375" cy="5643563"/>
            </a:xfrm>
          </p:grpSpPr>
          <p:sp>
            <p:nvSpPr>
              <p:cNvPr id="4" name="Скругленный прямоугольник 3"/>
              <p:cNvSpPr/>
              <p:nvPr/>
            </p:nvSpPr>
            <p:spPr bwMode="auto">
              <a:xfrm>
                <a:off x="357188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 bwMode="auto">
              <a:xfrm>
                <a:off x="837768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 bwMode="auto">
              <a:xfrm>
                <a:off x="1318347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 bwMode="auto">
              <a:xfrm>
                <a:off x="1798927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 bwMode="auto">
              <a:xfrm>
                <a:off x="3721245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 bwMode="auto">
              <a:xfrm>
                <a:off x="3240665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 bwMode="auto">
              <a:xfrm>
                <a:off x="2760086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 bwMode="auto">
              <a:xfrm>
                <a:off x="2279506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5162983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 bwMode="auto">
              <a:xfrm>
                <a:off x="4682404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 bwMode="auto">
              <a:xfrm>
                <a:off x="4201824" y="3565381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 bwMode="auto">
              <a:xfrm>
                <a:off x="357188" y="5104534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 bwMode="auto">
              <a:xfrm>
                <a:off x="357188" y="4591483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 bwMode="auto">
              <a:xfrm>
                <a:off x="357188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5162983" y="4591483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837768" y="5104534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 bwMode="auto">
              <a:xfrm>
                <a:off x="837768" y="4591483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 bwMode="auto">
              <a:xfrm>
                <a:off x="837768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 bwMode="auto">
              <a:xfrm>
                <a:off x="837768" y="3052330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 bwMode="auto">
              <a:xfrm>
                <a:off x="357188" y="6130637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357188" y="5617586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 bwMode="auto">
              <a:xfrm>
                <a:off x="2279506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 bwMode="auto">
              <a:xfrm>
                <a:off x="2279506" y="2539279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 bwMode="auto">
              <a:xfrm>
                <a:off x="2279506" y="3052330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 bwMode="auto">
              <a:xfrm>
                <a:off x="1798927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 bwMode="auto">
              <a:xfrm>
                <a:off x="837768" y="6130637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 bwMode="auto">
              <a:xfrm>
                <a:off x="837768" y="5617586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 bwMode="auto">
              <a:xfrm>
                <a:off x="1798927" y="1513176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 bwMode="auto">
              <a:xfrm>
                <a:off x="1318347" y="4591483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 bwMode="auto">
              <a:xfrm>
                <a:off x="1318347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 bwMode="auto">
              <a:xfrm>
                <a:off x="1798927" y="2026227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 bwMode="auto">
              <a:xfrm>
                <a:off x="1798927" y="2539279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 bwMode="auto">
              <a:xfrm>
                <a:off x="1798927" y="3052330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 bwMode="auto">
              <a:xfrm>
                <a:off x="4201824" y="2026227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 bwMode="auto">
              <a:xfrm>
                <a:off x="2760086" y="4591483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 bwMode="auto">
              <a:xfrm>
                <a:off x="2760086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 bwMode="auto">
              <a:xfrm>
                <a:off x="2279506" y="6130637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 bwMode="auto">
              <a:xfrm>
                <a:off x="2279506" y="5617586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 bwMode="auto">
              <a:xfrm>
                <a:off x="2279506" y="5104534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 bwMode="auto">
              <a:xfrm>
                <a:off x="2279506" y="4591483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 bwMode="auto">
              <a:xfrm>
                <a:off x="3240665" y="4591483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 bwMode="auto">
              <a:xfrm>
                <a:off x="3240665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 bwMode="auto">
              <a:xfrm>
                <a:off x="3240665" y="3052330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 bwMode="auto">
              <a:xfrm>
                <a:off x="2760086" y="6130637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 bwMode="auto">
              <a:xfrm>
                <a:off x="2760086" y="5617586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Скругленный прямоугольник 48"/>
              <p:cNvSpPr/>
              <p:nvPr/>
            </p:nvSpPr>
            <p:spPr bwMode="auto">
              <a:xfrm>
                <a:off x="2760086" y="5104534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 bwMode="auto">
              <a:xfrm>
                <a:off x="4201824" y="2539279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 bwMode="auto">
              <a:xfrm>
                <a:off x="4201824" y="3052330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Скругленный прямоугольник 54"/>
              <p:cNvSpPr/>
              <p:nvPr/>
            </p:nvSpPr>
            <p:spPr bwMode="auto">
              <a:xfrm>
                <a:off x="3721245" y="2026227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6" name="Скругленный прямоугольник 55"/>
              <p:cNvSpPr/>
              <p:nvPr/>
            </p:nvSpPr>
            <p:spPr bwMode="auto">
              <a:xfrm>
                <a:off x="3721245" y="2539279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Скругленный прямоугольник 56"/>
              <p:cNvSpPr/>
              <p:nvPr/>
            </p:nvSpPr>
            <p:spPr bwMode="auto">
              <a:xfrm>
                <a:off x="3721245" y="3052330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8" name="Скругленный прямоугольник 57"/>
              <p:cNvSpPr/>
              <p:nvPr/>
            </p:nvSpPr>
            <p:spPr bwMode="auto">
              <a:xfrm>
                <a:off x="3240665" y="5104534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 bwMode="auto">
              <a:xfrm>
                <a:off x="4201824" y="1513176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1" name="Скругленный прямоугольник 60"/>
              <p:cNvSpPr/>
              <p:nvPr/>
            </p:nvSpPr>
            <p:spPr bwMode="auto">
              <a:xfrm>
                <a:off x="5162983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2" name="Скругленный прямоугольник 61"/>
              <p:cNvSpPr/>
              <p:nvPr/>
            </p:nvSpPr>
            <p:spPr bwMode="auto">
              <a:xfrm>
                <a:off x="4682404" y="4591483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3" name="Скругленный прямоугольник 62"/>
              <p:cNvSpPr/>
              <p:nvPr/>
            </p:nvSpPr>
            <p:spPr bwMode="auto">
              <a:xfrm>
                <a:off x="4682404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 bwMode="auto">
              <a:xfrm>
                <a:off x="4682404" y="3052330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 bwMode="auto">
              <a:xfrm>
                <a:off x="4201824" y="4591483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6" name="Скругленный прямоугольник 65"/>
              <p:cNvSpPr/>
              <p:nvPr/>
            </p:nvSpPr>
            <p:spPr bwMode="auto">
              <a:xfrm>
                <a:off x="4201824" y="4078432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7" name="Скругленный прямоугольник 66"/>
              <p:cNvSpPr/>
              <p:nvPr/>
            </p:nvSpPr>
            <p:spPr bwMode="auto">
              <a:xfrm>
                <a:off x="5162983" y="1513176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 bwMode="auto">
              <a:xfrm>
                <a:off x="5162983" y="2026227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9" name="Скругленный прямоугольник 68"/>
              <p:cNvSpPr/>
              <p:nvPr/>
            </p:nvSpPr>
            <p:spPr bwMode="auto">
              <a:xfrm>
                <a:off x="5162983" y="2539279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 bwMode="auto">
              <a:xfrm>
                <a:off x="5162983" y="3052330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 bwMode="auto">
              <a:xfrm>
                <a:off x="4201824" y="1000125"/>
                <a:ext cx="480580" cy="5130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3" name="Скругленный прямоугольник 72"/>
            <p:cNvSpPr/>
            <p:nvPr/>
          </p:nvSpPr>
          <p:spPr bwMode="auto">
            <a:xfrm>
              <a:off x="4714876" y="5072074"/>
              <a:ext cx="480580" cy="5130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28596" y="3571876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428728" y="3500438"/>
              <a:ext cx="214314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357422" y="3500438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857488" y="3571876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3357554" y="3571876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і</a:t>
              </a:r>
              <a:endPara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928662" y="3571876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ә</a:t>
              </a:r>
              <a:endPara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857620" y="3500438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30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286380" y="3500438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357686" y="3500438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30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928794" y="3571876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kk-KZ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4786314" y="3500438"/>
              <a:ext cx="261212" cy="55399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30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і</a:t>
              </a:r>
              <a:endPara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>
                <a:solidFill>
                  <a:srgbClr val="FF0000"/>
                </a:solidFill>
              </a:rPr>
              <a:t>Жауаптары</a:t>
            </a:r>
            <a:br>
              <a:rPr lang="kk-KZ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5" name="Содержимое 3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708525"/>
          </a:xfrm>
        </p:spPr>
        <p:txBody>
          <a:bodyPr/>
          <a:lstStyle/>
          <a:p>
            <a:pPr marL="650875" indent="-514350">
              <a:buFont typeface="Lucida Sans" pitchFamily="34" charset="0"/>
              <a:buAutoNum type="arabicPeriod"/>
            </a:pPr>
            <a:r>
              <a:rPr lang="kk-KZ" smtClean="0">
                <a:solidFill>
                  <a:srgbClr val="002060"/>
                </a:solidFill>
              </a:rPr>
              <a:t>Табиғи				9.кілем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kk-KZ" smtClean="0">
                <a:solidFill>
                  <a:srgbClr val="002060"/>
                </a:solidFill>
              </a:rPr>
              <a:t>Сәукеле			10.Ботакоз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kk-KZ" smtClean="0">
                <a:solidFill>
                  <a:srgbClr val="002060"/>
                </a:solidFill>
              </a:rPr>
              <a:t>Уық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kk-KZ" smtClean="0">
                <a:solidFill>
                  <a:srgbClr val="002060"/>
                </a:solidFill>
              </a:rPr>
              <a:t>Жөрмеу 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kk-KZ" smtClean="0">
                <a:solidFill>
                  <a:srgbClr val="002060"/>
                </a:solidFill>
              </a:rPr>
              <a:t>Белдемше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kk-KZ" smtClean="0">
                <a:solidFill>
                  <a:srgbClr val="002060"/>
                </a:solidFill>
              </a:rPr>
              <a:t>Сырмақ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kk-KZ" smtClean="0">
                <a:solidFill>
                  <a:srgbClr val="002060"/>
                </a:solidFill>
              </a:rPr>
              <a:t>Жібек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kk-KZ" smtClean="0">
                <a:solidFill>
                  <a:srgbClr val="002060"/>
                </a:solidFill>
              </a:rPr>
              <a:t>Киіз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kk-KZ" smtClean="0">
                <a:solidFill>
                  <a:srgbClr val="002060"/>
                </a:solidFill>
              </a:rPr>
              <a:t>Сәтендік</a:t>
            </a:r>
          </a:p>
          <a:p>
            <a:pPr marL="650875" indent="-514350">
              <a:buFont typeface="Lucida Sans" pitchFamily="34" charset="0"/>
              <a:buAutoNum type="arabicPeriod"/>
            </a:pPr>
            <a:endParaRPr lang="kk-KZ" smtClean="0">
              <a:solidFill>
                <a:srgbClr val="002060"/>
              </a:solidFill>
            </a:endParaRPr>
          </a:p>
          <a:p>
            <a:pPr marL="650875" indent="-514350">
              <a:buFont typeface="Lucida Sans" pitchFamily="34" charset="0"/>
              <a:buAutoNum type="arabicPeriod"/>
            </a:pPr>
            <a:endParaRPr lang="kk-KZ" smtClean="0">
              <a:solidFill>
                <a:srgbClr val="002060"/>
              </a:solidFill>
            </a:endParaRPr>
          </a:p>
          <a:p>
            <a:pPr marL="650875" indent="-514350">
              <a:buFont typeface="Lucida Sans" pitchFamily="34" charset="0"/>
              <a:buAutoNum type="arabicPeriod"/>
            </a:pPr>
            <a:endParaRPr lang="kk-KZ" smtClean="0">
              <a:solidFill>
                <a:srgbClr val="002060"/>
              </a:solidFill>
            </a:endParaRPr>
          </a:p>
          <a:p>
            <a:pPr marL="650875" indent="-514350">
              <a:buFont typeface="Lucida Sans" pitchFamily="34" charset="0"/>
              <a:buAutoNum type="arabicPeriod"/>
            </a:pPr>
            <a:endParaRPr lang="kk-KZ" smtClean="0">
              <a:solidFill>
                <a:srgbClr val="002060"/>
              </a:solidFill>
            </a:endParaRPr>
          </a:p>
          <a:p>
            <a:pPr marL="650875" indent="-514350">
              <a:buFont typeface="Lucida Sans" pitchFamily="34" charset="0"/>
              <a:buAutoNum type="arabicPeriod"/>
            </a:pP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fon-16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0375" y="500063"/>
            <a:ext cx="2714625" cy="12001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7200" dirty="0">
                <a:latin typeface="Arial" pitchFamily="34" charset="0"/>
                <a:cs typeface="Arial" pitchFamily="34" charset="0"/>
              </a:rPr>
              <a:t>Ребус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Рисунок 5" descr="prazdnik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15001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571625" y="1428750"/>
            <a:ext cx="1357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10000">
                <a:latin typeface="Lucida Sans Unicode" pitchFamily="34" charset="0"/>
              </a:rPr>
              <a:t>,,</a:t>
            </a:r>
            <a:endParaRPr lang="ru-RU" sz="10000">
              <a:latin typeface="Lucida Sans Unicode" pitchFamily="34" charset="0"/>
            </a:endParaRPr>
          </a:p>
        </p:txBody>
      </p:sp>
      <p:pic>
        <p:nvPicPr>
          <p:cNvPr id="19462" name="Picture 2" descr="http://t1.gstatic.com/images?q=tbn:ANd9GcQkSdr8_jhjBOiabooupvS1Tr0T8IcH-cZ7eWB7Y2RmSfL7tzq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188" y="2562225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2071688" y="3071813"/>
            <a:ext cx="6429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10000">
                <a:latin typeface="Lucida Sans Unicode" pitchFamily="34" charset="0"/>
              </a:rPr>
              <a:t>,</a:t>
            </a:r>
          </a:p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3857625" y="1214438"/>
            <a:ext cx="500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10000">
                <a:latin typeface="Lucida Sans Unicode" pitchFamily="34" charset="0"/>
              </a:rPr>
              <a:t>,</a:t>
            </a:r>
            <a:endParaRPr lang="ru-RU" sz="10000">
              <a:latin typeface="Lucida Sans Unicode" pitchFamily="34" charset="0"/>
            </a:endParaRPr>
          </a:p>
        </p:txBody>
      </p:sp>
      <p:pic>
        <p:nvPicPr>
          <p:cNvPr id="19465" name="Рисунок 10" descr="09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57375"/>
            <a:ext cx="12858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4214813" y="2857500"/>
            <a:ext cx="10001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10000">
                <a:latin typeface="Lucida Sans Unicode" pitchFamily="34" charset="0"/>
              </a:rPr>
              <a:t>,,</a:t>
            </a:r>
            <a:endParaRPr lang="ru-RU" sz="10000">
              <a:latin typeface="Lucida Sans Unicode" pitchFamily="34" charset="0"/>
            </a:endParaRP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5857875" y="1071563"/>
            <a:ext cx="12144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10000">
                <a:latin typeface="Lucida Sans Unicode" pitchFamily="34" charset="0"/>
              </a:rPr>
              <a:t>,,,</a:t>
            </a:r>
            <a:endParaRPr lang="ru-RU" sz="10000">
              <a:latin typeface="Lucida Sans Unicode" pitchFamily="34" charset="0"/>
            </a:endParaRPr>
          </a:p>
        </p:txBody>
      </p:sp>
      <p:pic>
        <p:nvPicPr>
          <p:cNvPr id="19468" name="Picture 4" descr="http://t0.gstatic.com/images?q=tbn:ANd9GcQhlMmav8hsXxNjPAP5pH5p5f1cgR0JXUlO_I_zefz5CSkeYrU7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71675"/>
            <a:ext cx="12874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6500813" y="3071813"/>
            <a:ext cx="285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10000">
                <a:latin typeface="Lucida Sans Unicode" pitchFamily="34" charset="0"/>
              </a:rPr>
              <a:t>,</a:t>
            </a:r>
            <a:endParaRPr lang="ru-RU" sz="10000">
              <a:latin typeface="Lucida Sans Unicode" pitchFamily="34" charset="0"/>
            </a:endParaRPr>
          </a:p>
        </p:txBody>
      </p:sp>
      <p:sp>
        <p:nvSpPr>
          <p:cNvPr id="19470" name="TextBox 15"/>
          <p:cNvSpPr txBox="1">
            <a:spLocks noChangeArrowheads="1"/>
          </p:cNvSpPr>
          <p:nvPr/>
        </p:nvSpPr>
        <p:spPr bwMode="auto">
          <a:xfrm>
            <a:off x="7929563" y="928688"/>
            <a:ext cx="10001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10000">
                <a:latin typeface="Lucida Sans Unicode" pitchFamily="34" charset="0"/>
              </a:rPr>
              <a:t>,,</a:t>
            </a:r>
            <a:endParaRPr lang="ru-RU" sz="10000">
              <a:latin typeface="Lucida Sans Unicode" pitchFamily="34" charset="0"/>
            </a:endParaRPr>
          </a:p>
        </p:txBody>
      </p:sp>
      <p:sp>
        <p:nvSpPr>
          <p:cNvPr id="19471" name="TextBox 14"/>
          <p:cNvSpPr txBox="1">
            <a:spLocks noChangeArrowheads="1"/>
          </p:cNvSpPr>
          <p:nvPr/>
        </p:nvSpPr>
        <p:spPr bwMode="auto">
          <a:xfrm>
            <a:off x="4286250" y="5572125"/>
            <a:ext cx="1935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4000">
                <a:solidFill>
                  <a:srgbClr val="002060"/>
                </a:solidFill>
              </a:rPr>
              <a:t> Шебер</a:t>
            </a:r>
            <a:endParaRPr lang="ru-RU" sz="400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5" y="5429250"/>
            <a:ext cx="22145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1.gstatic.com/images?q=tbn:ANd9GcRRgAdsR_jSBBwdYDQe6kcOvpA4qVq0J6QgX78HooJuVxLyOq0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642938"/>
            <a:ext cx="50720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4400" b="1">
                <a:solidFill>
                  <a:srgbClr val="FFFF00"/>
                </a:solidFill>
              </a:rPr>
              <a:t>Қорытынды </a:t>
            </a:r>
          </a:p>
          <a:p>
            <a:pPr algn="ctr" eaLnBrk="1" hangingPunct="1"/>
            <a:endParaRPr lang="ru-RU" sz="4400" b="1">
              <a:solidFill>
                <a:srgbClr val="FFFF00"/>
              </a:solidFill>
            </a:endParaRPr>
          </a:p>
        </p:txBody>
      </p:sp>
      <p:pic>
        <p:nvPicPr>
          <p:cNvPr id="20484" name="Рисунок 8" descr="dvizhuwajasja-kartinka-babochk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475"/>
            <a:ext cx="2286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57438" y="2428875"/>
            <a:ext cx="4857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6600" b="1">
                <a:solidFill>
                  <a:srgbClr val="FFFF00"/>
                </a:solidFill>
              </a:rPr>
              <a:t>Бағалау</a:t>
            </a:r>
            <a:endParaRPr lang="ru-RU" sz="6600" b="1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14563" y="4214813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4000" b="1">
                <a:solidFill>
                  <a:srgbClr val="FFFF00"/>
                </a:solidFill>
              </a:rPr>
              <a:t>Үйге тапсырма</a:t>
            </a:r>
            <a:endParaRPr lang="ru-RU" sz="4000" b="1">
              <a:solidFill>
                <a:srgbClr val="FFFF00"/>
              </a:solidFill>
            </a:endParaRPr>
          </a:p>
        </p:txBody>
      </p:sp>
      <p:pic>
        <p:nvPicPr>
          <p:cNvPr id="12" name="Picture 13" descr="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071813"/>
            <a:ext cx="2209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7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8353425" cy="48244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Сау болыңыздар!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42844" y="357166"/>
            <a:ext cx="900115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214313" y="642938"/>
            <a:ext cx="87153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kk-KZ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мақсаты: </a:t>
            </a:r>
          </a:p>
          <a:p>
            <a:pPr algn="ctr"/>
            <a:r>
              <a:rPr lang="kk-KZ" sz="4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«Сәндік-қолданбалы өнер,былғарымен жұмыс жасау»  </a:t>
            </a:r>
          </a:p>
          <a:p>
            <a:pPr algn="ctr"/>
            <a:r>
              <a:rPr lang="kk-KZ" sz="4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бөлімі бойынша оқушылардың білімін қорытындылау және жүйелеу</a:t>
            </a:r>
            <a:endParaRPr lang="kk-KZ" sz="4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42844" y="357166"/>
            <a:ext cx="900115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14313" y="642938"/>
            <a:ext cx="8715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kk-KZ" sz="4400" b="1">
              <a:solidFill>
                <a:srgbClr val="008000"/>
              </a:solidFill>
            </a:endParaRP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357188" y="428625"/>
            <a:ext cx="8501062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2800" b="1">
                <a:solidFill>
                  <a:srgbClr val="FF0000"/>
                </a:solidFill>
              </a:rPr>
              <a:t>Міндеттері:</a:t>
            </a:r>
            <a:r>
              <a:rPr lang="kk-KZ" sz="2800">
                <a:solidFill>
                  <a:srgbClr val="002060"/>
                </a:solidFill>
              </a:rPr>
              <a:t>1. Күнделікті тұрмыста  өзімізге қажетті  заман талабына сай  теріден жаңа бұйым жасап шығарудың жолдарын түсіндіру. Халқымыздың қол өнерін жандандыру, жаңа дизайн талабына сай бұйымдарды  әсемдей білуге үйрету.</a:t>
            </a:r>
          </a:p>
          <a:p>
            <a:r>
              <a:rPr lang="kk-KZ" sz="2800">
                <a:solidFill>
                  <a:srgbClr val="002060"/>
                </a:solidFill>
              </a:rPr>
              <a:t>2. Оқушылардың жұмысты орындаудағы  ептілігін, эстетикалық талғамдарымен  шеберлік ынта  қабілетін өз бетінше  қолдана білуін, шығармашылығын дамыту.</a:t>
            </a:r>
          </a:p>
          <a:p>
            <a:r>
              <a:rPr lang="kk-KZ" sz="2800">
                <a:solidFill>
                  <a:srgbClr val="002060"/>
                </a:solidFill>
              </a:rPr>
              <a:t>3.Оқушыларды шығармашылықпен жұмыс жүргізе білуге, жұмысты орындау кезінде ұқыптылықпен  жасауға , сәндік талап қоя білуге  тәрбиелеу</a:t>
            </a:r>
            <a:endParaRPr lang="ru-RU" sz="2800">
              <a:solidFill>
                <a:srgbClr val="00206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backgrounds_100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857250"/>
            <a:ext cx="7000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200">
                <a:solidFill>
                  <a:srgbClr val="002060"/>
                </a:solidFill>
              </a:rPr>
              <a:t>Сабақтың түрі: аралас</a:t>
            </a:r>
          </a:p>
          <a:p>
            <a:pPr eaLnBrk="1" hangingPunct="1"/>
            <a:r>
              <a:rPr lang="kk-KZ" sz="3200">
                <a:solidFill>
                  <a:srgbClr val="002060"/>
                </a:solidFill>
              </a:rPr>
              <a:t>Сабақтың әдісі: сарамандық жұмыс, топтық әдіс, түсіндіру.</a:t>
            </a:r>
          </a:p>
          <a:p>
            <a:pPr eaLnBrk="1" hangingPunct="1"/>
            <a:r>
              <a:rPr lang="kk-KZ" sz="3200">
                <a:solidFill>
                  <a:srgbClr val="002060"/>
                </a:solidFill>
              </a:rPr>
              <a:t>Пәнаралық байланыс: өнер,  бейнелеу.</a:t>
            </a:r>
          </a:p>
          <a:p>
            <a:pPr eaLnBrk="1" hangingPunct="1"/>
            <a:r>
              <a:rPr lang="kk-KZ" sz="3200">
                <a:solidFill>
                  <a:srgbClr val="002060"/>
                </a:solidFill>
              </a:rPr>
              <a:t>Сабақтың  көрнекілігі:  панно түрлері, нұсқау карта, интерактивті тақта.</a:t>
            </a:r>
            <a:endParaRPr lang="ru-RU" sz="3200">
              <a:solidFill>
                <a:srgbClr val="002060"/>
              </a:solidFill>
            </a:endParaRPr>
          </a:p>
        </p:txBody>
      </p:sp>
      <p:pic>
        <p:nvPicPr>
          <p:cNvPr id="6148" name="Рисунок 5" descr="18132122_esche_odn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71500"/>
            <a:ext cx="28336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6" descr="animashka-cvet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4143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8"/>
          <p:cNvSpPr>
            <a:spLocks noChangeArrowheads="1"/>
          </p:cNvSpPr>
          <p:nvPr/>
        </p:nvSpPr>
        <p:spPr bwMode="auto">
          <a:xfrm>
            <a:off x="1785938" y="357188"/>
            <a:ext cx="5110162" cy="1487487"/>
          </a:xfrm>
          <a:prstGeom prst="downArrowCallout">
            <a:avLst>
              <a:gd name="adj1" fmla="val 98546"/>
              <a:gd name="adj2" fmla="val 98546"/>
              <a:gd name="adj3" fmla="val 16667"/>
              <a:gd name="adj4" fmla="val 66667"/>
            </a:avLst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000" b="1">
                <a:solidFill>
                  <a:srgbClr val="FF0000"/>
                </a:solidFill>
              </a:rPr>
              <a:t>Сабақтың барысы: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611188" y="1844675"/>
            <a:ext cx="6553200" cy="4537075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kk-KZ" sz="3200">
                <a:solidFill>
                  <a:srgbClr val="002060"/>
                </a:solidFill>
              </a:rPr>
              <a:t>Ұйымдастыру бөлімі</a:t>
            </a:r>
          </a:p>
          <a:p>
            <a:pPr marL="342900" indent="-342900">
              <a:buFontTx/>
              <a:buAutoNum type="arabicPeriod"/>
            </a:pPr>
            <a:r>
              <a:rPr lang="kk-KZ" sz="3200">
                <a:solidFill>
                  <a:srgbClr val="002060"/>
                </a:solidFill>
              </a:rPr>
              <a:t>Үй тапсырмасын тексеру</a:t>
            </a:r>
          </a:p>
          <a:p>
            <a:pPr marL="342900" indent="-342900">
              <a:buFontTx/>
              <a:buAutoNum type="arabicPeriod"/>
            </a:pPr>
            <a:r>
              <a:rPr lang="kk-KZ" sz="3200">
                <a:solidFill>
                  <a:srgbClr val="002060"/>
                </a:solidFill>
              </a:rPr>
              <a:t>Жаңа материалды игерту</a:t>
            </a:r>
          </a:p>
          <a:p>
            <a:pPr marL="342900" indent="-342900">
              <a:buFontTx/>
              <a:buAutoNum type="arabicPeriod"/>
            </a:pPr>
            <a:r>
              <a:rPr lang="kk-KZ" sz="3200">
                <a:solidFill>
                  <a:srgbClr val="002060"/>
                </a:solidFill>
              </a:rPr>
              <a:t>Практикалық кезең</a:t>
            </a:r>
          </a:p>
          <a:p>
            <a:pPr marL="342900" indent="-342900"/>
            <a:r>
              <a:rPr lang="kk-KZ" sz="3200">
                <a:solidFill>
                  <a:srgbClr val="002060"/>
                </a:solidFill>
              </a:rPr>
              <a:t>5. Үйге тапсырма беру</a:t>
            </a:r>
          </a:p>
          <a:p>
            <a:pPr marL="342900" indent="-342900"/>
            <a:r>
              <a:rPr lang="kk-KZ" sz="3200">
                <a:solidFill>
                  <a:srgbClr val="002060"/>
                </a:solidFill>
              </a:rPr>
              <a:t>6. Сабақты қорытындылау</a:t>
            </a:r>
          </a:p>
          <a:p>
            <a:pPr marL="342900" indent="-342900"/>
            <a:r>
              <a:rPr lang="en-US" sz="3200">
                <a:solidFill>
                  <a:srgbClr val="002060"/>
                </a:solidFill>
              </a:rPr>
              <a:t>7.</a:t>
            </a:r>
            <a:r>
              <a:rPr lang="kk-KZ" sz="3200">
                <a:solidFill>
                  <a:srgbClr val="002060"/>
                </a:solidFill>
              </a:rPr>
              <a:t> Бағалау</a:t>
            </a:r>
            <a:endParaRPr lang="ru-RU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backgrounds_100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5" descr="18132122_esche_odn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2875"/>
            <a:ext cx="28336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2000250"/>
            <a:ext cx="8143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3200"/>
              <a:t> </a:t>
            </a:r>
            <a:r>
              <a:rPr lang="kk-KZ" sz="8000" b="1" i="1">
                <a:solidFill>
                  <a:srgbClr val="002060"/>
                </a:solidFill>
              </a:rPr>
              <a:t>Ұйымдастыру кезеңі</a:t>
            </a:r>
            <a:endParaRPr lang="ru-RU" sz="8000" b="1" i="1">
              <a:solidFill>
                <a:srgbClr val="002060"/>
              </a:solidFill>
            </a:endParaRPr>
          </a:p>
        </p:txBody>
      </p:sp>
      <p:pic>
        <p:nvPicPr>
          <p:cNvPr id="8197" name="Рисунок 6" descr="animashka-cvet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4143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backgrounds_100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5" descr="18132122_esche_odn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2875"/>
            <a:ext cx="28336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785813"/>
            <a:ext cx="81438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3200"/>
              <a:t> </a:t>
            </a:r>
            <a:r>
              <a:rPr lang="kk-KZ" sz="8000" b="1" i="1">
                <a:solidFill>
                  <a:srgbClr val="002060"/>
                </a:solidFill>
              </a:rPr>
              <a:t>Үй тапсырмасын тексеру</a:t>
            </a:r>
            <a:endParaRPr lang="ru-RU" sz="8000" b="1" i="1">
              <a:solidFill>
                <a:srgbClr val="002060"/>
              </a:solidFill>
            </a:endParaRPr>
          </a:p>
        </p:txBody>
      </p:sp>
      <p:pic>
        <p:nvPicPr>
          <p:cNvPr id="9221" name="Рисунок 6" descr="animashka-cvet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4143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animated_5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357188"/>
            <a:ext cx="4143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5400" b="1" i="1">
                <a:solidFill>
                  <a:srgbClr val="002060"/>
                </a:solidFill>
              </a:rPr>
              <a:t>Ойлан тап</a:t>
            </a:r>
            <a:endParaRPr lang="ru-RU" sz="5400" b="1" i="1">
              <a:solidFill>
                <a:srgbClr val="002060"/>
              </a:solidFill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85750" y="1357313"/>
            <a:ext cx="664368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400">
                <a:solidFill>
                  <a:srgbClr val="002060"/>
                </a:solidFill>
              </a:rPr>
              <a:t>1.Бар  екен  дүниеде жалғыз көзді,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Сол көзбен дүниенің бәрін кезді.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Әлемді он сегіз мың киіндіріп,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Дүниеден жап- жалаңаш өзі безді. 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                                                                  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2. Екі семсер айқасқан 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Оқта – текте шайқасқан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                                                                  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3.Естіртпе деп  ине-жіптің күңкілін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Бүтіндейді  қағаз-кітап жыртығын.</a:t>
            </a:r>
          </a:p>
          <a:p>
            <a:pPr eaLnBrk="1" hangingPunct="1"/>
            <a:r>
              <a:rPr lang="kk-KZ" sz="2400">
                <a:solidFill>
                  <a:srgbClr val="002060"/>
                </a:solidFill>
              </a:rPr>
              <a:t>                                                                  </a:t>
            </a:r>
          </a:p>
          <a:p>
            <a:pPr eaLnBrk="1" hangingPunct="1"/>
            <a:endParaRPr lang="ru-RU">
              <a:latin typeface="Lucida Sans Unicode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929313" y="4071938"/>
            <a:ext cx="1049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FF00"/>
                </a:solidFill>
              </a:rPr>
              <a:t>(қайшы)</a:t>
            </a:r>
            <a:endParaRPr lang="ru-RU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000750" y="28575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FF00"/>
                </a:solidFill>
              </a:rPr>
              <a:t>(ине)</a:t>
            </a:r>
            <a:endParaRPr lang="ru-RU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929313" y="5072063"/>
            <a:ext cx="957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FF00"/>
                </a:solidFill>
              </a:rPr>
              <a:t>(желім)</a:t>
            </a:r>
            <a:endParaRPr lang="ru-RU">
              <a:solidFill>
                <a:srgbClr val="FFFF00"/>
              </a:solidFill>
              <a:latin typeface="Lucida Sans Unicode" pitchFamily="34" charset="0"/>
            </a:endParaRPr>
          </a:p>
        </p:txBody>
      </p:sp>
      <p:pic>
        <p:nvPicPr>
          <p:cNvPr id="10248" name="Рисунок 9" descr="buket-5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0"/>
            <a:ext cx="2357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10" descr="butterfly5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7188"/>
            <a:ext cx="1357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1" descr="butterfly5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"/>
            <a:ext cx="12858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12" descr="butterfly5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518150"/>
            <a:ext cx="12858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backgrounds_1000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2"/>
          <p:cNvSpPr txBox="1">
            <a:spLocks noChangeArrowheads="1"/>
          </p:cNvSpPr>
          <p:nvPr/>
        </p:nvSpPr>
        <p:spPr bwMode="auto">
          <a:xfrm>
            <a:off x="6215063" y="4357688"/>
            <a:ext cx="2071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2400">
                <a:solidFill>
                  <a:srgbClr val="002060"/>
                </a:solidFill>
              </a:rPr>
              <a:t>Өнер дегенді қалай түсінесің?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1268" name="TextBox 21"/>
          <p:cNvSpPr txBox="1">
            <a:spLocks noChangeArrowheads="1"/>
          </p:cNvSpPr>
          <p:nvPr/>
        </p:nvSpPr>
        <p:spPr bwMode="auto">
          <a:xfrm>
            <a:off x="3357563" y="5286375"/>
            <a:ext cx="214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2400">
                <a:solidFill>
                  <a:srgbClr val="002060"/>
                </a:solidFill>
              </a:rPr>
              <a:t>Зергер деп кімді айтамыз?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1269" name="TextBox 20"/>
          <p:cNvSpPr txBox="1">
            <a:spLocks noChangeArrowheads="1"/>
          </p:cNvSpPr>
          <p:nvPr/>
        </p:nvSpPr>
        <p:spPr bwMode="auto">
          <a:xfrm>
            <a:off x="714375" y="4214813"/>
            <a:ext cx="150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400">
                <a:solidFill>
                  <a:srgbClr val="002060"/>
                </a:solidFill>
              </a:rPr>
              <a:t>Ісмер дегеніміз кім?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3143250" y="3429000"/>
            <a:ext cx="242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400">
                <a:solidFill>
                  <a:srgbClr val="002060"/>
                </a:solidFill>
              </a:rPr>
              <a:t>Еңбек дегенді қалай түсінесің?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1271" name="TextBox 16"/>
          <p:cNvSpPr txBox="1">
            <a:spLocks noChangeArrowheads="1"/>
          </p:cNvSpPr>
          <p:nvPr/>
        </p:nvSpPr>
        <p:spPr bwMode="auto">
          <a:xfrm>
            <a:off x="6643688" y="1571625"/>
            <a:ext cx="164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400">
                <a:solidFill>
                  <a:srgbClr val="002060"/>
                </a:solidFill>
              </a:rPr>
              <a:t>Ұста  деп кімді айтамыз?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500063" y="1357313"/>
            <a:ext cx="2000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 </a:t>
            </a:r>
            <a:r>
              <a:rPr lang="kk-KZ" sz="2400">
                <a:solidFill>
                  <a:srgbClr val="002060"/>
                </a:solidFill>
              </a:rPr>
              <a:t>Қолөнер қанша топтан құралған?</a:t>
            </a:r>
            <a:endParaRPr lang="ru-RU" sz="2400">
              <a:solidFill>
                <a:srgbClr val="002060"/>
              </a:solidFill>
            </a:endParaRPr>
          </a:p>
        </p:txBody>
      </p:sp>
      <p:pic>
        <p:nvPicPr>
          <p:cNvPr id="5124" name="Picture 4" descr="http://dmk.kz/wp-content/uploads/2010/11/1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286125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http://t0.gstatic.com/images?q=tbn:ANd9GcQ9FO2uEm-o2QJYZ-oTtiwytFGX2YNOdfJwBKqSD_Zi8qVCfztC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000625"/>
            <a:ext cx="25812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t1.gstatic.com/images?q=tbn:ANd9GcQyGGSXPOBFOAYcd3t_PxEn2xZ_y9OQMA-VAeigQOiZgbZMXuV4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86250"/>
            <a:ext cx="28575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ttp://t3.gstatic.com/images?q=tbn:ANd9GcTS6h_5H6-lBD5MmeixVpoUhGQqQa5hItXwmuLozBtIzZAryVqaR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http://t3.gstatic.com/images?q=tbn:ANd9GcTPzGff8_flneVUfTt2_JyImOofSpNe2ElNvr2wyasd1Lb1nfF4t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http://t0.gstatic.com/images?q=tbn:ANd9GcRUJMsLRROZ_Ntupz9A890WHlEQ0Zs1s9ZiLMrMUz4HYXuByJI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357313"/>
            <a:ext cx="2667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3500438" y="1571625"/>
            <a:ext cx="19288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800">
                <a:solidFill>
                  <a:srgbClr val="002060"/>
                </a:solidFill>
              </a:rPr>
              <a:t>Шебер дегеніміз  кім?</a:t>
            </a:r>
            <a:endParaRPr lang="ru-RU" sz="2800">
              <a:solidFill>
                <a:srgbClr val="002060"/>
              </a:solidFill>
            </a:endParaRPr>
          </a:p>
        </p:txBody>
      </p:sp>
      <p:pic>
        <p:nvPicPr>
          <p:cNvPr id="5138" name="Picture 18" descr="http://t2.gstatic.com/images?q=tbn:ANd9GcSww1bNZd0V2fLlrl1YCOQ1-txGM-PgGXQs1aWDQ7bLPZ_DmhOXO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0"/>
            <a:ext cx="2867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17"/>
          <p:cNvSpPr txBox="1">
            <a:spLocks noChangeArrowheads="1"/>
          </p:cNvSpPr>
          <p:nvPr/>
        </p:nvSpPr>
        <p:spPr bwMode="auto">
          <a:xfrm>
            <a:off x="3357563" y="27146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2844" y="142852"/>
            <a:ext cx="878687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k-KZ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Техника қауіпсіздік ережесін еске түсіру</a:t>
            </a:r>
          </a:p>
        </p:txBody>
      </p:sp>
      <p:pic>
        <p:nvPicPr>
          <p:cNvPr id="11285" name="Рисунок 24" descr="butterfly3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928938"/>
            <a:ext cx="1524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Рисунок 25" descr="butterfly9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4607">
            <a:off x="5620544" y="2912269"/>
            <a:ext cx="12144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Рисунок 26" descr="butterfly16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6717">
            <a:off x="1017588" y="5932488"/>
            <a:ext cx="1000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Рисунок 27" descr="butterfly34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0"/>
            <a:ext cx="13573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Рисунок 29" descr="butterfly53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3214">
            <a:off x="6765925" y="471488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371</Words>
  <Application>Microsoft Office PowerPoint</Application>
  <PresentationFormat>Экран (4:3)</PresentationFormat>
  <Paragraphs>117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Times New Roman</vt:lpstr>
      <vt:lpstr>Wingdings 2</vt:lpstr>
      <vt:lpstr>Wingdings</vt:lpstr>
      <vt:lpstr>Wingdings 3</vt:lpstr>
      <vt:lpstr>Calibri</vt:lpstr>
      <vt:lpstr>Lucida Sans Unicode</vt:lpstr>
      <vt:lpstr>Lucida Sans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Жауаптары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Турсын Толеген</dc:creator>
  <cp:lastModifiedBy>Nurken</cp:lastModifiedBy>
  <cp:revision>23</cp:revision>
  <dcterms:created xsi:type="dcterms:W3CDTF">2012-02-18T17:02:18Z</dcterms:created>
  <dcterms:modified xsi:type="dcterms:W3CDTF">2012-09-12T10:14:45Z</dcterms:modified>
</cp:coreProperties>
</file>