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9" r:id="rId5"/>
    <p:sldId id="270" r:id="rId6"/>
    <p:sldId id="271" r:id="rId7"/>
    <p:sldId id="259" r:id="rId8"/>
    <p:sldId id="260" r:id="rId9"/>
    <p:sldId id="261" r:id="rId10"/>
    <p:sldId id="262" r:id="rId11"/>
    <p:sldId id="263" r:id="rId12"/>
    <p:sldId id="264" r:id="rId13"/>
    <p:sldId id="267" r:id="rId14"/>
    <p:sldId id="272" r:id="rId15"/>
    <p:sldId id="268"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542" autoAdjust="0"/>
    <p:restoredTop sz="94660"/>
  </p:normalViewPr>
  <p:slideViewPr>
    <p:cSldViewPr>
      <p:cViewPr varScale="1">
        <p:scale>
          <a:sx n="74" d="100"/>
          <a:sy n="74" d="100"/>
        </p:scale>
        <p:origin x="-105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616BC183-3BA7-4E50-A78B-295CBC60EDA3}" type="datetimeFigureOut">
              <a:rPr lang="ru-RU" smtClean="0"/>
              <a:pPr/>
              <a:t>15.02.2011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BAC20BE-19B7-4D41-BFCE-5E54254BD28B}"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16BC183-3BA7-4E50-A78B-295CBC60EDA3}" type="datetimeFigureOut">
              <a:rPr lang="ru-RU" smtClean="0"/>
              <a:pPr/>
              <a:t>15.02.2011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BAC20BE-19B7-4D41-BFCE-5E54254BD28B}"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16BC183-3BA7-4E50-A78B-295CBC60EDA3}" type="datetimeFigureOut">
              <a:rPr lang="ru-RU" smtClean="0"/>
              <a:pPr/>
              <a:t>15.02.2011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BAC20BE-19B7-4D41-BFCE-5E54254BD28B}"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16BC183-3BA7-4E50-A78B-295CBC60EDA3}" type="datetimeFigureOut">
              <a:rPr lang="ru-RU" smtClean="0"/>
              <a:pPr/>
              <a:t>15.02.2011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BAC20BE-19B7-4D41-BFCE-5E54254BD28B}"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616BC183-3BA7-4E50-A78B-295CBC60EDA3}" type="datetimeFigureOut">
              <a:rPr lang="ru-RU" smtClean="0"/>
              <a:pPr/>
              <a:t>15.02.2011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2BAC20BE-19B7-4D41-BFCE-5E54254BD28B}"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16BC183-3BA7-4E50-A78B-295CBC60EDA3}" type="datetimeFigureOut">
              <a:rPr lang="ru-RU" smtClean="0"/>
              <a:pPr/>
              <a:t>15.02.2011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BAC20BE-19B7-4D41-BFCE-5E54254BD28B}"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616BC183-3BA7-4E50-A78B-295CBC60EDA3}" type="datetimeFigureOut">
              <a:rPr lang="ru-RU" smtClean="0"/>
              <a:pPr/>
              <a:t>15.02.2011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2BAC20BE-19B7-4D41-BFCE-5E54254BD28B}"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16BC183-3BA7-4E50-A78B-295CBC60EDA3}" type="datetimeFigureOut">
              <a:rPr lang="ru-RU" smtClean="0"/>
              <a:pPr/>
              <a:t>15.02.2011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2BAC20BE-19B7-4D41-BFCE-5E54254BD28B}"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16BC183-3BA7-4E50-A78B-295CBC60EDA3}" type="datetimeFigureOut">
              <a:rPr lang="ru-RU" smtClean="0"/>
              <a:pPr/>
              <a:t>15.02.2011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2BAC20BE-19B7-4D41-BFCE-5E54254BD28B}"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16BC183-3BA7-4E50-A78B-295CBC60EDA3}" type="datetimeFigureOut">
              <a:rPr lang="ru-RU" smtClean="0"/>
              <a:pPr/>
              <a:t>15.02.2011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BAC20BE-19B7-4D41-BFCE-5E54254BD28B}"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16BC183-3BA7-4E50-A78B-295CBC60EDA3}" type="datetimeFigureOut">
              <a:rPr lang="ru-RU" smtClean="0"/>
              <a:pPr/>
              <a:t>15.02.2011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2BAC20BE-19B7-4D41-BFCE-5E54254BD28B}"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FF200"/>
            </a:gs>
            <a:gs pos="45000">
              <a:srgbClr val="FF7A00"/>
            </a:gs>
            <a:gs pos="70000">
              <a:srgbClr val="FF0300"/>
            </a:gs>
            <a:gs pos="100000">
              <a:srgbClr val="4D0808"/>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6BC183-3BA7-4E50-A78B-295CBC60EDA3}" type="datetimeFigureOut">
              <a:rPr lang="ru-RU" smtClean="0"/>
              <a:pPr/>
              <a:t>15.02.2011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AC20BE-19B7-4D41-BFCE-5E54254BD28B}"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todanews.com/wp-content/uploads/2011/01/images-1.jpg" TargetMode="Externa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G:\kbt81k\chervackiKl.gif"/>
          <p:cNvPicPr>
            <a:picLocks noChangeAspect="1" noChangeArrowheads="1"/>
          </p:cNvPicPr>
          <p:nvPr/>
        </p:nvPicPr>
        <p:blipFill>
          <a:blip r:embed="rId3"/>
          <a:srcRect/>
          <a:stretch>
            <a:fillRect/>
          </a:stretch>
        </p:blipFill>
        <p:spPr bwMode="auto">
          <a:xfrm>
            <a:off x="500034" y="1304925"/>
            <a:ext cx="8215370" cy="4248150"/>
          </a:xfrm>
          <a:prstGeom prst="rect">
            <a:avLst/>
          </a:prstGeom>
          <a:noFill/>
        </p:spPr>
      </p:pic>
      <p:sp>
        <p:nvSpPr>
          <p:cNvPr id="4" name="Прямоугольник 3"/>
          <p:cNvSpPr/>
          <p:nvPr/>
        </p:nvSpPr>
        <p:spPr>
          <a:xfrm>
            <a:off x="1357290" y="1571612"/>
            <a:ext cx="6527493" cy="923330"/>
          </a:xfrm>
          <a:prstGeom prst="rect">
            <a:avLst/>
          </a:prstGeom>
          <a:noFill/>
          <a:ln>
            <a:noFill/>
          </a:ln>
          <a:effectLst/>
          <a:scene3d>
            <a:camera prst="orthographicFront">
              <a:rot lat="0" lon="0" rev="0"/>
            </a:camera>
            <a:lightRig rig="chilly" dir="t">
              <a:rot lat="0" lon="0" rev="18480000"/>
            </a:lightRig>
          </a:scene3d>
          <a:sp3d prstMaterial="clear">
            <a:bevelT h="63500"/>
          </a:sp3d>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ru-RU"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a:t>
            </a:r>
            <a:r>
              <a:rPr lang="ru-RU"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Буылтық құрттар</a:t>
            </a:r>
            <a:r>
              <a:rPr lang="ru-RU"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a:t>
            </a:r>
            <a:endParaRPr lang="ru-RU"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repeatCount="10000" fill="hold" grpId="0" nodeType="clickEffect">
                                  <p:stCondLst>
                                    <p:cond delay="0"/>
                                  </p:stCondLst>
                                  <p:childTnLst>
                                    <p:animClr clrSpc="rgb">
                                      <p:cBhvr override="childStyle">
                                        <p:cTn id="6" dur="1000" autoRev="1" fill="hold"/>
                                        <p:tgtEl>
                                          <p:spTgt spid="4"/>
                                        </p:tgtEl>
                                        <p:attrNameLst>
                                          <p:attrName>style.color</p:attrName>
                                        </p:attrNameLst>
                                      </p:cBhvr>
                                      <p:to>
                                        <a:schemeClr val="hlink"/>
                                      </p:to>
                                    </p:animClr>
                                    <p:animClr clrSpc="rgb">
                                      <p:cBhvr>
                                        <p:cTn id="7" dur="1000" autoRev="1" fill="hold"/>
                                        <p:tgtEl>
                                          <p:spTgt spid="4"/>
                                        </p:tgtEl>
                                        <p:attrNameLst>
                                          <p:attrName>fillcolor</p:attrName>
                                        </p:attrNameLst>
                                      </p:cBhvr>
                                      <p:to>
                                        <a:schemeClr val="hlink"/>
                                      </p:to>
                                    </p:animClr>
                                    <p:set>
                                      <p:cBhvr>
                                        <p:cTn id="8" dur="1000" autoRev="1" fill="hold"/>
                                        <p:tgtEl>
                                          <p:spTgt spid="4"/>
                                        </p:tgtEl>
                                        <p:attrNameLst>
                                          <p:attrName>fill.type</p:attrName>
                                        </p:attrNameLst>
                                      </p:cBhvr>
                                      <p:to>
                                        <p:strVal val="solid"/>
                                      </p:to>
                                    </p:set>
                                    <p:set>
                                      <p:cBhvr>
                                        <p:cTn id="9" dur="1000" autoRev="1" fill="hold"/>
                                        <p:tgtEl>
                                          <p:spTgt spid="4"/>
                                        </p:tgtEl>
                                        <p:attrNameLst>
                                          <p:attrName>fill.on</p:attrName>
                                        </p:attrNameLst>
                                      </p:cBhvr>
                                      <p:to>
                                        <p:strVal val="true"/>
                                      </p:to>
                                    </p:set>
                                  </p:childTnLst>
                                  <p:subTnLst>
                                    <p:audio>
                                      <p:cMediaNode>
                                        <p:cTn display="0" masterRel="sameClick">
                                          <p:stCondLst>
                                            <p:cond evt="begin" delay="0">
                                              <p:tn val="5"/>
                                            </p:cond>
                                          </p:stCondLst>
                                          <p:endCondLst>
                                            <p:cond evt="onStopAudio" delay="0">
                                              <p:tgtEl>
                                                <p:sldTgt/>
                                              </p:tgtEl>
                                            </p:cond>
                                          </p:endCondLst>
                                        </p:cTn>
                                        <p:tgtEl>
                                          <p:sndTgt r:embed="rId2" name="wind.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latin typeface="Times New Roman" pitchFamily="18" charset="0"/>
                <a:cs typeface="Times New Roman" pitchFamily="18" charset="0"/>
              </a:rPr>
              <a:t>Зәр шығаруы</a:t>
            </a:r>
            <a:endParaRPr lang="ru-RU" dirty="0"/>
          </a:p>
        </p:txBody>
      </p:sp>
      <p:sp>
        <p:nvSpPr>
          <p:cNvPr id="3" name="Текст 2"/>
          <p:cNvSpPr>
            <a:spLocks noGrp="1"/>
          </p:cNvSpPr>
          <p:nvPr>
            <p:ph type="body" idx="1"/>
          </p:nvPr>
        </p:nvSpPr>
        <p:spPr/>
        <p:txBody>
          <a:bodyPr/>
          <a:lstStyle/>
          <a:p>
            <a:r>
              <a:rPr lang="kk-KZ" dirty="0" smtClean="0"/>
              <a:t> </a:t>
            </a:r>
            <a:r>
              <a:rPr lang="kk-KZ" dirty="0" smtClean="0">
                <a:latin typeface="Times New Roman" pitchFamily="18" charset="0"/>
                <a:cs typeface="Times New Roman" pitchFamily="18" charset="0"/>
              </a:rPr>
              <a:t>шұбалшаң</a:t>
            </a:r>
            <a:endParaRPr lang="ru-RU" dirty="0"/>
          </a:p>
        </p:txBody>
      </p:sp>
      <p:sp>
        <p:nvSpPr>
          <p:cNvPr id="4" name="Содержимое 3"/>
          <p:cNvSpPr>
            <a:spLocks noGrp="1"/>
          </p:cNvSpPr>
          <p:nvPr>
            <p:ph sz="half" idx="2"/>
          </p:nvPr>
        </p:nvSpPr>
        <p:spPr/>
        <p:txBody>
          <a:bodyPr/>
          <a:lstStyle/>
          <a:p>
            <a:r>
              <a:rPr lang="kk-KZ" dirty="0" smtClean="0">
                <a:latin typeface="Times New Roman" pitchFamily="18" charset="0"/>
                <a:cs typeface="Times New Roman" pitchFamily="18" charset="0"/>
              </a:rPr>
              <a:t>Әрбір буылтығында екі екіден орналасқан кішкене ақ имек түтікшелері зәр шығару мүшесі. Имек түтікшенің бір жағы шұқырық тәрізденіп дене қуысына, екінші жағы келесі буылтық арқылы сыртқа ашылады.</a:t>
            </a:r>
            <a:endParaRPr lang="ru-RU" dirty="0">
              <a:latin typeface="Times New Roman" pitchFamily="18" charset="0"/>
              <a:cs typeface="Times New Roman" pitchFamily="18" charset="0"/>
            </a:endParaRPr>
          </a:p>
        </p:txBody>
      </p:sp>
      <p:sp>
        <p:nvSpPr>
          <p:cNvPr id="5" name="Текст 4"/>
          <p:cNvSpPr>
            <a:spLocks noGrp="1"/>
          </p:cNvSpPr>
          <p:nvPr>
            <p:ph type="body" sz="quarter" idx="3"/>
          </p:nvPr>
        </p:nvSpPr>
        <p:spPr/>
        <p:txBody>
          <a:bodyPr/>
          <a:lstStyle/>
          <a:p>
            <a:r>
              <a:rPr lang="kk-KZ" dirty="0" smtClean="0">
                <a:latin typeface="Times New Roman" pitchFamily="18" charset="0"/>
                <a:cs typeface="Times New Roman" pitchFamily="18" charset="0"/>
              </a:rPr>
              <a:t>Нереида және құмқазар</a:t>
            </a:r>
            <a:endParaRPr lang="ru-RU" dirty="0">
              <a:latin typeface="Times New Roman" pitchFamily="18" charset="0"/>
              <a:cs typeface="Times New Roman" pitchFamily="18" charset="0"/>
            </a:endParaRPr>
          </a:p>
        </p:txBody>
      </p:sp>
      <p:sp>
        <p:nvSpPr>
          <p:cNvPr id="6" name="Содержимое 5"/>
          <p:cNvSpPr>
            <a:spLocks noGrp="1"/>
          </p:cNvSpPr>
          <p:nvPr>
            <p:ph sz="quarter" idx="4"/>
          </p:nvPr>
        </p:nvSpPr>
        <p:spPr/>
        <p:txBody>
          <a:bodyPr>
            <a:normAutofit fontScale="92500" lnSpcReduction="20000"/>
          </a:bodyPr>
          <a:lstStyle/>
          <a:p>
            <a:r>
              <a:rPr lang="kk-KZ" dirty="0" smtClean="0">
                <a:latin typeface="Times New Roman" pitchFamily="18" charset="0"/>
                <a:cs typeface="Times New Roman" pitchFamily="18" charset="0"/>
              </a:rPr>
              <a:t>Зәр шығару жүйесі ашық, әрбір буылтықта зәр шығару мүшелері болады. Зәр шығару мүшесінің кірпікшелі шұқырағы буылтық қуысына ашылады да, денедегі қажетсіз заттарды жинап,өзекшесі арқылы келесі буылтықтағы күрделі құрылысты шумаққа жеткізеді. Дененің  қабырғасындағы арнаулы зәр шығару тесігі арқылы шығарылады.</a:t>
            </a:r>
            <a:endParaRPr lang="ru-RU" dirty="0">
              <a:latin typeface="Times New Roman" pitchFamily="18" charset="0"/>
              <a:cs typeface="Times New Roman" pitchFamily="18" charset="0"/>
            </a:endParaRPr>
          </a:p>
        </p:txBody>
      </p:sp>
      <p:pic>
        <p:nvPicPr>
          <p:cNvPr id="7" name="Picture 2" descr="G:\kbt81k\45780641_2.jpg"/>
          <p:cNvPicPr>
            <a:picLocks noChangeAspect="1" noChangeArrowheads="1"/>
          </p:cNvPicPr>
          <p:nvPr/>
        </p:nvPicPr>
        <p:blipFill>
          <a:blip r:embed="rId2"/>
          <a:srcRect/>
          <a:stretch>
            <a:fillRect/>
          </a:stretch>
        </p:blipFill>
        <p:spPr bwMode="auto">
          <a:xfrm>
            <a:off x="0" y="0"/>
            <a:ext cx="9472472" cy="6858000"/>
          </a:xfrm>
          <a:prstGeom prst="rect">
            <a:avLst/>
          </a:prstGeom>
          <a:noFill/>
          <a:ln>
            <a:noFill/>
          </a:ln>
          <a:effectLst/>
          <a:scene3d>
            <a:camera prst="orthographicFront">
              <a:rot lat="0" lon="0" rev="0"/>
            </a:camera>
            <a:lightRig rig="chilly" dir="t">
              <a:rot lat="0" lon="0" rev="18480000"/>
            </a:lightRig>
          </a:scene3d>
          <a:sp3d prstMaterial="clear">
            <a:bevelT h="63500"/>
          </a:sp3d>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2" descr="G:\kbt81k\45780641_2.jpg"/>
          <p:cNvPicPr>
            <a:picLocks noChangeAspect="1" noChangeArrowheads="1"/>
          </p:cNvPicPr>
          <p:nvPr/>
        </p:nvPicPr>
        <p:blipFill>
          <a:blip r:embed="rId2"/>
          <a:srcRect/>
          <a:stretch>
            <a:fillRect/>
          </a:stretch>
        </p:blipFill>
        <p:spPr bwMode="auto">
          <a:xfrm>
            <a:off x="0" y="0"/>
            <a:ext cx="9472472" cy="6858000"/>
          </a:xfrm>
          <a:prstGeom prst="rect">
            <a:avLst/>
          </a:prstGeom>
          <a:noFill/>
          <a:ln>
            <a:noFill/>
          </a:ln>
          <a:effectLst/>
          <a:scene3d>
            <a:camera prst="orthographicFront">
              <a:rot lat="0" lon="0" rev="0"/>
            </a:camera>
            <a:lightRig rig="chilly" dir="t">
              <a:rot lat="0" lon="0" rev="18480000"/>
            </a:lightRig>
          </a:scene3d>
          <a:sp3d prstMaterial="clear">
            <a:bevelT h="63500"/>
          </a:sp3d>
        </p:spPr>
      </p:pic>
      <p:sp>
        <p:nvSpPr>
          <p:cNvPr id="7" name="Заголовок 6"/>
          <p:cNvSpPr>
            <a:spLocks noGrp="1"/>
          </p:cNvSpPr>
          <p:nvPr>
            <p:ph type="title"/>
          </p:nvPr>
        </p:nvSpPr>
        <p:spPr/>
        <p:txBody>
          <a:bodyPr/>
          <a:lstStyle/>
          <a:p>
            <a:r>
              <a:rPr lang="kk-KZ" dirty="0" smtClean="0"/>
              <a:t>Жүйке жүйесі</a:t>
            </a:r>
            <a:endParaRPr lang="ru-RU" dirty="0"/>
          </a:p>
        </p:txBody>
      </p:sp>
      <p:sp>
        <p:nvSpPr>
          <p:cNvPr id="8" name="Текст 7"/>
          <p:cNvSpPr>
            <a:spLocks noGrp="1"/>
          </p:cNvSpPr>
          <p:nvPr>
            <p:ph type="body" idx="1"/>
          </p:nvPr>
        </p:nvSpPr>
        <p:spPr/>
        <p:txBody>
          <a:bodyPr/>
          <a:lstStyle/>
          <a:p>
            <a:r>
              <a:rPr lang="kk-KZ" dirty="0" smtClean="0">
                <a:latin typeface="Times New Roman" pitchFamily="18" charset="0"/>
                <a:cs typeface="Times New Roman" pitchFamily="18" charset="0"/>
              </a:rPr>
              <a:t>шұбалшаң</a:t>
            </a:r>
            <a:endParaRPr lang="ru-RU" dirty="0"/>
          </a:p>
        </p:txBody>
      </p:sp>
      <p:sp>
        <p:nvSpPr>
          <p:cNvPr id="9" name="Содержимое 8"/>
          <p:cNvSpPr>
            <a:spLocks noGrp="1"/>
          </p:cNvSpPr>
          <p:nvPr>
            <p:ph sz="half" idx="2"/>
          </p:nvPr>
        </p:nvSpPr>
        <p:spPr/>
        <p:txBody>
          <a:bodyPr/>
          <a:lstStyle/>
          <a:p>
            <a:r>
              <a:rPr lang="kk-KZ" dirty="0" smtClean="0">
                <a:latin typeface="Times New Roman" pitchFamily="18" charset="0"/>
                <a:cs typeface="Times New Roman" pitchFamily="18" charset="0"/>
              </a:rPr>
              <a:t>Бас пен құрсақ бөлігінде жүйке жүйесі болады. Жұтқыншақ бөлігінде екі жұп жүйке түйіні бар, жұтқыншақүсті және жұтқыншақасты деген бір бірімен жалғасқан түйіндері бар</a:t>
            </a:r>
            <a:endParaRPr lang="ru-RU" dirty="0">
              <a:latin typeface="Times New Roman" pitchFamily="18" charset="0"/>
              <a:cs typeface="Times New Roman" pitchFamily="18" charset="0"/>
            </a:endParaRPr>
          </a:p>
        </p:txBody>
      </p:sp>
      <p:sp>
        <p:nvSpPr>
          <p:cNvPr id="10" name="Текст 9"/>
          <p:cNvSpPr>
            <a:spLocks noGrp="1"/>
          </p:cNvSpPr>
          <p:nvPr>
            <p:ph type="body" sz="quarter" idx="3"/>
          </p:nvPr>
        </p:nvSpPr>
        <p:spPr>
          <a:xfrm>
            <a:off x="4643438" y="1785926"/>
            <a:ext cx="4041775" cy="639762"/>
          </a:xfrm>
        </p:spPr>
        <p:txBody>
          <a:bodyPr>
            <a:normAutofit fontScale="70000" lnSpcReduction="20000"/>
          </a:bodyPr>
          <a:lstStyle/>
          <a:p>
            <a:endParaRPr lang="kk-KZ" dirty="0" smtClean="0">
              <a:latin typeface="Times New Roman" pitchFamily="18" charset="0"/>
              <a:cs typeface="Times New Roman" pitchFamily="18" charset="0"/>
            </a:endParaRPr>
          </a:p>
          <a:p>
            <a:r>
              <a:rPr lang="kk-KZ" sz="3100" dirty="0" smtClean="0">
                <a:latin typeface="Times New Roman" pitchFamily="18" charset="0"/>
                <a:cs typeface="Times New Roman" pitchFamily="18" charset="0"/>
              </a:rPr>
              <a:t>Нереида және құмқазар</a:t>
            </a:r>
            <a:endParaRPr lang="ru-RU" sz="3100" dirty="0" smtClean="0">
              <a:latin typeface="Times New Roman" pitchFamily="18" charset="0"/>
              <a:cs typeface="Times New Roman" pitchFamily="18" charset="0"/>
            </a:endParaRPr>
          </a:p>
          <a:p>
            <a:endParaRPr lang="ru-RU" dirty="0"/>
          </a:p>
        </p:txBody>
      </p:sp>
      <p:sp>
        <p:nvSpPr>
          <p:cNvPr id="11" name="Содержимое 10"/>
          <p:cNvSpPr>
            <a:spLocks noGrp="1"/>
          </p:cNvSpPr>
          <p:nvPr>
            <p:ph sz="quarter" idx="4"/>
          </p:nvPr>
        </p:nvSpPr>
        <p:spPr/>
        <p:txBody>
          <a:bodyPr/>
          <a:lstStyle/>
          <a:p>
            <a:r>
              <a:rPr lang="kk-KZ" dirty="0" smtClean="0">
                <a:latin typeface="Times New Roman" pitchFamily="18" charset="0"/>
                <a:cs typeface="Times New Roman" pitchFamily="18" charset="0"/>
              </a:rPr>
              <a:t>Шұбалшандікі секілді</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p:txBody>
          <a:bodyPr/>
          <a:lstStyle/>
          <a:p>
            <a:r>
              <a:rPr lang="kk-KZ" dirty="0" smtClean="0">
                <a:latin typeface="Times New Roman" pitchFamily="18" charset="0"/>
                <a:cs typeface="Times New Roman" pitchFamily="18" charset="0"/>
              </a:rPr>
              <a:t>Сезім мүшелері</a:t>
            </a:r>
            <a:endParaRPr lang="ru-RU" dirty="0">
              <a:latin typeface="Times New Roman" pitchFamily="18" charset="0"/>
              <a:cs typeface="Times New Roman" pitchFamily="18" charset="0"/>
            </a:endParaRPr>
          </a:p>
        </p:txBody>
      </p:sp>
      <p:sp>
        <p:nvSpPr>
          <p:cNvPr id="8" name="Текст 7"/>
          <p:cNvSpPr>
            <a:spLocks noGrp="1"/>
          </p:cNvSpPr>
          <p:nvPr>
            <p:ph type="body" idx="1"/>
          </p:nvPr>
        </p:nvSpPr>
        <p:spPr/>
        <p:txBody>
          <a:bodyPr/>
          <a:lstStyle/>
          <a:p>
            <a:r>
              <a:rPr lang="kk-KZ" dirty="0" smtClean="0">
                <a:latin typeface="Times New Roman" pitchFamily="18" charset="0"/>
                <a:cs typeface="Times New Roman" pitchFamily="18" charset="0"/>
              </a:rPr>
              <a:t>шұбалшаң</a:t>
            </a:r>
            <a:endParaRPr lang="ru-RU" dirty="0"/>
          </a:p>
        </p:txBody>
      </p:sp>
      <p:sp>
        <p:nvSpPr>
          <p:cNvPr id="9" name="Содержимое 8"/>
          <p:cNvSpPr>
            <a:spLocks noGrp="1"/>
          </p:cNvSpPr>
          <p:nvPr>
            <p:ph sz="half" idx="2"/>
          </p:nvPr>
        </p:nvSpPr>
        <p:spPr/>
        <p:txBody>
          <a:bodyPr/>
          <a:lstStyle/>
          <a:p>
            <a:r>
              <a:rPr lang="kk-KZ" dirty="0" smtClean="0">
                <a:latin typeface="Times New Roman" pitchFamily="18" charset="0"/>
                <a:cs typeface="Times New Roman" pitchFamily="18" charset="0"/>
              </a:rPr>
              <a:t>Топырақта тіршілік етуіне байланысты жақсы дамымамаған, алайда жарықты жақсы сезінеді, иісті де ажырата алады, сипап сезуді қылтандар атқарады.</a:t>
            </a:r>
            <a:endParaRPr lang="ru-RU" dirty="0">
              <a:latin typeface="Times New Roman" pitchFamily="18" charset="0"/>
              <a:cs typeface="Times New Roman" pitchFamily="18" charset="0"/>
            </a:endParaRPr>
          </a:p>
        </p:txBody>
      </p:sp>
      <p:sp>
        <p:nvSpPr>
          <p:cNvPr id="10" name="Текст 9"/>
          <p:cNvSpPr>
            <a:spLocks noGrp="1"/>
          </p:cNvSpPr>
          <p:nvPr>
            <p:ph type="body" sz="quarter" idx="3"/>
          </p:nvPr>
        </p:nvSpPr>
        <p:spPr>
          <a:xfrm>
            <a:off x="4643438" y="1785926"/>
            <a:ext cx="4041775" cy="639762"/>
          </a:xfrm>
        </p:spPr>
        <p:txBody>
          <a:bodyPr>
            <a:normAutofit fontScale="70000" lnSpcReduction="20000"/>
          </a:bodyPr>
          <a:lstStyle/>
          <a:p>
            <a:endParaRPr lang="kk-KZ" dirty="0" smtClean="0">
              <a:latin typeface="Times New Roman" pitchFamily="18" charset="0"/>
              <a:cs typeface="Times New Roman" pitchFamily="18" charset="0"/>
            </a:endParaRPr>
          </a:p>
          <a:p>
            <a:r>
              <a:rPr lang="kk-KZ" sz="3100" dirty="0" smtClean="0">
                <a:latin typeface="Times New Roman" pitchFamily="18" charset="0"/>
                <a:cs typeface="Times New Roman" pitchFamily="18" charset="0"/>
              </a:rPr>
              <a:t>Нереида және құмқазар</a:t>
            </a:r>
            <a:endParaRPr lang="ru-RU" sz="3100" dirty="0" smtClean="0">
              <a:latin typeface="Times New Roman" pitchFamily="18" charset="0"/>
              <a:cs typeface="Times New Roman" pitchFamily="18" charset="0"/>
            </a:endParaRPr>
          </a:p>
          <a:p>
            <a:endParaRPr lang="ru-RU" dirty="0"/>
          </a:p>
        </p:txBody>
      </p:sp>
      <p:sp>
        <p:nvSpPr>
          <p:cNvPr id="11" name="Содержимое 10"/>
          <p:cNvSpPr>
            <a:spLocks noGrp="1"/>
          </p:cNvSpPr>
          <p:nvPr>
            <p:ph sz="quarter" idx="4"/>
          </p:nvPr>
        </p:nvSpPr>
        <p:spPr/>
        <p:txBody>
          <a:bodyPr/>
          <a:lstStyle/>
          <a:p>
            <a:r>
              <a:rPr lang="kk-KZ" dirty="0" smtClean="0">
                <a:latin typeface="Times New Roman" pitchFamily="18" charset="0"/>
                <a:cs typeface="Times New Roman" pitchFamily="18" charset="0"/>
              </a:rPr>
              <a:t>Едәуір дамыған,  сипап сезу қармалауыштар мен мұртшаларында орналасады. Бас бөлігінде мұрттары және көздері болады. Екі немесе төрт көзі болуы мүмкің, иіс сезу мүшесі жоқ.</a:t>
            </a:r>
            <a:endParaRPr lang="ru-RU" dirty="0">
              <a:latin typeface="Times New Roman" pitchFamily="18" charset="0"/>
              <a:cs typeface="Times New Roman" pitchFamily="18" charset="0"/>
            </a:endParaRPr>
          </a:p>
        </p:txBody>
      </p:sp>
      <p:pic>
        <p:nvPicPr>
          <p:cNvPr id="12" name="Picture 2" descr="G:\kbt81k\45780641_2.jpg"/>
          <p:cNvPicPr>
            <a:picLocks noChangeAspect="1" noChangeArrowheads="1"/>
          </p:cNvPicPr>
          <p:nvPr/>
        </p:nvPicPr>
        <p:blipFill>
          <a:blip r:embed="rId2"/>
          <a:srcRect/>
          <a:stretch>
            <a:fillRect/>
          </a:stretch>
        </p:blipFill>
        <p:spPr bwMode="auto">
          <a:xfrm>
            <a:off x="0" y="0"/>
            <a:ext cx="9472472" cy="6858000"/>
          </a:xfrm>
          <a:prstGeom prst="rect">
            <a:avLst/>
          </a:prstGeom>
          <a:noFill/>
          <a:ln>
            <a:noFill/>
          </a:ln>
          <a:effectLst/>
          <a:scene3d>
            <a:camera prst="orthographicFront">
              <a:rot lat="0" lon="0" rev="0"/>
            </a:camera>
            <a:lightRig rig="chilly" dir="t">
              <a:rot lat="0" lon="0" rev="18480000"/>
            </a:lightRig>
          </a:scene3d>
          <a:sp3d prstMaterial="clear">
            <a:bevelT h="63500"/>
          </a:sp3d>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p:txBody>
          <a:bodyPr/>
          <a:lstStyle/>
          <a:p>
            <a:r>
              <a:rPr lang="kk-KZ" dirty="0" smtClean="0">
                <a:latin typeface="Times New Roman" pitchFamily="18" charset="0"/>
                <a:cs typeface="Times New Roman" pitchFamily="18" charset="0"/>
              </a:rPr>
              <a:t>Көбеюі</a:t>
            </a:r>
            <a:endParaRPr lang="ru-RU" dirty="0">
              <a:latin typeface="Times New Roman" pitchFamily="18" charset="0"/>
              <a:cs typeface="Times New Roman" pitchFamily="18" charset="0"/>
            </a:endParaRPr>
          </a:p>
        </p:txBody>
      </p:sp>
      <p:sp>
        <p:nvSpPr>
          <p:cNvPr id="8" name="Текст 7"/>
          <p:cNvSpPr>
            <a:spLocks noGrp="1"/>
          </p:cNvSpPr>
          <p:nvPr>
            <p:ph type="body" idx="1"/>
          </p:nvPr>
        </p:nvSpPr>
        <p:spPr/>
        <p:txBody>
          <a:bodyPr/>
          <a:lstStyle/>
          <a:p>
            <a:r>
              <a:rPr lang="kk-KZ" dirty="0" smtClean="0">
                <a:latin typeface="Times New Roman" pitchFamily="18" charset="0"/>
                <a:cs typeface="Times New Roman" pitchFamily="18" charset="0"/>
              </a:rPr>
              <a:t>шұбалшаң</a:t>
            </a:r>
            <a:endParaRPr lang="ru-RU" dirty="0"/>
          </a:p>
        </p:txBody>
      </p:sp>
      <p:sp>
        <p:nvSpPr>
          <p:cNvPr id="9" name="Содержимое 8"/>
          <p:cNvSpPr>
            <a:spLocks noGrp="1"/>
          </p:cNvSpPr>
          <p:nvPr>
            <p:ph sz="half" idx="2"/>
          </p:nvPr>
        </p:nvSpPr>
        <p:spPr/>
        <p:txBody>
          <a:bodyPr/>
          <a:lstStyle/>
          <a:p>
            <a:r>
              <a:rPr lang="kk-KZ" dirty="0" smtClean="0">
                <a:latin typeface="Times New Roman" pitchFamily="18" charset="0"/>
                <a:cs typeface="Times New Roman" pitchFamily="18" charset="0"/>
              </a:rPr>
              <a:t>Қосжынысты, яғни гермафродитті, пілдесі болады</a:t>
            </a:r>
            <a:endParaRPr lang="ru-RU" dirty="0">
              <a:latin typeface="Times New Roman" pitchFamily="18" charset="0"/>
              <a:cs typeface="Times New Roman" pitchFamily="18" charset="0"/>
            </a:endParaRPr>
          </a:p>
        </p:txBody>
      </p:sp>
      <p:sp>
        <p:nvSpPr>
          <p:cNvPr id="10" name="Текст 9"/>
          <p:cNvSpPr>
            <a:spLocks noGrp="1"/>
          </p:cNvSpPr>
          <p:nvPr>
            <p:ph type="body" sz="quarter" idx="3"/>
          </p:nvPr>
        </p:nvSpPr>
        <p:spPr>
          <a:xfrm>
            <a:off x="4643438" y="1785926"/>
            <a:ext cx="4041775" cy="639762"/>
          </a:xfrm>
        </p:spPr>
        <p:txBody>
          <a:bodyPr>
            <a:normAutofit fontScale="70000" lnSpcReduction="20000"/>
          </a:bodyPr>
          <a:lstStyle/>
          <a:p>
            <a:endParaRPr lang="kk-KZ" dirty="0" smtClean="0">
              <a:latin typeface="Times New Roman" pitchFamily="18" charset="0"/>
              <a:cs typeface="Times New Roman" pitchFamily="18" charset="0"/>
            </a:endParaRPr>
          </a:p>
          <a:p>
            <a:r>
              <a:rPr lang="kk-KZ" sz="3100" dirty="0" smtClean="0">
                <a:latin typeface="Times New Roman" pitchFamily="18" charset="0"/>
                <a:cs typeface="Times New Roman" pitchFamily="18" charset="0"/>
              </a:rPr>
              <a:t>Нереида және құмқазар</a:t>
            </a:r>
            <a:endParaRPr lang="ru-RU" sz="3100" dirty="0" smtClean="0">
              <a:latin typeface="Times New Roman" pitchFamily="18" charset="0"/>
              <a:cs typeface="Times New Roman" pitchFamily="18" charset="0"/>
            </a:endParaRPr>
          </a:p>
          <a:p>
            <a:endParaRPr lang="ru-RU" dirty="0"/>
          </a:p>
        </p:txBody>
      </p:sp>
      <p:sp>
        <p:nvSpPr>
          <p:cNvPr id="11" name="Содержимое 10"/>
          <p:cNvSpPr>
            <a:spLocks noGrp="1"/>
          </p:cNvSpPr>
          <p:nvPr>
            <p:ph sz="quarter" idx="4"/>
          </p:nvPr>
        </p:nvSpPr>
        <p:spPr/>
        <p:txBody>
          <a:bodyPr/>
          <a:lstStyle/>
          <a:p>
            <a:r>
              <a:rPr lang="kk-KZ" dirty="0" smtClean="0">
                <a:latin typeface="Times New Roman" pitchFamily="18" charset="0"/>
                <a:cs typeface="Times New Roman" pitchFamily="18" charset="0"/>
              </a:rPr>
              <a:t>Көбінесе дара жынысты, бүршіктену арқылы, регенерациясы жақсы дамыған</a:t>
            </a:r>
            <a:endParaRPr lang="ru-RU" dirty="0">
              <a:latin typeface="Times New Roman" pitchFamily="18" charset="0"/>
              <a:cs typeface="Times New Roman" pitchFamily="18" charset="0"/>
            </a:endParaRPr>
          </a:p>
        </p:txBody>
      </p:sp>
      <p:pic>
        <p:nvPicPr>
          <p:cNvPr id="12" name="Picture 2" descr="G:\kbt81k\45780641_2.jpg"/>
          <p:cNvPicPr>
            <a:picLocks noChangeAspect="1" noChangeArrowheads="1"/>
          </p:cNvPicPr>
          <p:nvPr/>
        </p:nvPicPr>
        <p:blipFill>
          <a:blip r:embed="rId2"/>
          <a:srcRect/>
          <a:stretch>
            <a:fillRect/>
          </a:stretch>
        </p:blipFill>
        <p:spPr bwMode="auto">
          <a:xfrm>
            <a:off x="0" y="0"/>
            <a:ext cx="9472472" cy="6858000"/>
          </a:xfrm>
          <a:prstGeom prst="rect">
            <a:avLst/>
          </a:prstGeom>
          <a:noFill/>
          <a:ln>
            <a:noFill/>
          </a:ln>
          <a:effectLst/>
          <a:scene3d>
            <a:camera prst="orthographicFront">
              <a:rot lat="0" lon="0" rev="0"/>
            </a:camera>
            <a:lightRig rig="chilly" dir="t">
              <a:rot lat="0" lon="0" rev="18480000"/>
            </a:lightRig>
          </a:scene3d>
          <a:sp3d prstMaterial="clear">
            <a:bevelT h="63500"/>
          </a:sp3d>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Текст 2"/>
          <p:cNvSpPr>
            <a:spLocks noGrp="1"/>
          </p:cNvSpPr>
          <p:nvPr>
            <p:ph type="body" idx="1"/>
          </p:nvPr>
        </p:nvSpPr>
        <p:spPr/>
        <p:txBody>
          <a:bodyPr/>
          <a:lstStyle/>
          <a:p>
            <a:endParaRPr lang="ru-RU"/>
          </a:p>
        </p:txBody>
      </p:sp>
      <p:sp>
        <p:nvSpPr>
          <p:cNvPr id="4" name="Содержимое 3"/>
          <p:cNvSpPr>
            <a:spLocks noGrp="1"/>
          </p:cNvSpPr>
          <p:nvPr>
            <p:ph sz="half" idx="2"/>
          </p:nvPr>
        </p:nvSpPr>
        <p:spPr/>
        <p:txBody>
          <a:bodyPr/>
          <a:lstStyle/>
          <a:p>
            <a:endParaRPr lang="ru-RU"/>
          </a:p>
        </p:txBody>
      </p:sp>
      <p:sp>
        <p:nvSpPr>
          <p:cNvPr id="5" name="Текст 4"/>
          <p:cNvSpPr>
            <a:spLocks noGrp="1"/>
          </p:cNvSpPr>
          <p:nvPr>
            <p:ph type="body" sz="quarter" idx="3"/>
          </p:nvPr>
        </p:nvSpPr>
        <p:spPr/>
        <p:txBody>
          <a:bodyPr/>
          <a:lstStyle/>
          <a:p>
            <a:endParaRPr lang="ru-RU"/>
          </a:p>
        </p:txBody>
      </p:sp>
      <p:sp>
        <p:nvSpPr>
          <p:cNvPr id="6" name="Содержимое 5"/>
          <p:cNvSpPr>
            <a:spLocks noGrp="1"/>
          </p:cNvSpPr>
          <p:nvPr>
            <p:ph sz="quarter" idx="4"/>
          </p:nvPr>
        </p:nvSpPr>
        <p:spPr/>
        <p:txBody>
          <a:bodyPr/>
          <a:lstStyle/>
          <a:p>
            <a:endParaRPr lang="ru-RU"/>
          </a:p>
        </p:txBody>
      </p:sp>
      <p:pic>
        <p:nvPicPr>
          <p:cNvPr id="7" name="Рисунок 6" descr="http://todanews.com/wp-content/uploads/2011/01/images-1.jpg">
            <a:hlinkClick r:id="rId2"/>
          </p:cNvPr>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G:\kbt81k\lechebnie_piyavki.jpg"/>
          <p:cNvPicPr>
            <a:picLocks noChangeAspect="1" noChangeArrowheads="1"/>
          </p:cNvPicPr>
          <p:nvPr/>
        </p:nvPicPr>
        <p:blipFill>
          <a:blip r:embed="rId2"/>
          <a:srcRect/>
          <a:stretch>
            <a:fillRect/>
          </a:stretch>
        </p:blipFill>
        <p:spPr bwMode="auto">
          <a:xfrm>
            <a:off x="0" y="39951"/>
            <a:ext cx="9144000" cy="6858788"/>
          </a:xfrm>
          <a:prstGeom prst="rect">
            <a:avLst/>
          </a:prstGeom>
          <a:noFill/>
        </p:spPr>
      </p:pic>
      <p:sp>
        <p:nvSpPr>
          <p:cNvPr id="7" name="Заголовок 6"/>
          <p:cNvSpPr>
            <a:spLocks noGrp="1"/>
          </p:cNvSpPr>
          <p:nvPr>
            <p:ph type="title"/>
          </p:nvPr>
        </p:nvSpPr>
        <p:spPr/>
        <p:txBody>
          <a:bodyPr>
            <a:normAutofit/>
          </a:bodyPr>
          <a:lstStyle/>
          <a:p>
            <a:r>
              <a:rPr lang="en-US" dirty="0" smtClean="0">
                <a:latin typeface="Times New Roman" pitchFamily="18" charset="0"/>
                <a:cs typeface="Times New Roman" pitchFamily="18" charset="0"/>
              </a:rPr>
              <a:t>C</a:t>
            </a:r>
            <a:r>
              <a:rPr lang="kk-KZ" dirty="0" smtClean="0">
                <a:latin typeface="Times New Roman" pitchFamily="18" charset="0"/>
                <a:cs typeface="Times New Roman" pitchFamily="18" charset="0"/>
              </a:rPr>
              <a:t>үлік</a:t>
            </a:r>
            <a:endParaRPr lang="ru-RU" dirty="0">
              <a:latin typeface="Times New Roman" pitchFamily="18" charset="0"/>
              <a:cs typeface="Times New Roman" pitchFamily="18" charset="0"/>
            </a:endParaRPr>
          </a:p>
        </p:txBody>
      </p:sp>
      <p:sp>
        <p:nvSpPr>
          <p:cNvPr id="8" name="TextBox 7"/>
          <p:cNvSpPr txBox="1"/>
          <p:nvPr/>
        </p:nvSpPr>
        <p:spPr>
          <a:xfrm>
            <a:off x="714348" y="1500174"/>
            <a:ext cx="7786742" cy="369332"/>
          </a:xfrm>
          <a:prstGeom prst="rect">
            <a:avLst/>
          </a:prstGeom>
          <a:noFill/>
        </p:spPr>
        <p:txBody>
          <a:bodyPr wrap="square" rtlCol="0">
            <a:spAutoFit/>
          </a:bodyPr>
          <a:lstStyle/>
          <a:p>
            <a:endParaRPr lang="ru-R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G:\kbt81k\chervackiKl.gif"/>
          <p:cNvPicPr>
            <a:picLocks noChangeAspect="1" noChangeArrowheads="1"/>
          </p:cNvPicPr>
          <p:nvPr/>
        </p:nvPicPr>
        <p:blipFill>
          <a:blip r:embed="rId2"/>
          <a:srcRect/>
          <a:stretch>
            <a:fillRect/>
          </a:stretch>
        </p:blipFill>
        <p:spPr bwMode="auto">
          <a:xfrm>
            <a:off x="500034" y="1304925"/>
            <a:ext cx="8215370" cy="4248150"/>
          </a:xfrm>
          <a:prstGeom prst="rect">
            <a:avLst/>
          </a:prstGeom>
          <a:noFill/>
        </p:spPr>
      </p:pic>
      <p:sp>
        <p:nvSpPr>
          <p:cNvPr id="2" name="Заголовок 1"/>
          <p:cNvSpPr>
            <a:spLocks noGrp="1"/>
          </p:cNvSpPr>
          <p:nvPr>
            <p:ph type="title"/>
          </p:nvPr>
        </p:nvSpPr>
        <p:spPr/>
        <p:txBody>
          <a:bodyPr/>
          <a:lstStyle/>
          <a:p>
            <a:r>
              <a:rPr lang="kk-KZ" dirty="0" smtClean="0">
                <a:latin typeface="Times New Roman" pitchFamily="18" charset="0"/>
                <a:cs typeface="Times New Roman" pitchFamily="18" charset="0"/>
              </a:rPr>
              <a:t>Буылтық құрттар</a:t>
            </a:r>
            <a:endParaRPr lang="ru-RU" dirty="0">
              <a:latin typeface="Times New Roman" pitchFamily="18" charset="0"/>
              <a:cs typeface="Times New Roman" pitchFamily="18" charset="0"/>
            </a:endParaRPr>
          </a:p>
        </p:txBody>
      </p:sp>
      <p:sp>
        <p:nvSpPr>
          <p:cNvPr id="3" name="Содержимое 2"/>
          <p:cNvSpPr>
            <a:spLocks noGrp="1"/>
          </p:cNvSpPr>
          <p:nvPr>
            <p:ph idx="1"/>
          </p:nvPr>
        </p:nvSpPr>
        <p:spPr/>
        <p:txBody>
          <a:bodyPr/>
          <a:lstStyle/>
          <a:p>
            <a:r>
              <a:rPr lang="kk-KZ" dirty="0" smtClean="0">
                <a:latin typeface="Times New Roman" pitchFamily="18" charset="0"/>
                <a:cs typeface="Times New Roman" pitchFamily="18" charset="0"/>
              </a:rPr>
              <a:t>Едәуір күрделі құрылысты</a:t>
            </a:r>
          </a:p>
          <a:p>
            <a:r>
              <a:rPr lang="kk-KZ" dirty="0" smtClean="0">
                <a:latin typeface="Times New Roman" pitchFamily="18" charset="0"/>
                <a:cs typeface="Times New Roman" pitchFamily="18" charset="0"/>
              </a:rPr>
              <a:t>Денесі екі жақты симметриялы</a:t>
            </a:r>
          </a:p>
          <a:p>
            <a:r>
              <a:rPr lang="kk-KZ" dirty="0" smtClean="0">
                <a:latin typeface="Times New Roman" pitchFamily="18" charset="0"/>
                <a:cs typeface="Times New Roman" pitchFamily="18" charset="0"/>
              </a:rPr>
              <a:t>Буылтықтанған </a:t>
            </a:r>
          </a:p>
          <a:p>
            <a:r>
              <a:rPr lang="kk-KZ" dirty="0" smtClean="0">
                <a:latin typeface="Times New Roman" pitchFamily="18" charset="0"/>
                <a:cs typeface="Times New Roman" pitchFamily="18" charset="0"/>
              </a:rPr>
              <a:t>Теңізде, тұщы суда және топырақта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тіршілік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етеді</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Бірнеше милиметрден </a:t>
            </a:r>
            <a:r>
              <a:rPr lang="en-US" dirty="0" smtClean="0">
                <a:latin typeface="Times New Roman" pitchFamily="18" charset="0"/>
                <a:cs typeface="Times New Roman" pitchFamily="18" charset="0"/>
              </a:rPr>
              <a:t>3 </a:t>
            </a:r>
            <a:r>
              <a:rPr lang="kk-KZ" dirty="0" smtClean="0">
                <a:latin typeface="Times New Roman" pitchFamily="18" charset="0"/>
                <a:cs typeface="Times New Roman" pitchFamily="18" charset="0"/>
              </a:rPr>
              <a:t>метрге дейін болады</a:t>
            </a:r>
          </a:p>
          <a:p>
            <a:r>
              <a:rPr lang="ru-RU" dirty="0" smtClean="0">
                <a:latin typeface="Times New Roman" pitchFamily="18" charset="0"/>
                <a:cs typeface="Times New Roman" pitchFamily="18" charset="0"/>
              </a:rPr>
              <a:t>9000</a:t>
            </a:r>
            <a:r>
              <a:rPr lang="kk-KZ" dirty="0" smtClean="0">
                <a:latin typeface="Times New Roman" pitchFamily="18" charset="0"/>
                <a:cs typeface="Times New Roman" pitchFamily="18" charset="0"/>
              </a:rPr>
              <a:t>ға жуық түрі бар</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2" descr="G:\kbt81k\chervackiKl.gif"/>
          <p:cNvPicPr>
            <a:picLocks noChangeAspect="1" noChangeArrowheads="1"/>
          </p:cNvPicPr>
          <p:nvPr/>
        </p:nvPicPr>
        <p:blipFill>
          <a:blip r:embed="rId3"/>
          <a:srcRect/>
          <a:stretch>
            <a:fillRect/>
          </a:stretch>
        </p:blipFill>
        <p:spPr bwMode="auto">
          <a:xfrm>
            <a:off x="-857288" y="0"/>
            <a:ext cx="10324516" cy="5338785"/>
          </a:xfrm>
          <a:prstGeom prst="rect">
            <a:avLst/>
          </a:prstGeom>
          <a:noFill/>
          <a:ln>
            <a:noFill/>
          </a:ln>
          <a:effectLst/>
          <a:scene3d>
            <a:camera prst="orthographicFront">
              <a:rot lat="0" lon="0" rev="0"/>
            </a:camera>
            <a:lightRig rig="chilly" dir="t">
              <a:rot lat="0" lon="0" rev="18480000"/>
            </a:lightRig>
          </a:scene3d>
          <a:sp3d prstMaterial="clear">
            <a:bevelT h="63500"/>
          </a:sp3d>
        </p:spPr>
      </p:pic>
      <p:sp>
        <p:nvSpPr>
          <p:cNvPr id="4" name="Заголовок 3"/>
          <p:cNvSpPr>
            <a:spLocks noGrp="1"/>
          </p:cNvSpPr>
          <p:nvPr>
            <p:ph type="title"/>
          </p:nvPr>
        </p:nvSpPr>
        <p:spPr>
          <a:prstGeom prst="rect">
            <a:avLst/>
          </a:prstGeom>
          <a:noFill/>
          <a:ln>
            <a:noFill/>
          </a:ln>
          <a:effectLst/>
          <a:scene3d>
            <a:camera prst="orthographicFront">
              <a:rot lat="0" lon="0" rev="0"/>
            </a:camera>
            <a:lightRig rig="chilly" dir="t">
              <a:rot lat="0" lon="0" rev="18480000"/>
            </a:lightRig>
          </a:scene3d>
          <a:sp3d prstMaterial="clear">
            <a:bevelT h="63500"/>
          </a:sp3d>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ru-RU"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a:t>
            </a:r>
            <a:r>
              <a:rPr lang="ru-RU" sz="5400" b="1" cap="none" spc="50" dirty="0" err="1"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Буылтық құрттар</a:t>
            </a:r>
            <a:r>
              <a:rPr lang="ru-RU" sz="5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a:t>
            </a:r>
            <a:endParaRPr lang="ru-RU" sz="5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5" name="Стрелка вниз 4"/>
          <p:cNvSpPr/>
          <p:nvPr/>
        </p:nvSpPr>
        <p:spPr>
          <a:xfrm rot="2930650">
            <a:off x="2964364" y="1471570"/>
            <a:ext cx="714380" cy="1857388"/>
          </a:xfrm>
          <a:prstGeom prst="downArrow">
            <a:avLst/>
          </a:prstGeom>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Стрелка вниз 6"/>
          <p:cNvSpPr/>
          <p:nvPr/>
        </p:nvSpPr>
        <p:spPr>
          <a:xfrm rot="18962699">
            <a:off x="4902231" y="1559393"/>
            <a:ext cx="714380" cy="1857388"/>
          </a:xfrm>
          <a:prstGeom prst="downArrow">
            <a:avLst/>
          </a:prstGeom>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Овал 7"/>
          <p:cNvSpPr/>
          <p:nvPr/>
        </p:nvSpPr>
        <p:spPr>
          <a:xfrm>
            <a:off x="357158" y="3429000"/>
            <a:ext cx="3429024" cy="2786082"/>
          </a:xfrm>
          <a:prstGeom prst="ellipse">
            <a:avLst/>
          </a:prstGeom>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2400" dirty="0" err="1" smtClean="0">
                <a:solidFill>
                  <a:srgbClr val="FFFF00"/>
                </a:solidFill>
                <a:latin typeface="Times New Roman" pitchFamily="18" charset="0"/>
                <a:cs typeface="Times New Roman" pitchFamily="18" charset="0"/>
              </a:rPr>
              <a:t>Сирек</a:t>
            </a:r>
            <a:r>
              <a:rPr lang="kk-KZ" sz="2400" dirty="0" smtClean="0">
                <a:solidFill>
                  <a:srgbClr val="FFFF00"/>
                </a:solidFill>
                <a:latin typeface="Times New Roman" pitchFamily="18" charset="0"/>
                <a:cs typeface="Times New Roman" pitchFamily="18" charset="0"/>
              </a:rPr>
              <a:t>қылтанды құрттар класы</a:t>
            </a:r>
          </a:p>
          <a:p>
            <a:pPr algn="ctr"/>
            <a:r>
              <a:rPr lang="ru-RU" sz="2400" dirty="0" smtClean="0">
                <a:solidFill>
                  <a:srgbClr val="FFFF00"/>
                </a:solidFill>
                <a:latin typeface="Times New Roman" pitchFamily="18" charset="0"/>
                <a:cs typeface="Times New Roman" pitchFamily="18" charset="0"/>
              </a:rPr>
              <a:t>(</a:t>
            </a:r>
            <a:r>
              <a:rPr lang="kk-KZ" sz="2400" dirty="0" smtClean="0">
                <a:solidFill>
                  <a:srgbClr val="FFFF00"/>
                </a:solidFill>
                <a:latin typeface="Times New Roman" pitchFamily="18" charset="0"/>
                <a:cs typeface="Times New Roman" pitchFamily="18" charset="0"/>
              </a:rPr>
              <a:t>шұбалшаң</a:t>
            </a:r>
            <a:r>
              <a:rPr lang="ru-RU" sz="2400" dirty="0" smtClean="0">
                <a:solidFill>
                  <a:srgbClr val="FFFF00"/>
                </a:solidFill>
                <a:latin typeface="Times New Roman" pitchFamily="18" charset="0"/>
                <a:cs typeface="Times New Roman" pitchFamily="18" charset="0"/>
              </a:rPr>
              <a:t>)</a:t>
            </a:r>
            <a:endParaRPr lang="ru-RU" sz="2400" dirty="0">
              <a:solidFill>
                <a:srgbClr val="FFFF00"/>
              </a:solidFill>
              <a:latin typeface="Times New Roman" pitchFamily="18" charset="0"/>
              <a:cs typeface="Times New Roman" pitchFamily="18" charset="0"/>
            </a:endParaRPr>
          </a:p>
        </p:txBody>
      </p:sp>
      <p:sp>
        <p:nvSpPr>
          <p:cNvPr id="9" name="Овал 8"/>
          <p:cNvSpPr/>
          <p:nvPr/>
        </p:nvSpPr>
        <p:spPr>
          <a:xfrm>
            <a:off x="4929190" y="3357562"/>
            <a:ext cx="3429024" cy="2786082"/>
          </a:xfrm>
          <a:prstGeom prst="ellipse">
            <a:avLst/>
          </a:prstGeom>
          <a:ln>
            <a:noFill/>
          </a:ln>
          <a:effectLst/>
          <a:scene3d>
            <a:camera prst="orthographicFront">
              <a:rot lat="0" lon="0" rev="0"/>
            </a:camera>
            <a:lightRig rig="chilly" dir="t">
              <a:rot lat="0" lon="0" rev="18480000"/>
            </a:lightRig>
          </a:scene3d>
          <a:sp3d prstMaterial="clear">
            <a:bevelT h="635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kk-KZ" sz="2400" dirty="0" smtClean="0">
                <a:solidFill>
                  <a:srgbClr val="FFFF00"/>
                </a:solidFill>
                <a:latin typeface="Times New Roman" pitchFamily="18" charset="0"/>
                <a:cs typeface="Times New Roman" pitchFamily="18" charset="0"/>
              </a:rPr>
              <a:t>Көпқылтанды  құрттар класы </a:t>
            </a:r>
            <a:r>
              <a:rPr lang="ru-RU" sz="2400" dirty="0" smtClean="0">
                <a:solidFill>
                  <a:srgbClr val="FFFF00"/>
                </a:solidFill>
                <a:latin typeface="Times New Roman" pitchFamily="18" charset="0"/>
                <a:cs typeface="Times New Roman" pitchFamily="18" charset="0"/>
              </a:rPr>
              <a:t>(</a:t>
            </a:r>
            <a:r>
              <a:rPr lang="kk-KZ" sz="2400" dirty="0" smtClean="0">
                <a:solidFill>
                  <a:srgbClr val="FFFF00"/>
                </a:solidFill>
                <a:latin typeface="Times New Roman" pitchFamily="18" charset="0"/>
                <a:cs typeface="Times New Roman" pitchFamily="18" charset="0"/>
              </a:rPr>
              <a:t>нереида және құмқазар</a:t>
            </a:r>
            <a:r>
              <a:rPr lang="ru-RU" sz="2400" dirty="0" smtClean="0">
                <a:solidFill>
                  <a:srgbClr val="FFFF00"/>
                </a:solidFill>
                <a:latin typeface="Times New Roman" pitchFamily="18" charset="0"/>
                <a:cs typeface="Times New Roman" pitchFamily="18" charset="0"/>
              </a:rPr>
              <a:t>)</a:t>
            </a:r>
            <a:endParaRPr lang="ru-RU" sz="2400" dirty="0">
              <a:solidFill>
                <a:srgbClr val="FFFF00"/>
              </a:solidFill>
              <a:latin typeface="Times New Roman" pitchFamily="18" charset="0"/>
              <a:cs typeface="Times New Roman" pitchFamily="18" charset="0"/>
            </a:endParaRPr>
          </a:p>
        </p:txBody>
      </p:sp>
      <p:pic>
        <p:nvPicPr>
          <p:cNvPr id="2051" name="Picture 3" descr="G:\kbt81k\Earthworm с  s дождевой червь (4).jpg"/>
          <p:cNvPicPr>
            <a:picLocks noChangeAspect="1" noChangeArrowheads="1"/>
          </p:cNvPicPr>
          <p:nvPr/>
        </p:nvPicPr>
        <p:blipFill>
          <a:blip r:embed="rId4"/>
          <a:srcRect/>
          <a:stretch>
            <a:fillRect/>
          </a:stretch>
        </p:blipFill>
        <p:spPr bwMode="auto">
          <a:xfrm>
            <a:off x="-1524000" y="-1447800"/>
            <a:ext cx="12192000" cy="97536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mph" presetSubtype="0" repeatCount="10000" fill="hold" grpId="0" nodeType="clickEffect">
                                  <p:stCondLst>
                                    <p:cond delay="0"/>
                                  </p:stCondLst>
                                  <p:childTnLst>
                                    <p:animClr clrSpc="rgb">
                                      <p:cBhvr override="childStyle">
                                        <p:cTn id="6" dur="1000" autoRev="1" fill="hold"/>
                                        <p:tgtEl>
                                          <p:spTgt spid="4"/>
                                        </p:tgtEl>
                                        <p:attrNameLst>
                                          <p:attrName>style.color</p:attrName>
                                        </p:attrNameLst>
                                      </p:cBhvr>
                                      <p:to>
                                        <a:schemeClr val="hlink"/>
                                      </p:to>
                                    </p:animClr>
                                    <p:animClr clrSpc="rgb">
                                      <p:cBhvr>
                                        <p:cTn id="7" dur="1000" autoRev="1" fill="hold"/>
                                        <p:tgtEl>
                                          <p:spTgt spid="4"/>
                                        </p:tgtEl>
                                        <p:attrNameLst>
                                          <p:attrName>fillcolor</p:attrName>
                                        </p:attrNameLst>
                                      </p:cBhvr>
                                      <p:to>
                                        <a:schemeClr val="hlink"/>
                                      </p:to>
                                    </p:animClr>
                                    <p:set>
                                      <p:cBhvr>
                                        <p:cTn id="8" dur="1000" autoRev="1" fill="hold"/>
                                        <p:tgtEl>
                                          <p:spTgt spid="4"/>
                                        </p:tgtEl>
                                        <p:attrNameLst>
                                          <p:attrName>fill.type</p:attrName>
                                        </p:attrNameLst>
                                      </p:cBhvr>
                                      <p:to>
                                        <p:strVal val="solid"/>
                                      </p:to>
                                    </p:set>
                                    <p:set>
                                      <p:cBhvr>
                                        <p:cTn id="9" dur="1000" autoRev="1" fill="hold"/>
                                        <p:tgtEl>
                                          <p:spTgt spid="4"/>
                                        </p:tgtEl>
                                        <p:attrNameLst>
                                          <p:attrName>fill.on</p:attrName>
                                        </p:attrNameLst>
                                      </p:cBhvr>
                                      <p:to>
                                        <p:strVal val="true"/>
                                      </p:to>
                                    </p:set>
                                  </p:childTnLst>
                                  <p:subTnLst>
                                    <p:audio>
                                      <p:cMediaNode>
                                        <p:cTn display="0" masterRel="sameClick">
                                          <p:stCondLst>
                                            <p:cond evt="begin" delay="0">
                                              <p:tn val="5"/>
                                            </p:cond>
                                          </p:stCondLst>
                                          <p:endCondLst>
                                            <p:cond evt="onStopAudio" delay="0">
                                              <p:tgtEl>
                                                <p:sldTgt/>
                                              </p:tgtEl>
                                            </p:cond>
                                          </p:endCondLst>
                                        </p:cTn>
                                        <p:tgtEl>
                                          <p:sndTgt r:embed="rId2" name="wind.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3074" name="Picture 2" descr="G:\kbt81k\25406090_Lumbricidae.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4098" name="Picture 2" descr="G:\kbt81k\DSCF0036b.jp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5122" name="Picture 2" descr="G:\kbt81k\C0.jpg"/>
          <p:cNvPicPr>
            <a:picLocks noChangeAspect="1" noChangeArrowheads="1"/>
          </p:cNvPicPr>
          <p:nvPr/>
        </p:nvPicPr>
        <p:blipFill>
          <a:blip r:embed="rId2"/>
          <a:srcRect/>
          <a:stretch>
            <a:fillRect/>
          </a:stretch>
        </p:blipFill>
        <p:spPr bwMode="auto">
          <a:xfrm>
            <a:off x="0" y="-73824"/>
            <a:ext cx="9144000" cy="7005648"/>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G:\kbt81k\45780641_2.jpg"/>
          <p:cNvPicPr>
            <a:picLocks noChangeAspect="1" noChangeArrowheads="1"/>
          </p:cNvPicPr>
          <p:nvPr/>
        </p:nvPicPr>
        <p:blipFill>
          <a:blip r:embed="rId2"/>
          <a:srcRect/>
          <a:stretch>
            <a:fillRect/>
          </a:stretch>
        </p:blipFill>
        <p:spPr bwMode="auto">
          <a:xfrm>
            <a:off x="0" y="0"/>
            <a:ext cx="9472472" cy="6858000"/>
          </a:xfrm>
          <a:prstGeom prst="rect">
            <a:avLst/>
          </a:prstGeom>
          <a:noFill/>
        </p:spPr>
      </p:pic>
      <p:sp>
        <p:nvSpPr>
          <p:cNvPr id="2" name="Заголовок 1"/>
          <p:cNvSpPr>
            <a:spLocks noGrp="1"/>
          </p:cNvSpPr>
          <p:nvPr>
            <p:ph type="title"/>
          </p:nvPr>
        </p:nvSpPr>
        <p:spPr/>
        <p:txBody>
          <a:bodyPr/>
          <a:lstStyle/>
          <a:p>
            <a:r>
              <a:rPr lang="kk-KZ" dirty="0" smtClean="0">
                <a:latin typeface="Times New Roman" pitchFamily="18" charset="0"/>
                <a:cs typeface="Times New Roman" pitchFamily="18" charset="0"/>
              </a:rPr>
              <a:t>Қоректенуі</a:t>
            </a:r>
            <a:endParaRPr lang="ru-RU" dirty="0">
              <a:latin typeface="Times New Roman" pitchFamily="18" charset="0"/>
              <a:cs typeface="Times New Roman" pitchFamily="18" charset="0"/>
            </a:endParaRPr>
          </a:p>
        </p:txBody>
      </p:sp>
      <p:sp>
        <p:nvSpPr>
          <p:cNvPr id="6" name="Текст 5"/>
          <p:cNvSpPr>
            <a:spLocks noGrp="1"/>
          </p:cNvSpPr>
          <p:nvPr>
            <p:ph type="body" idx="1"/>
          </p:nvPr>
        </p:nvSpPr>
        <p:spPr/>
        <p:txBody>
          <a:bodyPr/>
          <a:lstStyle/>
          <a:p>
            <a:r>
              <a:rPr lang="kk-KZ" dirty="0" smtClean="0">
                <a:latin typeface="Times New Roman" pitchFamily="18" charset="0"/>
                <a:cs typeface="Times New Roman" pitchFamily="18" charset="0"/>
              </a:rPr>
              <a:t>            Шұбалшаң</a:t>
            </a:r>
            <a:endParaRPr lang="ru-RU" dirty="0">
              <a:latin typeface="Times New Roman" pitchFamily="18" charset="0"/>
              <a:cs typeface="Times New Roman" pitchFamily="18" charset="0"/>
            </a:endParaRPr>
          </a:p>
        </p:txBody>
      </p:sp>
      <p:sp>
        <p:nvSpPr>
          <p:cNvPr id="7" name="Содержимое 6"/>
          <p:cNvSpPr>
            <a:spLocks noGrp="1"/>
          </p:cNvSpPr>
          <p:nvPr>
            <p:ph sz="half" idx="2"/>
          </p:nvPr>
        </p:nvSpPr>
        <p:spPr/>
        <p:txBody>
          <a:bodyPr/>
          <a:lstStyle/>
          <a:p>
            <a:r>
              <a:rPr lang="kk-KZ" dirty="0" smtClean="0">
                <a:latin typeface="Times New Roman" pitchFamily="18" charset="0"/>
                <a:cs typeface="Times New Roman" pitchFamily="18" charset="0"/>
              </a:rPr>
              <a:t>Өсімдіктердің шіріген қалдықтарымен қоректенеді. Асқорыту мүшесі бүкіл денесін бойлай созылған көлемді ішек. Ауыз қуысы</a:t>
            </a:r>
            <a:r>
              <a:rPr lang="ru-RU" dirty="0" smtClean="0">
                <a:latin typeface="Times New Roman" pitchFamily="18" charset="0"/>
                <a:cs typeface="Times New Roman" pitchFamily="18" charset="0"/>
              </a:rPr>
              <a:t>-</a:t>
            </a:r>
            <a:r>
              <a:rPr lang="kk-KZ" dirty="0" smtClean="0">
                <a:latin typeface="Times New Roman" pitchFamily="18" charset="0"/>
                <a:cs typeface="Times New Roman" pitchFamily="18" charset="0"/>
              </a:rPr>
              <a:t>жұтқыншақ-өнещ-жемсау,бұл қарыншасы</a:t>
            </a:r>
            <a:endParaRPr lang="ru-RU" dirty="0">
              <a:latin typeface="Times New Roman" pitchFamily="18" charset="0"/>
              <a:cs typeface="Times New Roman" pitchFamily="18" charset="0"/>
            </a:endParaRPr>
          </a:p>
        </p:txBody>
      </p:sp>
      <p:sp>
        <p:nvSpPr>
          <p:cNvPr id="8" name="Текст 7"/>
          <p:cNvSpPr>
            <a:spLocks noGrp="1"/>
          </p:cNvSpPr>
          <p:nvPr>
            <p:ph type="body" sz="quarter" idx="3"/>
          </p:nvPr>
        </p:nvSpPr>
        <p:spPr/>
        <p:txBody>
          <a:bodyPr/>
          <a:lstStyle/>
          <a:p>
            <a:r>
              <a:rPr lang="kk-KZ" dirty="0" smtClean="0">
                <a:latin typeface="Times New Roman" pitchFamily="18" charset="0"/>
                <a:cs typeface="Times New Roman" pitchFamily="18" charset="0"/>
              </a:rPr>
              <a:t>    Нереида және құмқазар</a:t>
            </a:r>
            <a:endParaRPr lang="ru-RU" dirty="0">
              <a:latin typeface="Times New Roman" pitchFamily="18" charset="0"/>
              <a:cs typeface="Times New Roman" pitchFamily="18" charset="0"/>
            </a:endParaRPr>
          </a:p>
        </p:txBody>
      </p:sp>
      <p:sp>
        <p:nvSpPr>
          <p:cNvPr id="9" name="Содержимое 8"/>
          <p:cNvSpPr>
            <a:spLocks noGrp="1"/>
          </p:cNvSpPr>
          <p:nvPr>
            <p:ph sz="quarter" idx="4"/>
          </p:nvPr>
        </p:nvSpPr>
        <p:spPr/>
        <p:txBody>
          <a:bodyPr/>
          <a:lstStyle/>
          <a:p>
            <a:r>
              <a:rPr lang="kk-KZ" dirty="0" smtClean="0">
                <a:latin typeface="Times New Roman" pitchFamily="18" charset="0"/>
                <a:cs typeface="Times New Roman" pitchFamily="18" charset="0"/>
              </a:rPr>
              <a:t>Әр түрлі қоректі пайдаланады, жыртқыштыры да бар, ішетектері бар, алдыңғы, ортаңғы,соңғы. </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Т</a:t>
            </a:r>
            <a:r>
              <a:rPr lang="kk-KZ" dirty="0" smtClean="0">
                <a:latin typeface="Times New Roman" pitchFamily="18" charset="0"/>
                <a:cs typeface="Times New Roman" pitchFamily="18" charset="0"/>
              </a:rPr>
              <a:t>ыныс алуы</a:t>
            </a:r>
            <a:endParaRPr lang="ru-RU" dirty="0"/>
          </a:p>
        </p:txBody>
      </p:sp>
      <p:sp>
        <p:nvSpPr>
          <p:cNvPr id="3" name="Текст 2"/>
          <p:cNvSpPr>
            <a:spLocks noGrp="1"/>
          </p:cNvSpPr>
          <p:nvPr>
            <p:ph type="body" idx="1"/>
          </p:nvPr>
        </p:nvSpPr>
        <p:spPr/>
        <p:txBody>
          <a:bodyPr/>
          <a:lstStyle/>
          <a:p>
            <a:r>
              <a:rPr lang="kk-KZ" dirty="0" smtClean="0"/>
              <a:t> </a:t>
            </a:r>
            <a:r>
              <a:rPr lang="en-US" dirty="0" smtClean="0"/>
              <a:t>           </a:t>
            </a:r>
            <a:r>
              <a:rPr lang="kk-KZ" dirty="0" smtClean="0">
                <a:latin typeface="Times New Roman" pitchFamily="18" charset="0"/>
                <a:cs typeface="Times New Roman" pitchFamily="18" charset="0"/>
              </a:rPr>
              <a:t>шұбалшаң</a:t>
            </a:r>
            <a:endParaRPr lang="ru-RU" dirty="0"/>
          </a:p>
        </p:txBody>
      </p:sp>
      <p:sp>
        <p:nvSpPr>
          <p:cNvPr id="4" name="Содержимое 3"/>
          <p:cNvSpPr>
            <a:spLocks noGrp="1"/>
          </p:cNvSpPr>
          <p:nvPr>
            <p:ph sz="half" idx="2"/>
          </p:nvPr>
        </p:nvSpPr>
        <p:spPr/>
        <p:txBody>
          <a:bodyPr/>
          <a:lstStyle/>
          <a:p>
            <a:r>
              <a:rPr lang="kk-KZ" dirty="0" smtClean="0">
                <a:latin typeface="Times New Roman" pitchFamily="18" charset="0"/>
                <a:cs typeface="Times New Roman" pitchFamily="18" charset="0"/>
              </a:rPr>
              <a:t>Тыныс алу мүшесі жоқ, денесін қаптаған ылғалды жұқа қабықшамен газ алмастырады.</a:t>
            </a:r>
            <a:endParaRPr lang="ru-RU" dirty="0">
              <a:latin typeface="Times New Roman" pitchFamily="18" charset="0"/>
              <a:cs typeface="Times New Roman" pitchFamily="18" charset="0"/>
            </a:endParaRPr>
          </a:p>
        </p:txBody>
      </p:sp>
      <p:sp>
        <p:nvSpPr>
          <p:cNvPr id="5" name="Текст 4"/>
          <p:cNvSpPr>
            <a:spLocks noGrp="1"/>
          </p:cNvSpPr>
          <p:nvPr>
            <p:ph type="body" sz="quarter" idx="3"/>
          </p:nvPr>
        </p:nvSpPr>
        <p:spPr/>
        <p:txBody>
          <a:bodyPr/>
          <a:lstStyle/>
          <a:p>
            <a:r>
              <a:rPr lang="kk-KZ" dirty="0" smtClean="0">
                <a:latin typeface="Times New Roman" pitchFamily="18" charset="0"/>
                <a:cs typeface="Times New Roman" pitchFamily="18" charset="0"/>
              </a:rPr>
              <a:t>Нереида және құмқазар</a:t>
            </a:r>
            <a:endParaRPr lang="ru-RU" dirty="0">
              <a:latin typeface="Times New Roman" pitchFamily="18" charset="0"/>
              <a:cs typeface="Times New Roman" pitchFamily="18" charset="0"/>
            </a:endParaRPr>
          </a:p>
        </p:txBody>
      </p:sp>
      <p:sp>
        <p:nvSpPr>
          <p:cNvPr id="6" name="Содержимое 5"/>
          <p:cNvSpPr>
            <a:spLocks noGrp="1"/>
          </p:cNvSpPr>
          <p:nvPr>
            <p:ph sz="quarter" idx="4"/>
          </p:nvPr>
        </p:nvSpPr>
        <p:spPr/>
        <p:txBody>
          <a:bodyPr/>
          <a:lstStyle/>
          <a:p>
            <a:r>
              <a:rPr lang="kk-KZ" dirty="0" smtClean="0">
                <a:latin typeface="Times New Roman" pitchFamily="18" charset="0"/>
                <a:cs typeface="Times New Roman" pitchFamily="18" charset="0"/>
              </a:rPr>
              <a:t>Тыныс алу мүшесі Желбезек, терісі де тыныс алуға қатысады</a:t>
            </a:r>
            <a:r>
              <a:rPr lang="kk-KZ" dirty="0" smtClean="0"/>
              <a:t>.</a:t>
            </a:r>
            <a:endParaRPr lang="ru-RU" dirty="0"/>
          </a:p>
        </p:txBody>
      </p:sp>
      <p:pic>
        <p:nvPicPr>
          <p:cNvPr id="7" name="Picture 2" descr="G:\kbt81k\45780641_2.jpg"/>
          <p:cNvPicPr>
            <a:picLocks noChangeAspect="1" noChangeArrowheads="1"/>
          </p:cNvPicPr>
          <p:nvPr/>
        </p:nvPicPr>
        <p:blipFill>
          <a:blip r:embed="rId2"/>
          <a:srcRect/>
          <a:stretch>
            <a:fillRect/>
          </a:stretch>
        </p:blipFill>
        <p:spPr bwMode="auto">
          <a:xfrm>
            <a:off x="0" y="0"/>
            <a:ext cx="9472472" cy="6858000"/>
          </a:xfrm>
          <a:prstGeom prst="rect">
            <a:avLst/>
          </a:prstGeom>
          <a:noFill/>
          <a:ln>
            <a:noFill/>
          </a:ln>
          <a:effectLst/>
          <a:scene3d>
            <a:camera prst="orthographicFront">
              <a:rot lat="0" lon="0" rev="0"/>
            </a:camera>
            <a:lightRig rig="chilly" dir="t">
              <a:rot lat="0" lon="0" rev="18480000"/>
            </a:lightRig>
          </a:scene3d>
          <a:sp3d prstMaterial="clear">
            <a:bevelT h="63500"/>
          </a:sp3d>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latin typeface="Times New Roman" pitchFamily="18" charset="0"/>
                <a:cs typeface="Times New Roman" pitchFamily="18" charset="0"/>
              </a:rPr>
              <a:t>Қан айналымы</a:t>
            </a:r>
            <a:endParaRPr lang="ru-RU" dirty="0">
              <a:latin typeface="Times New Roman" pitchFamily="18" charset="0"/>
              <a:cs typeface="Times New Roman" pitchFamily="18" charset="0"/>
            </a:endParaRPr>
          </a:p>
        </p:txBody>
      </p:sp>
      <p:sp>
        <p:nvSpPr>
          <p:cNvPr id="3" name="Текст 2"/>
          <p:cNvSpPr>
            <a:spLocks noGrp="1"/>
          </p:cNvSpPr>
          <p:nvPr>
            <p:ph type="body" idx="1"/>
          </p:nvPr>
        </p:nvSpPr>
        <p:spPr/>
        <p:txBody>
          <a:bodyPr/>
          <a:lstStyle/>
          <a:p>
            <a:r>
              <a:rPr lang="kk-KZ" dirty="0" smtClean="0"/>
              <a:t> </a:t>
            </a:r>
            <a:r>
              <a:rPr lang="kk-KZ" dirty="0" smtClean="0">
                <a:latin typeface="Times New Roman" pitchFamily="18" charset="0"/>
                <a:cs typeface="Times New Roman" pitchFamily="18" charset="0"/>
              </a:rPr>
              <a:t>шұбалшаң</a:t>
            </a:r>
            <a:endParaRPr lang="ru-RU" dirty="0"/>
          </a:p>
        </p:txBody>
      </p:sp>
      <p:sp>
        <p:nvSpPr>
          <p:cNvPr id="4" name="Содержимое 3"/>
          <p:cNvSpPr>
            <a:spLocks noGrp="1"/>
          </p:cNvSpPr>
          <p:nvPr>
            <p:ph sz="half" idx="2"/>
          </p:nvPr>
        </p:nvSpPr>
        <p:spPr/>
        <p:txBody>
          <a:bodyPr/>
          <a:lstStyle/>
          <a:p>
            <a:r>
              <a:rPr lang="kk-KZ" dirty="0" smtClean="0">
                <a:latin typeface="Times New Roman" pitchFamily="18" charset="0"/>
                <a:cs typeface="Times New Roman" pitchFamily="18" charset="0"/>
              </a:rPr>
              <a:t>Қызыл болуы қанның бар екендігін көрсетеді, екі негізгі қантамырлары  ішектің үстіңгі және астыңғы жағынан өтеді. Жүрекшесі бар,Ода тұйық қанайналым жүйесі</a:t>
            </a:r>
            <a:endParaRPr lang="ru-RU" dirty="0">
              <a:latin typeface="Times New Roman" pitchFamily="18" charset="0"/>
              <a:cs typeface="Times New Roman" pitchFamily="18" charset="0"/>
            </a:endParaRPr>
          </a:p>
        </p:txBody>
      </p:sp>
      <p:sp>
        <p:nvSpPr>
          <p:cNvPr id="5" name="Текст 4"/>
          <p:cNvSpPr>
            <a:spLocks noGrp="1"/>
          </p:cNvSpPr>
          <p:nvPr>
            <p:ph type="body" sz="quarter" idx="3"/>
          </p:nvPr>
        </p:nvSpPr>
        <p:spPr/>
        <p:txBody>
          <a:bodyPr/>
          <a:lstStyle/>
          <a:p>
            <a:r>
              <a:rPr lang="kk-KZ" dirty="0" smtClean="0">
                <a:latin typeface="Times New Roman" pitchFamily="18" charset="0"/>
                <a:cs typeface="Times New Roman" pitchFamily="18" charset="0"/>
              </a:rPr>
              <a:t>Нереида және құмқазар</a:t>
            </a:r>
            <a:endParaRPr lang="ru-RU" dirty="0">
              <a:latin typeface="Times New Roman" pitchFamily="18" charset="0"/>
              <a:cs typeface="Times New Roman" pitchFamily="18" charset="0"/>
            </a:endParaRPr>
          </a:p>
        </p:txBody>
      </p:sp>
      <p:sp>
        <p:nvSpPr>
          <p:cNvPr id="6" name="Содержимое 5"/>
          <p:cNvSpPr>
            <a:spLocks noGrp="1"/>
          </p:cNvSpPr>
          <p:nvPr>
            <p:ph sz="quarter" idx="4"/>
          </p:nvPr>
        </p:nvSpPr>
        <p:spPr/>
        <p:txBody>
          <a:bodyPr/>
          <a:lstStyle/>
          <a:p>
            <a:r>
              <a:rPr lang="kk-KZ" dirty="0" smtClean="0">
                <a:latin typeface="Times New Roman" pitchFamily="18" charset="0"/>
                <a:cs typeface="Times New Roman" pitchFamily="18" charset="0"/>
              </a:rPr>
              <a:t>Барлығы шұбалшандікі секілді , көпшілігінде қызыл ,жасыл түсті қандары бар құрттар да кездеседі</a:t>
            </a:r>
            <a:endParaRPr lang="ru-RU" dirty="0">
              <a:latin typeface="Times New Roman" pitchFamily="18" charset="0"/>
              <a:cs typeface="Times New Roman" pitchFamily="18" charset="0"/>
            </a:endParaRPr>
          </a:p>
        </p:txBody>
      </p:sp>
      <p:pic>
        <p:nvPicPr>
          <p:cNvPr id="7" name="Picture 2" descr="G:\kbt81k\45780641_2.jpg"/>
          <p:cNvPicPr>
            <a:picLocks noChangeAspect="1" noChangeArrowheads="1"/>
          </p:cNvPicPr>
          <p:nvPr/>
        </p:nvPicPr>
        <p:blipFill>
          <a:blip r:embed="rId2"/>
          <a:srcRect/>
          <a:stretch>
            <a:fillRect/>
          </a:stretch>
        </p:blipFill>
        <p:spPr bwMode="auto">
          <a:xfrm>
            <a:off x="0" y="0"/>
            <a:ext cx="9472472" cy="6858000"/>
          </a:xfrm>
          <a:prstGeom prst="rect">
            <a:avLst/>
          </a:prstGeom>
          <a:noFill/>
          <a:ln>
            <a:noFill/>
          </a:ln>
          <a:effectLst/>
          <a:scene3d>
            <a:camera prst="orthographicFront">
              <a:rot lat="0" lon="0" rev="0"/>
            </a:camera>
            <a:lightRig rig="chilly" dir="t">
              <a:rot lat="0" lon="0" rev="18480000"/>
            </a:lightRig>
          </a:scene3d>
          <a:sp3d prstMaterial="clear">
            <a:bevelT h="63500"/>
          </a:sp3d>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TotalTime>
  <Words>360</Words>
  <Application>Microsoft Office PowerPoint</Application>
  <PresentationFormat>Экран (4:3)</PresentationFormat>
  <Paragraphs>51</Paragraphs>
  <Slides>15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15</vt:i4>
      </vt:variant>
    </vt:vector>
  </HeadingPairs>
  <TitlesOfParts>
    <vt:vector size="16" baseType="lpstr">
      <vt:lpstr>Тема Office</vt:lpstr>
      <vt:lpstr>Слайд 1</vt:lpstr>
      <vt:lpstr>Буылтық құрттар</vt:lpstr>
      <vt:lpstr>  Буылтық құрттар </vt:lpstr>
      <vt:lpstr>Слайд 4</vt:lpstr>
      <vt:lpstr>Слайд 5</vt:lpstr>
      <vt:lpstr>Слайд 6</vt:lpstr>
      <vt:lpstr>Қоректенуі</vt:lpstr>
      <vt:lpstr>Тыныс алуы</vt:lpstr>
      <vt:lpstr>Қан айналымы</vt:lpstr>
      <vt:lpstr>Зәр шығаруы</vt:lpstr>
      <vt:lpstr>Жүйке жүйесі</vt:lpstr>
      <vt:lpstr>Сезім мүшелері</vt:lpstr>
      <vt:lpstr>Көбеюі</vt:lpstr>
      <vt:lpstr>Слайд 14</vt:lpstr>
      <vt:lpstr>Cүлік</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Sanzhar</dc:creator>
  <cp:lastModifiedBy>Sanzhar</cp:lastModifiedBy>
  <cp:revision>21</cp:revision>
  <dcterms:created xsi:type="dcterms:W3CDTF">2011-02-13T16:13:58Z</dcterms:created>
  <dcterms:modified xsi:type="dcterms:W3CDTF">2011-02-15T04:35:20Z</dcterms:modified>
</cp:coreProperties>
</file>