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4" r:id="rId6"/>
    <p:sldId id="268" r:id="rId7"/>
    <p:sldId id="269" r:id="rId8"/>
    <p:sldId id="279" r:id="rId9"/>
    <p:sldId id="260" r:id="rId10"/>
    <p:sldId id="265" r:id="rId11"/>
    <p:sldId id="277" r:id="rId12"/>
    <p:sldId id="261" r:id="rId13"/>
    <p:sldId id="278" r:id="rId14"/>
    <p:sldId id="267" r:id="rId15"/>
    <p:sldId id="272" r:id="rId16"/>
    <p:sldId id="276" r:id="rId17"/>
    <p:sldId id="280" r:id="rId18"/>
    <p:sldId id="271" r:id="rId19"/>
    <p:sldId id="273" r:id="rId20"/>
    <p:sldId id="274" r:id="rId21"/>
    <p:sldId id="281" r:id="rId22"/>
    <p:sldId id="275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85479-8A3B-432D-A110-CE8CC949C6B9}" type="datetimeFigureOut">
              <a:rPr lang="ru-RU" smtClean="0"/>
              <a:pPr/>
              <a:t>29.04.2012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7862A-1125-43ED-97F6-6F1692F6BD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386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41CA-6D89-412D-A4D3-FA35132EDD80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A4920-D8B9-41FA-A2BE-32A50913556E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1D61-0E4B-422C-A0B3-0E62C0A08E91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18FDE-3D9B-470C-8F3D-0169709A2924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B260-243A-435A-81B0-C0CE4D371E71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C24B2-FFAA-4942-BC46-C6F3DFE44FD5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64493-5CF5-4890-901C-5D25748AA913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56677-58F3-4FDD-A678-74154088C820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7C84-614B-403D-8208-858BFBFB428D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FB2B8-A8D5-424D-ABFE-CE63639556DB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C7BB3-014F-4722-962D-6CB5DEA2A31F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0BB1B-391A-4BCD-A3FD-E2949702B7AE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3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4" y="214290"/>
            <a:ext cx="3643338" cy="1643074"/>
          </a:xfrm>
        </p:spPr>
        <p:txBody>
          <a:bodyPr vert="horz">
            <a:normAutofit/>
          </a:bodyPr>
          <a:lstStyle/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6314" y="2214554"/>
            <a:ext cx="4357686" cy="3571900"/>
          </a:xfrm>
        </p:spPr>
        <p:txBody>
          <a:bodyPr vert="horz">
            <a:normAutofit/>
          </a:bodyPr>
          <a:lstStyle/>
          <a:p>
            <a:r>
              <a:rPr lang="kk-KZ" sz="3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Бунақденелілер класы. Бунақденелі-</a:t>
            </a:r>
          </a:p>
          <a:p>
            <a:r>
              <a:rPr lang="kk-KZ" sz="3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лердің дамуы және пайда-зияны. </a:t>
            </a:r>
          </a:p>
          <a:p>
            <a:endParaRPr lang="ru-RU" sz="36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Admin\Мои документы\Мои рисунки\58661564_19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785794"/>
            <a:ext cx="4500594" cy="478634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8DBC6-F791-41F1-80C2-173055AEF2E0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7" name="Прямоугольник 9"/>
          <p:cNvSpPr>
            <a:spLocks noChangeArrowheads="1"/>
          </p:cNvSpPr>
          <p:nvPr/>
        </p:nvSpPr>
        <p:spPr bwMode="auto">
          <a:xfrm>
            <a:off x="3143240" y="5786454"/>
            <a:ext cx="60007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k-KZ" sz="1600" b="1" dirty="0">
                <a:latin typeface="Times New Roman" pitchFamily="18" charset="0"/>
                <a:cs typeface="Times New Roman" pitchFamily="18" charset="0"/>
              </a:rPr>
              <a:t>№2 Аманқарағай орта мектебінің </a:t>
            </a:r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биология  пәні мұғалімі </a:t>
            </a:r>
          </a:p>
          <a:p>
            <a:pPr algn="ctr"/>
            <a:r>
              <a:rPr lang="kk-KZ" sz="1600" b="1" dirty="0" smtClean="0">
                <a:latin typeface="Times New Roman" pitchFamily="18" charset="0"/>
                <a:cs typeface="Times New Roman" pitchFamily="18" charset="0"/>
              </a:rPr>
              <a:t>Есенгалиева Айгүл Төлепқызы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i="1" lang="kk-KZ" smtClean="0">
                <a:latin charset="0" pitchFamily="18" typeface="Times New Roman"/>
                <a:cs charset="0" pitchFamily="18" typeface="Times New Roman"/>
              </a:rPr>
              <a:t>Шала түрленіп даму </a:t>
            </a:r>
            <a:endParaRPr b="1" dirty="0" i="1" lang="ru-RU">
              <a:latin charset="0" pitchFamily="18" typeface="Times New Roman"/>
              <a:cs charset="0" pitchFamily="18" typeface="Times New Roman"/>
            </a:endParaRPr>
          </a:p>
        </p:txBody>
      </p:sp>
      <p:pic>
        <p:nvPicPr>
          <p:cNvPr descr="C:\Users\user\Desktop\Биология\яйцо.bmp" id="5122" name="Picture 2"/>
          <p:cNvPicPr>
            <a:picLocks noChangeArrowheads="1" noChangeAspect="1" noGrp="1"/>
          </p:cNvPicPr>
          <p:nvPr>
            <p:ph idx="1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2976" y="2143116"/>
            <a:ext cx="6970612" cy="4071966"/>
          </a:xfrm>
          <a:prstGeom prst="roundRect">
            <a:avLst>
              <a:gd fmla="val 16667" name="adj"/>
            </a:avLst>
          </a:prstGeom>
          <a:ln>
            <a:noFill/>
          </a:ln>
          <a:effectLst>
            <a:outerShdw algn="tl" blurRad="76200" dir="7800000" dist="381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contrasting">
              <a:rot lat="0" lon="0" rev="4200000"/>
            </a:lightRig>
          </a:scene3d>
          <a:sp3d prstMaterial="plastic">
            <a:bevelT h="114300" prst="relaxedInset" w="381000"/>
            <a:contourClr>
              <a:srgbClr val="969696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1000100" y="1285860"/>
            <a:ext cx="66437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dirty="0" lang="kk-KZ" smtClean="0">
                <a:solidFill>
                  <a:prstClr val="black"/>
                </a:solidFill>
                <a:latin charset="0" pitchFamily="18" typeface="Times New Roman"/>
                <a:cs charset="0" pitchFamily="18" typeface="Times New Roman"/>
              </a:rPr>
              <a:t>                         </a:t>
            </a:r>
            <a:r>
              <a:rPr dirty="0" lang="kk-KZ" smtClean="0" sz="2400">
                <a:solidFill>
                  <a:prstClr val="black"/>
                </a:solidFill>
                <a:latin charset="0" pitchFamily="18" typeface="Times New Roman"/>
                <a:cs charset="0" pitchFamily="18" typeface="Times New Roman"/>
              </a:rPr>
              <a:t>Жұмыртқа         дернәсіл           имаго </a:t>
            </a:r>
            <a:endParaRPr dirty="0" lang="ru-RU" sz="2400">
              <a:solidFill>
                <a:prstClr val="black"/>
              </a:solidFill>
              <a:latin charset="0" pitchFamily="18" typeface="Times New Roman"/>
              <a:cs charset="0" pitchFamily="18" typeface="Times New Roman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000496" y="1571612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857884" y="157161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ата 7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fld id="{ED4A4A41-20EC-42C5-9798-BDD588193F94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dur="indefinite" id="1" nodeType="tmRoot" restart="never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Биология\663px-Praying_mantis_india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1142984"/>
            <a:ext cx="3214710" cy="22145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194" name="Picture 2" descr="C:\Users\user\Desktop\Биология\krasivii-mir-nasekomix-5-fotog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32" y="4143380"/>
            <a:ext cx="2714644" cy="17145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4000504"/>
            <a:ext cx="1286501" cy="20596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197" name="Picture 5" descr="C:\Users\user\Desktop\Биология\5122959_18c8ee7d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0" y="1142984"/>
            <a:ext cx="3071834" cy="21431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198" name="Picture 6" descr="C:\Users\user\Desktop\Биология\Grasshopper[1]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42" y="4143380"/>
            <a:ext cx="2976554" cy="18573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2214546" y="357166"/>
            <a:ext cx="56128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Шала түрленіп дамитындар 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86182" y="3500438"/>
            <a:ext cx="10935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дәуіттер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8" y="6215082"/>
            <a:ext cx="1484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бұзаубастар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86050" y="6072206"/>
            <a:ext cx="1248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инеліктер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0760" y="6143644"/>
            <a:ext cx="1511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шегірткелер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137EE-EA66-4EF7-A49B-620F10E66E5B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Толық түрленіп даму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metamorfoz1[1]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48" y="1928802"/>
            <a:ext cx="7358114" cy="435771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1000100" y="1357298"/>
            <a:ext cx="6929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     Жұмыртқа         дернәсіл</a:t>
            </a:r>
            <a:r>
              <a:rPr lang="kk-KZ" dirty="0" smtClean="0"/>
              <a:t>         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қуыршақ           имаго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786050" y="157161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357686" y="157161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929322" y="157161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78E6-CB24-4EEC-9A91-45046A0F8965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214290"/>
            <a:ext cx="735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Толық түрленіп дамитындар  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user\Desktop\Биология\Pieris.brassicae.female.mounted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1" y="1357299"/>
            <a:ext cx="3214710" cy="242889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058" y="1357298"/>
            <a:ext cx="2643206" cy="257176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4214818"/>
            <a:ext cx="1928826" cy="214314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21" name="Picture 5" descr="C:\Users\user\Desktop\Биология\5a0452df8baf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50" y="4500570"/>
            <a:ext cx="2500330" cy="157163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525665" y="1808120"/>
            <a:ext cx="2494363" cy="17435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4" y="4500570"/>
            <a:ext cx="1785950" cy="17859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2071670" y="3857628"/>
            <a:ext cx="1442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Көбелектер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3438" y="4071942"/>
            <a:ext cx="1217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қоңыздар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86644" y="4000504"/>
            <a:ext cx="13901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шыбындар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8662" y="6488668"/>
            <a:ext cx="12872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баларалар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14678" y="6215082"/>
            <a:ext cx="1626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құмырсқалар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57950" y="6286520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масалар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FC54C-B4C4-4396-BE32-0230E86BC527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kk-KZ" sz="20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Бунақденелілердің   маңызы </a:t>
            </a:r>
            <a:r>
              <a:rPr lang="kk-KZ" sz="27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7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27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Өсімдіктерді тозаңдандырады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Топырақты қопсытады,топырақ түзуге қатысады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Зиянкестерді жояды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Бал және балауыз береді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Жібек алу үшін өсіріледі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Санитарлық қызмет атқарады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Тағам ретінде пайдаланылады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A15E0-45E8-41A6-89A1-F73B31984A27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Пайдалы бунақденелілер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user\Desktop\Биология\5a0452df8baf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50" y="5143512"/>
            <a:ext cx="2143140" cy="15001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099" name="Picture 3" descr="C:\Users\user\Desktop\Биология\16272[1].jpg"/>
          <p:cNvPicPr>
            <a:picLocks noChangeAspect="1" noChangeArrowheads="1"/>
          </p:cNvPicPr>
          <p:nvPr/>
        </p:nvPicPr>
        <p:blipFill>
          <a:blip r:embed="rId3">
            <a:lum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4" y="1285860"/>
            <a:ext cx="3595686" cy="35719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100" name="Picture 4" descr="C:\Users\user\Desktop\Биология\nine-spotted-ladybug_Be3kn_19111[1].jpg"/>
          <p:cNvPicPr>
            <a:picLocks noChangeAspect="1" noChangeArrowheads="1"/>
          </p:cNvPicPr>
          <p:nvPr/>
        </p:nvPicPr>
        <p:blipFill>
          <a:blip r:embed="rId4">
            <a:lum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1285860"/>
            <a:ext cx="3778284" cy="364333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6072198" y="5143512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Балара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43042" y="5143512"/>
            <a:ext cx="981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Қанқыз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72066" y="6143644"/>
            <a:ext cx="1245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Құмырсқа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FEC28-C725-43ED-959D-FB1110686C21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Жібек көбелектері жібек алу үшін өсіріледі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1" y="1714488"/>
            <a:ext cx="7699428" cy="421484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1928-B1DD-4B1C-A56F-49AE39F34F59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Зиянды бунақденелілер </a:t>
            </a:r>
            <a:endParaRPr lang="ru-RU" dirty="0"/>
          </a:p>
        </p:txBody>
      </p:sp>
      <p:pic>
        <p:nvPicPr>
          <p:cNvPr id="1026" name="Picture 2" descr="C:\Documents and Settings\Admin\Рабочий стол\4774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1214422"/>
            <a:ext cx="2595564" cy="3500462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Рабочий стол\129804693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16" y="1142984"/>
            <a:ext cx="2714644" cy="3429024"/>
          </a:xfrm>
          <a:prstGeom prst="rect">
            <a:avLst/>
          </a:prstGeom>
          <a:noFill/>
        </p:spPr>
      </p:pic>
      <p:pic>
        <p:nvPicPr>
          <p:cNvPr id="1028" name="Picture 4" descr="C:\Documents and Settings\Admin\Рабочий стол\7861_lor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8" y="1142984"/>
            <a:ext cx="1979600" cy="3357586"/>
          </a:xfrm>
          <a:prstGeom prst="rect">
            <a:avLst/>
          </a:prstGeom>
          <a:noFill/>
        </p:spPr>
      </p:pic>
      <p:pic>
        <p:nvPicPr>
          <p:cNvPr id="1029" name="Picture 5" descr="C:\Documents and Settings\Admin\Рабочий стол\tarakan-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60" y="4929198"/>
            <a:ext cx="3810000" cy="171451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928662" y="4857760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Бит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71934" y="4500570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Бүрге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72330" y="4714884"/>
            <a:ext cx="756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Маса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0430" y="5143512"/>
            <a:ext cx="1132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Тарақан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6E81-6DE6-4012-9FDB-5487DBC02651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71522"/>
          </a:xfrm>
        </p:spPr>
        <p:txBody>
          <a:bodyPr>
            <a:normAutofit fontScale="90000"/>
          </a:bodyPr>
          <a:lstStyle/>
          <a:p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 smtClean="0">
                <a:latin typeface="Times New Roman" pitchFamily="18" charset="0"/>
                <a:cs typeface="Times New Roman" pitchFamily="18" charset="0"/>
              </a:rPr>
              <a:t>Азиялық шегіртке ауыл шаруашылығына  өте қауіпті,зиянкес жәндік.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                                             </a:t>
            </a:r>
          </a:p>
          <a:p>
            <a:endParaRPr lang="kk-KZ" dirty="0" smtClean="0"/>
          </a:p>
          <a:p>
            <a:endParaRPr lang="ru-RU" dirty="0"/>
          </a:p>
        </p:txBody>
      </p:sp>
      <p:pic>
        <p:nvPicPr>
          <p:cNvPr id="5" name="Содержимое 3" descr="%5BBI7GI_7-02%5D_%5BIL_01%5D-k[1]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1285860"/>
            <a:ext cx="4286280" cy="48577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500034" y="1357298"/>
            <a:ext cx="3404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      Азиялық шегіртке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6314" y="1285860"/>
            <a:ext cx="4357686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Шегірткелердің үйірлі және саяқ түрлері  болады  .</a:t>
            </a:r>
          </a:p>
          <a:p>
            <a:endParaRPr lang="kk-KZ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Үйірлі шегірткелер дернәсілдердің тығыз топтасуынан –жаушоғыл,ересектерінің жинақталуынан үйір түзеді .</a:t>
            </a:r>
          </a:p>
          <a:p>
            <a:endParaRPr lang="kk-KZ" sz="2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Жаушоғыл түзетін қанатсыз дернәсілдер жаяушегіртке деп аталады.</a:t>
            </a:r>
          </a:p>
          <a:p>
            <a:endParaRPr lang="kk-KZ" sz="2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200" b="1" dirty="0" smtClean="0"/>
          </a:p>
          <a:p>
            <a:endParaRPr lang="kk-KZ" sz="2200" b="1" dirty="0" smtClean="0"/>
          </a:p>
          <a:p>
            <a:endParaRPr lang="kk-KZ" sz="2200" b="1" dirty="0" smtClean="0"/>
          </a:p>
          <a:p>
            <a:endParaRPr lang="ru-RU" sz="2200" b="1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E784-61C5-4634-A6B7-569D9C6FAA43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500166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kk-KZ" sz="2800" dirty="0" smtClean="0"/>
              <a:t>     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Бекіту  </a:t>
            </a:r>
            <a:r>
              <a:rPr lang="kk-KZ" sz="2800" dirty="0" smtClean="0"/>
              <a:t/>
            </a:r>
            <a:br>
              <a:rPr lang="kk-KZ" sz="2800" dirty="0" smtClean="0"/>
            </a:br>
            <a:r>
              <a:rPr lang="kk-KZ" sz="2800" dirty="0" smtClean="0"/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Сандық диктант                             1 – “ иә”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0-   “ жоқ”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1.Бунақденелілер буынаяқтылар типіне жатады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2.Дене бөлімдері: баскөкірек және құрсақ 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3.Демтүтік  арқылы тыныс алады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4.Масаның ауыз мүшесі-кеміріп-жалаушы.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5.Толық түрленіп даму 4 сатыдан тұрады.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6.Имаго-дернәсілдің бір түрі.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7.Инелік толық түрленіп дамиды.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8. Қанқыз –зиянды жәндік.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9.Жаяушегірткелер -қанатсыз  дернәсілдер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10.Энтомология –бунақденелілерді зерттейді</a:t>
            </a:r>
          </a:p>
          <a:p>
            <a:endParaRPr lang="ru-RU" sz="280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B47A2-B58D-4D86-963D-5FFEB8A67895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Бунақденелілер класына жататын жәндіктердің негізгі ерекшеліктерін айқындау. Бунақденелілер туралы білімдерін тереңдету және кеңейту.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Оқушылардың  интеллектуалдық, шығармашылық қабілеттерін дамыту.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Тірі ағзаларға деген қамқорлық қарым-қатынасқа тәрбиелеу.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FC0B5-4A4D-43BB-8CF9-2720C42A8498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-2071734" y="642918"/>
            <a:ext cx="7772400" cy="3028950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    Диктант жауаптары: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1-1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2-0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3-1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4-0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5-1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6-0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7-0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8-0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  9-1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    10-1</a:t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8" y="214290"/>
            <a:ext cx="26432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Бағалау  шкаласы 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7752" y="2500306"/>
            <a:ext cx="398378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0-2                            “2”</a:t>
            </a: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3-6                           -”3”</a:t>
            </a: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7-8                           -”4”</a:t>
            </a: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9-10                         - “5”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29124" y="1285860"/>
            <a:ext cx="22860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дұрыс  жауап саны 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29520" y="1428736"/>
            <a:ext cx="1428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бағасы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A885-7AAC-4696-9A54-D8988885CDB7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97C84-614B-403D-8208-858BFBFB428D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285852" y="928670"/>
            <a:ext cx="43316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Қорытынды  бөлім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38" y="2357430"/>
            <a:ext cx="27871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1.Сипаттаңыз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538" y="3357562"/>
            <a:ext cx="3643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2.Салыстырыңыз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38" y="4429132"/>
            <a:ext cx="36249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3.Ұсыныс жасаңыз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Admin\Мои документы\Мои рисунки\krasivii-mir-nasekomix-5-fotog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12" y="2143116"/>
            <a:ext cx="2466964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42" y="1071546"/>
            <a:ext cx="5715040" cy="52453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000232" y="714356"/>
            <a:ext cx="5883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Үйге тапсырма: § 47; тапсырмалар 1,2 / 223 бет/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437-450D-4EC6-BC78-B0EDA99E0A35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ІІ Үй тапсырмасын тексеру 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3571876"/>
          <a:ext cx="3929090" cy="2643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1612"/>
                <a:gridCol w="1927478"/>
              </a:tblGrid>
              <a:tr h="2643206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Шаянтәріздестер 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 Өрмекшітәріз-</a:t>
                      </a:r>
                    </a:p>
                    <a:p>
                      <a:pPr algn="ctr"/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дестер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0" y="857232"/>
            <a:ext cx="45720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1.Зәршығару жүйесі –жасыл бездер</a:t>
            </a:r>
          </a:p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2.Ұзын және қысқа мұртшасы болады</a:t>
            </a:r>
          </a:p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3.Жүретін 8 аяғы  бар</a:t>
            </a:r>
          </a:p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4.Зәршығару жүйесі -сатанбез және мальпигий тамырлары </a:t>
            </a:r>
          </a:p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5.Тыныс алу мүшесі-желбезек</a:t>
            </a:r>
          </a:p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6.Тыныс алу мүшесі- өкпе қапшығы және демтүтік</a:t>
            </a:r>
          </a:p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7.Астың ішектен тыс қорытылуы тән</a:t>
            </a:r>
          </a:p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8.Хитинде нәруыз көбірек болады</a:t>
            </a:r>
          </a:p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9.Хитинге әктенген заттар көбірек сіңеді</a:t>
            </a:r>
          </a:p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10.Көздері қарапайым құрылысты</a:t>
            </a:r>
          </a:p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11.Циклоп,дафния,таңқышаян</a:t>
            </a:r>
          </a:p>
          <a:p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12.Кене, құршаян,бүйі</a:t>
            </a:r>
          </a:p>
          <a:p>
            <a:endParaRPr lang="kk-KZ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58" y="928670"/>
            <a:ext cx="2000264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22" y="928670"/>
            <a:ext cx="1928826" cy="2628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702A-A19E-4F05-A735-A60BA7D3489B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76" y="274638"/>
            <a:ext cx="4143404" cy="1296974"/>
          </a:xfrm>
        </p:spPr>
        <p:txBody>
          <a:bodyPr vert="horz">
            <a:normAutofit fontScale="90000"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Сәйкестігін тап: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Admin\Мои документы\Мои рисунки\294__65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76" y="214289"/>
            <a:ext cx="3143272" cy="18978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2285992"/>
          <a:ext cx="8715405" cy="438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46486"/>
                <a:gridCol w="1743020"/>
                <a:gridCol w="4625899"/>
              </a:tblGrid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Мамықкене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rowSpan="8">
                  <a:txBody>
                    <a:bodyPr/>
                    <a:lstStyle/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Мөлшері 0,2-1,0 мм  ,өрмек бездері болады</a:t>
                      </a: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50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Қышыма кене</a:t>
                      </a: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Түрлі өсімдіктердің шырынын сорады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50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Алма кенесі</a:t>
                      </a: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Мал шаруашылығына  зиян келтіреді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50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Тайгалық кене</a:t>
                      </a: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Азық-түлік қорын бүлдіреді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Қамба кенесі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7-9 рет ұрпақ береді;алма,алхорыны                                                           зақымдайды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50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Нәзікбас кене</a:t>
                      </a: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әкаяқ ауруын туғызады</a:t>
                      </a: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Берішкене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адамда қышыма ауруын туғызады </a:t>
                      </a: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Өрмеккене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энцефалит ауруын жұқтырады </a:t>
                      </a: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32DC-1108-4692-BD3C-741CEC03A501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ІІІ   Жаңа тақырып бойынша жұмыс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b="1" i="1" dirty="0" smtClean="0">
                <a:latin typeface="Times New Roman" pitchFamily="18" charset="0"/>
                <a:cs typeface="Times New Roman" pitchFamily="18" charset="0"/>
              </a:rPr>
              <a:t>Бунақденелілер класы</a:t>
            </a:r>
            <a:endParaRPr lang="ru-RU" sz="31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Биология\27740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84" y="1142984"/>
            <a:ext cx="4929222" cy="3071834"/>
          </a:xfrm>
          <a:prstGeom prst="rect">
            <a:avLst/>
          </a:prstGeom>
          <a:noFill/>
        </p:spPr>
      </p:pic>
      <p:cxnSp>
        <p:nvCxnSpPr>
          <p:cNvPr id="7" name="Соединительная линия уступом 6"/>
          <p:cNvCxnSpPr/>
          <p:nvPr/>
        </p:nvCxnSpPr>
        <p:spPr>
          <a:xfrm rot="16200000" flipH="1">
            <a:off x="6500826" y="2143116"/>
            <a:ext cx="3214710" cy="121444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/>
          <p:cNvCxnSpPr/>
          <p:nvPr/>
        </p:nvCxnSpPr>
        <p:spPr>
          <a:xfrm rot="5400000">
            <a:off x="-250065" y="2178835"/>
            <a:ext cx="2928958" cy="100013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57356" y="5357826"/>
            <a:ext cx="4870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700 000 /млн./ жуық түрлері бар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4357694"/>
            <a:ext cx="264320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Туақанатсыздар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58016" y="4357694"/>
            <a:ext cx="200026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Қанаттылар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00963" y="1571612"/>
            <a:ext cx="738664" cy="135732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Класс тармағы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124" y="1428736"/>
            <a:ext cx="738664" cy="164307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Класс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тармағы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86182" y="4786322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35 отряд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671F7-94AE-4AFA-A282-932F32EB249A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                    Сипаттамасы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2" y="500042"/>
            <a:ext cx="2822766" cy="55721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214678" y="785794"/>
            <a:ext cx="592932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*Дене бөліктері: бас,көкірек,құрсақ </a:t>
            </a: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*Барлығы   6 аяқты </a:t>
            </a: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*Екі мұртша,күрделі  және жай құрылысты </a:t>
            </a: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  көздер мен көзшелер баста орналасады</a:t>
            </a:r>
          </a:p>
          <a:p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Жұтқыншақ үсті,жұтқыншақ асты түйіні,</a:t>
            </a: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құрсақ жүйке тізбегі екі жұп түйін –ганглий түзеді.     </a:t>
            </a: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* Демтүтік арқылы тыныс алады </a:t>
            </a: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* Басым бөлігінде қанаттары болады </a:t>
            </a: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* Қантарату жүйесі-ашық жүйе </a:t>
            </a: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* Зәршығару жүйесі – мальпигий түтікшелері </a:t>
            </a:r>
          </a:p>
          <a:p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 *Тіршілік ортасы: жер беті,ауа,су,адам және жануарлардаың  ағзасы, топырақ асты  </a:t>
            </a:r>
          </a:p>
          <a:p>
            <a:endParaRPr lang="kk-KZ" sz="2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14678" y="5572140"/>
            <a:ext cx="592932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200" b="1" u="sng" dirty="0" smtClean="0">
                <a:latin typeface="Times New Roman" pitchFamily="18" charset="0"/>
                <a:cs typeface="Times New Roman" pitchFamily="18" charset="0"/>
              </a:rPr>
              <a:t>Энтомология</a:t>
            </a:r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-бунақденелілерді зерттейтін ғылым /гректің “ентома”-бунақдене+ “логос”-ғылым/.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0E2FB-40AC-4214-AAA9-0B58C85B08CE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Бунақденелілердің ауыз мүшесінің құрылысы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Шыбын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38" y="2143116"/>
            <a:ext cx="85725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57224" y="3714752"/>
            <a:ext cx="1258458" cy="1640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 rot="10800000" flipH="1" flipV="1">
            <a:off x="785786" y="5184173"/>
            <a:ext cx="12858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Сүзіп жалаушы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57422" y="1714488"/>
            <a:ext cx="12636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Қоңыздар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Users\user\Desktop\Биология\komachi10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08" y="2071678"/>
            <a:ext cx="5929354" cy="3120244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214546" y="5286388"/>
            <a:ext cx="128588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Кеміруші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57620" y="1714488"/>
            <a:ext cx="1357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Балара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3571868" y="5184172"/>
            <a:ext cx="20002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Кеміріп-жалаушы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0800000" flipV="1">
            <a:off x="5857884" y="1717138"/>
            <a:ext cx="857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Маса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5572132" y="5231708"/>
            <a:ext cx="21837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Шаншып</a:t>
            </a: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-сорушы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00892" y="1714488"/>
            <a:ext cx="1344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Көбелек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858016" y="5286388"/>
            <a:ext cx="13573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Түтік тәрізді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3793-6231-4565-8660-D1CC505AB841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Бунақденелілердің даму жолдары: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43050"/>
            <a:ext cx="5329246" cy="4525963"/>
          </a:xfrm>
        </p:spPr>
        <p:txBody>
          <a:bodyPr>
            <a:normAutofit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Тура даму </a:t>
            </a:r>
          </a:p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Шала түрленіп даму</a:t>
            </a:r>
          </a:p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Толық түрленіп даму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16A3-9C67-447C-9D6F-FCA141E09CB4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                                  </a:t>
            </a:r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Тура даму </a:t>
            </a:r>
          </a:p>
          <a:p>
            <a:pPr>
              <a:buNone/>
            </a:pPr>
            <a:r>
              <a:rPr lang="kk-KZ" dirty="0" smtClean="0"/>
              <a:t>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Жұмыртқа          имаго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3000364" y="171448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28662" y="5286388"/>
            <a:ext cx="428628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dirty="0" smtClean="0"/>
          </a:p>
          <a:p>
            <a:endParaRPr lang="kk-KZ" dirty="0" smtClean="0"/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Имаго /латынша имаго / – ересек жәндік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/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66" y="1928802"/>
            <a:ext cx="5572164" cy="39290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8349-D953-4031-A203-40688BC7D12F}" type="datetime1">
              <a:rPr lang="ru-RU" smtClean="0"/>
              <a:pPr/>
              <a:t>29.04.2012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927</TotalTime>
  <Words>559</Words>
  <Application>Microsoft Office PowerPoint</Application>
  <PresentationFormat>Экран (4:3)</PresentationFormat>
  <Paragraphs>199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Сабақтың тақырыбы:</vt:lpstr>
      <vt:lpstr>Сабақтың мақсаты:</vt:lpstr>
      <vt:lpstr>ІІ Үй тапсырмасын тексеру :</vt:lpstr>
      <vt:lpstr>Сәйкестігін тап:</vt:lpstr>
      <vt:lpstr>ІІІ   Жаңа тақырып бойынша жұмыс Бунақденелілер класы</vt:lpstr>
      <vt:lpstr>                    Сипаттамасы </vt:lpstr>
      <vt:lpstr>Бунақденелілердің ауыз мүшесінің құрылысы</vt:lpstr>
      <vt:lpstr>Бунақденелілердің даму жолдары:</vt:lpstr>
      <vt:lpstr> </vt:lpstr>
      <vt:lpstr>Шала түрленіп даму </vt:lpstr>
      <vt:lpstr>Презентация PowerPoint</vt:lpstr>
      <vt:lpstr>Толық түрленіп даму </vt:lpstr>
      <vt:lpstr>Презентация PowerPoint</vt:lpstr>
      <vt:lpstr>  Бунақденелілердің   маңызы  </vt:lpstr>
      <vt:lpstr>Пайдалы бунақденелілер </vt:lpstr>
      <vt:lpstr>Жібек көбелектері жібек алу үшін өсіріледі </vt:lpstr>
      <vt:lpstr>Зиянды бунақденелілер </vt:lpstr>
      <vt:lpstr>  Азиялық шегіртке ауыл шаруашылығына  өте қауіпті,зиянкес жәндік. </vt:lpstr>
      <vt:lpstr>      Бекіту    Сандық диктант                             1 – “ иә”                                                          0-   “ жоқ”</vt:lpstr>
      <vt:lpstr>                     Диктант жауаптары:              1-1             2-0             3-1             4-0             5-1             6-0             7-0             8-0             9-1           10-1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</dc:title>
  <cp:lastModifiedBy>nurken</cp:lastModifiedBy>
  <cp:revision>98</cp:revision>
  <dcterms:modified xsi:type="dcterms:W3CDTF">2012-04-29T13:19:03Z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561166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