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7" r:id="rId3"/>
    <p:sldId id="327" r:id="rId4"/>
    <p:sldId id="328" r:id="rId5"/>
    <p:sldId id="266" r:id="rId6"/>
    <p:sldId id="319" r:id="rId7"/>
    <p:sldId id="293" r:id="rId8"/>
    <p:sldId id="307" r:id="rId9"/>
    <p:sldId id="267" r:id="rId10"/>
    <p:sldId id="316" r:id="rId11"/>
    <p:sldId id="303" r:id="rId12"/>
    <p:sldId id="310" r:id="rId13"/>
    <p:sldId id="292" r:id="rId14"/>
    <p:sldId id="281" r:id="rId15"/>
    <p:sldId id="296" r:id="rId16"/>
    <p:sldId id="308" r:id="rId17"/>
    <p:sldId id="323" r:id="rId18"/>
    <p:sldId id="304" r:id="rId19"/>
    <p:sldId id="301" r:id="rId20"/>
    <p:sldId id="322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66FF"/>
    <a:srgbClr val="00FFFF"/>
    <a:srgbClr val="FF0000"/>
    <a:srgbClr val="99FF66"/>
    <a:srgbClr val="FFFF00"/>
    <a:srgbClr val="FF0066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0" autoAdjust="0"/>
    <p:restoredTop sz="94664" autoAdjust="0"/>
  </p:normalViewPr>
  <p:slideViewPr>
    <p:cSldViewPr>
      <p:cViewPr varScale="1">
        <p:scale>
          <a:sx n="112" d="100"/>
          <a:sy n="112" d="100"/>
        </p:scale>
        <p:origin x="-12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448BB-FE14-493F-AB85-616166EE82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752566"/>
      </p:ext>
    </p:extLst>
  </p:cSld>
  <p:clrMapOvr>
    <a:masterClrMapping/>
  </p:clrMapOvr>
  <p:transition advClick="0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FE1F2-11FA-48DE-89C0-FBC51A281D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476759"/>
      </p:ext>
    </p:extLst>
  </p:cSld>
  <p:clrMapOvr>
    <a:masterClrMapping/>
  </p:clrMapOvr>
  <p:transition advClick="0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1281A-7BCB-490B-9918-D686CCCD60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691937"/>
      </p:ext>
    </p:extLst>
  </p:cSld>
  <p:clrMapOvr>
    <a:masterClrMapping/>
  </p:clrMapOvr>
  <p:transition advClick="0">
    <p:pull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152400"/>
            <a:ext cx="7696200" cy="5334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0A948-E1CE-4744-98D9-D9AF4C89F6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569376"/>
      </p:ext>
    </p:extLst>
  </p:cSld>
  <p:clrMapOvr>
    <a:masterClrMapping/>
  </p:clrMapOvr>
  <p:transition advClick="0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C9F49-A89A-475F-87A4-50DF4C857B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996209"/>
      </p:ext>
    </p:extLst>
  </p:cSld>
  <p:clrMapOvr>
    <a:masterClrMapping/>
  </p:clrMapOvr>
  <p:transition advClick="0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19DD4-8D9B-4728-9351-F29238D23B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261497"/>
      </p:ext>
    </p:extLst>
  </p:cSld>
  <p:clrMapOvr>
    <a:masterClrMapping/>
  </p:clrMapOvr>
  <p:transition advClick="0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23EBF-027C-411A-AAD2-9F525437D8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781846"/>
      </p:ext>
    </p:extLst>
  </p:cSld>
  <p:clrMapOvr>
    <a:masterClrMapping/>
  </p:clrMapOvr>
  <p:transition advClick="0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1D3B0-F25F-40D6-B7C6-9B6D288EBB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255249"/>
      </p:ext>
    </p:extLst>
  </p:cSld>
  <p:clrMapOvr>
    <a:masterClrMapping/>
  </p:clrMapOvr>
  <p:transition advClick="0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E14A2-12F4-473D-AA81-7ABE51DB62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879575"/>
      </p:ext>
    </p:extLst>
  </p:cSld>
  <p:clrMapOvr>
    <a:masterClrMapping/>
  </p:clrMapOvr>
  <p:transition advClick="0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EEED3-DD7A-4D71-9835-563CCB9B3B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12872"/>
      </p:ext>
    </p:extLst>
  </p:cSld>
  <p:clrMapOvr>
    <a:masterClrMapping/>
  </p:clrMapOvr>
  <p:transition advClick="0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85FC7-CA0C-4D0B-920C-4F2DC7CDB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179657"/>
      </p:ext>
    </p:extLst>
  </p:cSld>
  <p:clrMapOvr>
    <a:masterClrMapping/>
  </p:clrMapOvr>
  <p:transition advClick="0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665C3-2702-45A7-B8B3-4ABF98077F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117595"/>
      </p:ext>
    </p:extLst>
  </p:cSld>
  <p:clrMapOvr>
    <a:masterClrMapping/>
  </p:clrMapOvr>
  <p:transition advClick="0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B0F90DA-22C6-4562-8442-99EC027676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>
    <p:pull dir="r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romantic-online.com/uploads/users_images/1/509/49d1ee86baf59.jpg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romantic-online.com/uploads/users_images/1/509/49d1ee86baf59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romantic-online.com/uploads/users_images/1/509/49d1ee86baf59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hyperlink" Target="http://romantic-online.com/uploads/users_images/1/509/49d1ebf8edbe0.jpg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9.jpeg"/><Relationship Id="rId4" Type="http://schemas.openxmlformats.org/officeDocument/2006/relationships/hyperlink" Target="http://romantic-online.com/uploads/users_images/1/509/49d1eb731be6b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hyperlink" Target="http://romantic-online.com/uploads/users_images/1/509/49d1eba13506c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hyperlink" Target="http://romantic-online.com/uploads/users_images/1/509/49d1eb731be6b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jpeg"/><Relationship Id="rId4" Type="http://schemas.openxmlformats.org/officeDocument/2006/relationships/hyperlink" Target="http://romantic-online.com/uploads/users_images/1/509/49d1ec1c70b01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hyperlink" Target="http://romantic-online.com/uploads/users_images/1/509/49d1eb3dbf8fc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 ?><Relationships xmlns="http://schemas.openxmlformats.org/package/2006/relationships"><Relationship Id="rId3" Target="../media/image35.jpeg" Type="http://schemas.openxmlformats.org/officeDocument/2006/relationships/image"/><Relationship Id="rId2" Target="../media/image34.jpeg" Type="http://schemas.openxmlformats.org/officeDocument/2006/relationships/image"/><Relationship Id="rId1" Target="../slideLayouts/slideLayout12.xml" Type="http://schemas.openxmlformats.org/officeDocument/2006/relationships/slideLayout"/><Relationship Id="rId5" Target="../media/image37.jpeg" Type="http://schemas.openxmlformats.org/officeDocument/2006/relationships/image"/><Relationship Id="rId4" Target="../media/image36.jpeg" Type="http://schemas.openxmlformats.org/officeDocument/2006/relationships/image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4.jpeg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hyperlink" Target="http://www.igla.ru/index.php?a1=2&amp;idgood=2257543931&amp;fr=sc&amp;idtree=1466946562" TargetMode="External"/><Relationship Id="rId4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hlink"/>
            </a:gs>
            <a:gs pos="100000">
              <a:srgbClr val="FFFF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4"/>
          <p:cNvSpPr>
            <a:spLocks noChangeArrowheads="1"/>
          </p:cNvSpPr>
          <p:nvPr/>
        </p:nvSpPr>
        <p:spPr bwMode="auto">
          <a:xfrm>
            <a:off x="0" y="138113"/>
            <a:ext cx="3581400" cy="17526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1218930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400" b="1" i="1">
                <a:solidFill>
                  <a:srgbClr val="000099"/>
                </a:solidFill>
                <a:cs typeface="Times New Roman" pitchFamily="18" charset="0"/>
              </a:rPr>
              <a:t>Тақырыбы</a:t>
            </a:r>
            <a:endParaRPr lang="ru-RU" sz="2400" b="1" i="1">
              <a:solidFill>
                <a:srgbClr val="000099"/>
              </a:solidFill>
              <a:cs typeface="Times New Roman" pitchFamily="18" charset="0"/>
            </a:endParaRPr>
          </a:p>
        </p:txBody>
      </p:sp>
      <p:sp>
        <p:nvSpPr>
          <p:cNvPr id="2051" name="AutoShape 5"/>
          <p:cNvSpPr>
            <a:spLocks noChangeArrowheads="1"/>
          </p:cNvSpPr>
          <p:nvPr/>
        </p:nvSpPr>
        <p:spPr bwMode="auto">
          <a:xfrm>
            <a:off x="2133600" y="914400"/>
            <a:ext cx="7010400" cy="5181600"/>
          </a:xfrm>
          <a:prstGeom prst="flowChartMultidocument">
            <a:avLst/>
          </a:prstGeom>
          <a:gradFill rotWithShape="1">
            <a:gsLst>
              <a:gs pos="0">
                <a:srgbClr val="FFFF99"/>
              </a:gs>
              <a:gs pos="100000">
                <a:srgbClr val="FF6600"/>
              </a:gs>
            </a:gsLst>
            <a:lin ang="5400000" scaled="1"/>
          </a:gradFill>
          <a:ln w="15875">
            <a:solidFill>
              <a:srgbClr val="0000FF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kk-KZ" sz="1900" b="1" i="1">
                <a:solidFill>
                  <a:srgbClr val="990099"/>
                </a:solidFill>
                <a:latin typeface="Monotype Corsiva" pitchFamily="66" charset="0"/>
              </a:rPr>
              <a:t>	  </a:t>
            </a:r>
            <a:endParaRPr lang="ru-RU" sz="5400" b="1" i="1">
              <a:solidFill>
                <a:srgbClr val="000099"/>
              </a:solidFill>
              <a:latin typeface="Monotype Corsiva" pitchFamily="66" charset="0"/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2667000" y="2590800"/>
            <a:ext cx="48006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kk-KZ" sz="4400" b="1" i="1" dirty="0">
                <a:solidFill>
                  <a:srgbClr val="FF0000"/>
                </a:solidFill>
              </a:rPr>
              <a:t>Бисерден көбелек бейнесін жасау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1" descr="плетение из бисера бабочек (описание и схемы плетения)">
            <a:hlinkClick r:id="rId2" tooltip="&quot;плетение из бисера бабочек (описание и схемы плетения)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828800"/>
            <a:ext cx="4876800" cy="438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98813" y="381000"/>
            <a:ext cx="8645187" cy="107721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2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Көбелекті</a:t>
            </a: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тоқу</a:t>
            </a: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үшін</a:t>
            </a: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алдымен</a:t>
            </a: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үстіңгі</a:t>
            </a: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және</a:t>
            </a: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ru-RU" sz="32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астыңғы</a:t>
            </a: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қанаттарын</a:t>
            </a: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тоқимыз</a:t>
            </a:r>
            <a:r>
              <a:rPr lang="ru-RU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advClick="0">
    <p:pull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2" descr="плетение из бисера бабочек (описание и схемы плетения)">
            <a:hlinkClick r:id="rId2" tooltip="&quot;плетение из бисера бабочек (описание и схемы плетения)&quot;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00200"/>
            <a:ext cx="2514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8600" y="152400"/>
            <a:ext cx="8244436" cy="126188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36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Көбелектің жоғарғы қанатын әзірлеу</a:t>
            </a:r>
            <a:r>
              <a:rPr lang="kk-KZ" sz="20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r>
              <a:rPr lang="ru-RU" sz="20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1-қадам</a:t>
            </a:r>
          </a:p>
          <a:p>
            <a:pPr>
              <a:defRPr/>
            </a:pPr>
            <a:endParaRPr lang="ru-RU" sz="20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6" name="Group 125"/>
          <p:cNvGraphicFramePr>
            <a:graphicFrameLocks noGrp="1"/>
          </p:cNvGraphicFramePr>
          <p:nvPr>
            <p:ph idx="1"/>
          </p:nvPr>
        </p:nvGraphicFramePr>
        <p:xfrm>
          <a:off x="2895600" y="2133600"/>
          <a:ext cx="5638800" cy="3581400"/>
        </p:xfrm>
        <a:graphic>
          <a:graphicData uri="http://schemas.openxmlformats.org/drawingml/2006/table">
            <a:tbl>
              <a:tblPr/>
              <a:tblGrid>
                <a:gridCol w="457200"/>
                <a:gridCol w="3352800"/>
                <a:gridCol w="1828800"/>
              </a:tblGrid>
              <a:tr h="4865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Р/с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Жұмыс реті 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Суреттемесі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5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 бисер өткізіп, 1 бисерді қалдырып, 2 бисерден сыммен қарсы өту.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5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2.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Сымның басына 4 бисер тізіп, сымның келесі ұшын қарсы өткізу.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6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3.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Сымның басына 4 бисер тізіп, сымның келесі ұшын қарсы өткізу.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16" name="Oval 112"/>
          <p:cNvSpPr>
            <a:spLocks noChangeArrowheads="1"/>
          </p:cNvSpPr>
          <p:nvPr/>
        </p:nvSpPr>
        <p:spPr bwMode="auto">
          <a:xfrm>
            <a:off x="7543800" y="28194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17" name="Oval 112"/>
          <p:cNvSpPr>
            <a:spLocks noChangeArrowheads="1"/>
          </p:cNvSpPr>
          <p:nvPr/>
        </p:nvSpPr>
        <p:spPr bwMode="auto">
          <a:xfrm>
            <a:off x="7391400" y="30480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18" name="Oval 112"/>
          <p:cNvSpPr>
            <a:spLocks noChangeArrowheads="1"/>
          </p:cNvSpPr>
          <p:nvPr/>
        </p:nvSpPr>
        <p:spPr bwMode="auto">
          <a:xfrm>
            <a:off x="7696200" y="30480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19" name="Oval 112"/>
          <p:cNvSpPr>
            <a:spLocks noChangeArrowheads="1"/>
          </p:cNvSpPr>
          <p:nvPr/>
        </p:nvSpPr>
        <p:spPr bwMode="auto">
          <a:xfrm>
            <a:off x="7543800" y="3516313"/>
            <a:ext cx="287338" cy="21748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0" name="Oval 112"/>
          <p:cNvSpPr>
            <a:spLocks noChangeArrowheads="1"/>
          </p:cNvSpPr>
          <p:nvPr/>
        </p:nvSpPr>
        <p:spPr bwMode="auto">
          <a:xfrm>
            <a:off x="7391400" y="37338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1" name="Oval 112"/>
          <p:cNvSpPr>
            <a:spLocks noChangeArrowheads="1"/>
          </p:cNvSpPr>
          <p:nvPr/>
        </p:nvSpPr>
        <p:spPr bwMode="auto">
          <a:xfrm>
            <a:off x="7696200" y="37338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2" name="Oval 112"/>
          <p:cNvSpPr>
            <a:spLocks noChangeArrowheads="1"/>
          </p:cNvSpPr>
          <p:nvPr/>
        </p:nvSpPr>
        <p:spPr bwMode="auto">
          <a:xfrm>
            <a:off x="7086600" y="39624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3" name="Oval 112"/>
          <p:cNvSpPr>
            <a:spLocks noChangeArrowheads="1"/>
          </p:cNvSpPr>
          <p:nvPr/>
        </p:nvSpPr>
        <p:spPr bwMode="auto">
          <a:xfrm>
            <a:off x="7467600" y="44958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4" name="Oval 112"/>
          <p:cNvSpPr>
            <a:spLocks noChangeArrowheads="1"/>
          </p:cNvSpPr>
          <p:nvPr/>
        </p:nvSpPr>
        <p:spPr bwMode="auto">
          <a:xfrm>
            <a:off x="7391400" y="39624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5" name="Oval 112"/>
          <p:cNvSpPr>
            <a:spLocks noChangeArrowheads="1"/>
          </p:cNvSpPr>
          <p:nvPr/>
        </p:nvSpPr>
        <p:spPr bwMode="auto">
          <a:xfrm>
            <a:off x="7696200" y="39624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6" name="Oval 112"/>
          <p:cNvSpPr>
            <a:spLocks noChangeArrowheads="1"/>
          </p:cNvSpPr>
          <p:nvPr/>
        </p:nvSpPr>
        <p:spPr bwMode="auto">
          <a:xfrm>
            <a:off x="8001000" y="39624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7" name="Oval 112"/>
          <p:cNvSpPr>
            <a:spLocks noChangeArrowheads="1"/>
          </p:cNvSpPr>
          <p:nvPr/>
        </p:nvSpPr>
        <p:spPr bwMode="auto">
          <a:xfrm>
            <a:off x="7315200" y="47244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8" name="Oval 112"/>
          <p:cNvSpPr>
            <a:spLocks noChangeArrowheads="1"/>
          </p:cNvSpPr>
          <p:nvPr/>
        </p:nvSpPr>
        <p:spPr bwMode="auto">
          <a:xfrm>
            <a:off x="7620000" y="47244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29" name="Oval 112"/>
          <p:cNvSpPr>
            <a:spLocks noChangeArrowheads="1"/>
          </p:cNvSpPr>
          <p:nvPr/>
        </p:nvSpPr>
        <p:spPr bwMode="auto">
          <a:xfrm>
            <a:off x="7010400" y="49530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0" name="Oval 112"/>
          <p:cNvSpPr>
            <a:spLocks noChangeArrowheads="1"/>
          </p:cNvSpPr>
          <p:nvPr/>
        </p:nvSpPr>
        <p:spPr bwMode="auto">
          <a:xfrm>
            <a:off x="7315200" y="49530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1" name="Oval 112"/>
          <p:cNvSpPr>
            <a:spLocks noChangeArrowheads="1"/>
          </p:cNvSpPr>
          <p:nvPr/>
        </p:nvSpPr>
        <p:spPr bwMode="auto">
          <a:xfrm>
            <a:off x="7637463" y="4953000"/>
            <a:ext cx="287337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2" name="Oval 112"/>
          <p:cNvSpPr>
            <a:spLocks noChangeArrowheads="1"/>
          </p:cNvSpPr>
          <p:nvPr/>
        </p:nvSpPr>
        <p:spPr bwMode="auto">
          <a:xfrm>
            <a:off x="7924800" y="49530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3" name="Oval 112"/>
          <p:cNvSpPr>
            <a:spLocks noChangeArrowheads="1"/>
          </p:cNvSpPr>
          <p:nvPr/>
        </p:nvSpPr>
        <p:spPr bwMode="auto">
          <a:xfrm>
            <a:off x="7010400" y="51816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4" name="Oval 112"/>
          <p:cNvSpPr>
            <a:spLocks noChangeArrowheads="1"/>
          </p:cNvSpPr>
          <p:nvPr/>
        </p:nvSpPr>
        <p:spPr bwMode="auto">
          <a:xfrm>
            <a:off x="7315200" y="51816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5" name="Oval 112"/>
          <p:cNvSpPr>
            <a:spLocks noChangeArrowheads="1"/>
          </p:cNvSpPr>
          <p:nvPr/>
        </p:nvSpPr>
        <p:spPr bwMode="auto">
          <a:xfrm>
            <a:off x="6705600" y="5181600"/>
            <a:ext cx="287338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6" name="Oval 112"/>
          <p:cNvSpPr>
            <a:spLocks noChangeArrowheads="1"/>
          </p:cNvSpPr>
          <p:nvPr/>
        </p:nvSpPr>
        <p:spPr bwMode="auto">
          <a:xfrm>
            <a:off x="7637463" y="5181600"/>
            <a:ext cx="287337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7" name="Oval 112"/>
          <p:cNvSpPr>
            <a:spLocks noChangeArrowheads="1"/>
          </p:cNvSpPr>
          <p:nvPr/>
        </p:nvSpPr>
        <p:spPr bwMode="auto">
          <a:xfrm>
            <a:off x="7942263" y="5181600"/>
            <a:ext cx="287337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8" name="Oval 112"/>
          <p:cNvSpPr>
            <a:spLocks noChangeArrowheads="1"/>
          </p:cNvSpPr>
          <p:nvPr/>
        </p:nvSpPr>
        <p:spPr bwMode="auto">
          <a:xfrm>
            <a:off x="8247063" y="5181600"/>
            <a:ext cx="287337" cy="21748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39" name="Прямоугольник 30"/>
          <p:cNvSpPr>
            <a:spLocks noChangeArrowheads="1"/>
          </p:cNvSpPr>
          <p:nvPr/>
        </p:nvSpPr>
        <p:spPr bwMode="auto">
          <a:xfrm>
            <a:off x="0" y="4724400"/>
            <a:ext cx="28956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kk-KZ" sz="1400" b="1" i="1">
                <a:solidFill>
                  <a:srgbClr val="0000FF"/>
                </a:solidFill>
                <a:latin typeface="Arial" charset="0"/>
              </a:rPr>
              <a:t>Әр жол сайын 2 бисерден қосылып, көбейіп отырады. Бисер саны 12-ге жеткенде 3 қатар 12 бисерден тоқимыз. Келесі қатарда тағы да 2 бисерден қосамыз, керісінше келесі қатарларда 1, 2 бисерден азайтып отырамыз 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52400" y="1143000"/>
            <a:ext cx="832279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400" b="1" i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Үлгі</a:t>
            </a:r>
            <a:r>
              <a:rPr lang="ru-RU" sz="2400" b="1" i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:</a:t>
            </a:r>
          </a:p>
        </p:txBody>
      </p:sp>
      <p:sp>
        <p:nvSpPr>
          <p:cNvPr id="12341" name="Прямоугольник 32"/>
          <p:cNvSpPr>
            <a:spLocks noChangeArrowheads="1"/>
          </p:cNvSpPr>
          <p:nvPr/>
        </p:nvSpPr>
        <p:spPr bwMode="auto">
          <a:xfrm>
            <a:off x="4876800" y="1295400"/>
            <a:ext cx="2481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k-KZ" b="1" i="1"/>
              <a:t>Технологиялық карта </a:t>
            </a:r>
            <a:endParaRPr lang="ru-RU" b="1" i="1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7315200" y="3124200"/>
            <a:ext cx="838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7467600" y="28956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2000">
              <a:srgbClr val="FFF200">
                <a:alpha val="58000"/>
              </a:srgbClr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82" name="Group 54"/>
          <p:cNvGraphicFramePr>
            <a:graphicFrameLocks noGrp="1"/>
          </p:cNvGraphicFramePr>
          <p:nvPr>
            <p:ph sz="half" idx="4294967295"/>
          </p:nvPr>
        </p:nvGraphicFramePr>
        <p:xfrm>
          <a:off x="2971800" y="1600200"/>
          <a:ext cx="6019800" cy="3619500"/>
        </p:xfrm>
        <a:graphic>
          <a:graphicData uri="http://schemas.openxmlformats.org/drawingml/2006/table">
            <a:tbl>
              <a:tblPr/>
              <a:tblGrid>
                <a:gridCol w="470946"/>
                <a:gridCol w="2729454"/>
                <a:gridCol w="2819400"/>
              </a:tblGrid>
              <a:tr h="1676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1.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Сымның басына 2 бисер тізіп, сымның келесі ұшын қарсы өткізу.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2,4,6,7,8,9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30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2.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9"/>
                        <a:tabLst/>
                      </a:pPr>
                      <a:r>
                        <a:rPr kumimoji="0" lang="kk-KZ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Бисерге жеткен кезде керісінше, бисер санын азайтып тоқимыз.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9,8,7,6,4,2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28" name="Oval 39"/>
          <p:cNvSpPr>
            <a:spLocks noChangeArrowheads="1"/>
          </p:cNvSpPr>
          <p:nvPr/>
        </p:nvSpPr>
        <p:spPr bwMode="auto">
          <a:xfrm>
            <a:off x="7561263" y="1763713"/>
            <a:ext cx="287337" cy="2174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9" name="Oval 40"/>
          <p:cNvSpPr>
            <a:spLocks noChangeArrowheads="1"/>
          </p:cNvSpPr>
          <p:nvPr/>
        </p:nvSpPr>
        <p:spPr bwMode="auto">
          <a:xfrm>
            <a:off x="7866063" y="1752600"/>
            <a:ext cx="287337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0" name="Oval 41"/>
          <p:cNvSpPr>
            <a:spLocks noChangeArrowheads="1"/>
          </p:cNvSpPr>
          <p:nvPr/>
        </p:nvSpPr>
        <p:spPr bwMode="auto">
          <a:xfrm>
            <a:off x="7543800" y="19812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1" name="Oval 42"/>
          <p:cNvSpPr>
            <a:spLocks noChangeArrowheads="1"/>
          </p:cNvSpPr>
          <p:nvPr/>
        </p:nvSpPr>
        <p:spPr bwMode="auto">
          <a:xfrm>
            <a:off x="8382000" y="2209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2" name="Oval 43"/>
          <p:cNvSpPr>
            <a:spLocks noChangeArrowheads="1"/>
          </p:cNvSpPr>
          <p:nvPr/>
        </p:nvSpPr>
        <p:spPr bwMode="auto">
          <a:xfrm>
            <a:off x="6781800" y="40386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3" name="Oval 44"/>
          <p:cNvSpPr>
            <a:spLocks noChangeArrowheads="1"/>
          </p:cNvSpPr>
          <p:nvPr/>
        </p:nvSpPr>
        <p:spPr bwMode="auto">
          <a:xfrm>
            <a:off x="7848600" y="19812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4" name="Oval 45"/>
          <p:cNvSpPr>
            <a:spLocks noChangeArrowheads="1"/>
          </p:cNvSpPr>
          <p:nvPr/>
        </p:nvSpPr>
        <p:spPr bwMode="auto">
          <a:xfrm>
            <a:off x="8229600" y="2438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5" name="Oval 46"/>
          <p:cNvSpPr>
            <a:spLocks noChangeArrowheads="1"/>
          </p:cNvSpPr>
          <p:nvPr/>
        </p:nvSpPr>
        <p:spPr bwMode="auto">
          <a:xfrm>
            <a:off x="7162800" y="2209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6" name="Oval 47"/>
          <p:cNvSpPr>
            <a:spLocks noChangeArrowheads="1"/>
          </p:cNvSpPr>
          <p:nvPr/>
        </p:nvSpPr>
        <p:spPr bwMode="auto">
          <a:xfrm>
            <a:off x="8534400" y="2438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7" name="Oval 48"/>
          <p:cNvSpPr>
            <a:spLocks noChangeArrowheads="1"/>
          </p:cNvSpPr>
          <p:nvPr/>
        </p:nvSpPr>
        <p:spPr bwMode="auto">
          <a:xfrm>
            <a:off x="8153400" y="19812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8" name="Oval 49"/>
          <p:cNvSpPr>
            <a:spLocks noChangeArrowheads="1"/>
          </p:cNvSpPr>
          <p:nvPr/>
        </p:nvSpPr>
        <p:spPr bwMode="auto">
          <a:xfrm>
            <a:off x="8077200" y="2209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9" name="Oval 50"/>
          <p:cNvSpPr>
            <a:spLocks noChangeArrowheads="1"/>
          </p:cNvSpPr>
          <p:nvPr/>
        </p:nvSpPr>
        <p:spPr bwMode="auto">
          <a:xfrm>
            <a:off x="7772400" y="2209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0" name="Oval 51"/>
          <p:cNvSpPr>
            <a:spLocks noChangeArrowheads="1"/>
          </p:cNvSpPr>
          <p:nvPr/>
        </p:nvSpPr>
        <p:spPr bwMode="auto">
          <a:xfrm>
            <a:off x="7467600" y="2209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1" name="Oval 52"/>
          <p:cNvSpPr>
            <a:spLocks noChangeArrowheads="1"/>
          </p:cNvSpPr>
          <p:nvPr/>
        </p:nvSpPr>
        <p:spPr bwMode="auto">
          <a:xfrm>
            <a:off x="6858000" y="2209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2" name="Oval 53"/>
          <p:cNvSpPr>
            <a:spLocks noChangeArrowheads="1"/>
          </p:cNvSpPr>
          <p:nvPr/>
        </p:nvSpPr>
        <p:spPr bwMode="auto">
          <a:xfrm>
            <a:off x="7239000" y="19812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3" name="Oval 55"/>
          <p:cNvSpPr>
            <a:spLocks noChangeArrowheads="1"/>
          </p:cNvSpPr>
          <p:nvPr/>
        </p:nvSpPr>
        <p:spPr bwMode="auto">
          <a:xfrm>
            <a:off x="8001000" y="2667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4" name="Oval 56"/>
          <p:cNvSpPr>
            <a:spLocks noChangeArrowheads="1"/>
          </p:cNvSpPr>
          <p:nvPr/>
        </p:nvSpPr>
        <p:spPr bwMode="auto">
          <a:xfrm>
            <a:off x="8610600" y="2667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5" name="Oval 57"/>
          <p:cNvSpPr>
            <a:spLocks noChangeArrowheads="1"/>
          </p:cNvSpPr>
          <p:nvPr/>
        </p:nvSpPr>
        <p:spPr bwMode="auto">
          <a:xfrm>
            <a:off x="7696200" y="2667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6" name="Oval 58"/>
          <p:cNvSpPr>
            <a:spLocks noChangeArrowheads="1"/>
          </p:cNvSpPr>
          <p:nvPr/>
        </p:nvSpPr>
        <p:spPr bwMode="auto">
          <a:xfrm>
            <a:off x="6477000" y="2667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7" name="Oval 59"/>
          <p:cNvSpPr>
            <a:spLocks noChangeArrowheads="1"/>
          </p:cNvSpPr>
          <p:nvPr/>
        </p:nvSpPr>
        <p:spPr bwMode="auto">
          <a:xfrm>
            <a:off x="7866063" y="2895600"/>
            <a:ext cx="287337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8" name="Oval 60"/>
          <p:cNvSpPr>
            <a:spLocks noChangeArrowheads="1"/>
          </p:cNvSpPr>
          <p:nvPr/>
        </p:nvSpPr>
        <p:spPr bwMode="auto">
          <a:xfrm>
            <a:off x="7391400" y="2667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49" name="Oval 61"/>
          <p:cNvSpPr>
            <a:spLocks noChangeArrowheads="1"/>
          </p:cNvSpPr>
          <p:nvPr/>
        </p:nvSpPr>
        <p:spPr bwMode="auto">
          <a:xfrm>
            <a:off x="8170863" y="2895600"/>
            <a:ext cx="287337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0" name="Oval 62"/>
          <p:cNvSpPr>
            <a:spLocks noChangeArrowheads="1"/>
          </p:cNvSpPr>
          <p:nvPr/>
        </p:nvSpPr>
        <p:spPr bwMode="auto">
          <a:xfrm>
            <a:off x="8305800" y="2667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1" name="Oval 63"/>
          <p:cNvSpPr>
            <a:spLocks noChangeArrowheads="1"/>
          </p:cNvSpPr>
          <p:nvPr/>
        </p:nvSpPr>
        <p:spPr bwMode="auto">
          <a:xfrm>
            <a:off x="7561263" y="2895600"/>
            <a:ext cx="287337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2" name="Oval 64"/>
          <p:cNvSpPr>
            <a:spLocks noChangeArrowheads="1"/>
          </p:cNvSpPr>
          <p:nvPr/>
        </p:nvSpPr>
        <p:spPr bwMode="auto">
          <a:xfrm>
            <a:off x="6781800" y="2667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3" name="Oval 65"/>
          <p:cNvSpPr>
            <a:spLocks noChangeArrowheads="1"/>
          </p:cNvSpPr>
          <p:nvPr/>
        </p:nvSpPr>
        <p:spPr bwMode="auto">
          <a:xfrm>
            <a:off x="8780463" y="2895600"/>
            <a:ext cx="287337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4" name="Oval 66"/>
          <p:cNvSpPr>
            <a:spLocks noChangeArrowheads="1"/>
          </p:cNvSpPr>
          <p:nvPr/>
        </p:nvSpPr>
        <p:spPr bwMode="auto">
          <a:xfrm>
            <a:off x="8475663" y="2895600"/>
            <a:ext cx="287337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5" name="Oval 67"/>
          <p:cNvSpPr>
            <a:spLocks noChangeArrowheads="1"/>
          </p:cNvSpPr>
          <p:nvPr/>
        </p:nvSpPr>
        <p:spPr bwMode="auto">
          <a:xfrm>
            <a:off x="7086600" y="2667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6" name="Oval 68"/>
          <p:cNvSpPr>
            <a:spLocks noChangeArrowheads="1"/>
          </p:cNvSpPr>
          <p:nvPr/>
        </p:nvSpPr>
        <p:spPr bwMode="auto">
          <a:xfrm>
            <a:off x="7924800" y="2449513"/>
            <a:ext cx="287338" cy="2174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7" name="Oval 69"/>
          <p:cNvSpPr>
            <a:spLocks noChangeArrowheads="1"/>
          </p:cNvSpPr>
          <p:nvPr/>
        </p:nvSpPr>
        <p:spPr bwMode="auto">
          <a:xfrm>
            <a:off x="7256463" y="2895600"/>
            <a:ext cx="287337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8" name="Oval 70"/>
          <p:cNvSpPr>
            <a:spLocks noChangeArrowheads="1"/>
          </p:cNvSpPr>
          <p:nvPr/>
        </p:nvSpPr>
        <p:spPr bwMode="auto">
          <a:xfrm>
            <a:off x="6705600" y="2438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59" name="Oval 71"/>
          <p:cNvSpPr>
            <a:spLocks noChangeArrowheads="1"/>
          </p:cNvSpPr>
          <p:nvPr/>
        </p:nvSpPr>
        <p:spPr bwMode="auto">
          <a:xfrm>
            <a:off x="7010400" y="2438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0" name="Oval 72"/>
          <p:cNvSpPr>
            <a:spLocks noChangeArrowheads="1"/>
          </p:cNvSpPr>
          <p:nvPr/>
        </p:nvSpPr>
        <p:spPr bwMode="auto">
          <a:xfrm>
            <a:off x="7315200" y="2438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1" name="Oval 73"/>
          <p:cNvSpPr>
            <a:spLocks noChangeArrowheads="1"/>
          </p:cNvSpPr>
          <p:nvPr/>
        </p:nvSpPr>
        <p:spPr bwMode="auto">
          <a:xfrm>
            <a:off x="9826625" y="6594475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2" name="Oval 74"/>
          <p:cNvSpPr>
            <a:spLocks noChangeArrowheads="1"/>
          </p:cNvSpPr>
          <p:nvPr/>
        </p:nvSpPr>
        <p:spPr bwMode="auto">
          <a:xfrm>
            <a:off x="7620000" y="2438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3" name="Oval 75"/>
          <p:cNvSpPr>
            <a:spLocks noChangeArrowheads="1"/>
          </p:cNvSpPr>
          <p:nvPr/>
        </p:nvSpPr>
        <p:spPr bwMode="auto">
          <a:xfrm>
            <a:off x="6951663" y="2895600"/>
            <a:ext cx="287337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4" name="Oval 76"/>
          <p:cNvSpPr>
            <a:spLocks noChangeArrowheads="1"/>
          </p:cNvSpPr>
          <p:nvPr/>
        </p:nvSpPr>
        <p:spPr bwMode="auto">
          <a:xfrm>
            <a:off x="6553200" y="3352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5" name="Oval 77"/>
          <p:cNvSpPr>
            <a:spLocks noChangeArrowheads="1"/>
          </p:cNvSpPr>
          <p:nvPr/>
        </p:nvSpPr>
        <p:spPr bwMode="auto">
          <a:xfrm>
            <a:off x="6646863" y="2895600"/>
            <a:ext cx="287337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6" name="Oval 78"/>
          <p:cNvSpPr>
            <a:spLocks noChangeArrowheads="1"/>
          </p:cNvSpPr>
          <p:nvPr/>
        </p:nvSpPr>
        <p:spPr bwMode="auto">
          <a:xfrm>
            <a:off x="6342063" y="2895600"/>
            <a:ext cx="287337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7" name="Oval 79"/>
          <p:cNvSpPr>
            <a:spLocks noChangeArrowheads="1"/>
          </p:cNvSpPr>
          <p:nvPr/>
        </p:nvSpPr>
        <p:spPr bwMode="auto">
          <a:xfrm>
            <a:off x="6858000" y="3352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8" name="Oval 80"/>
          <p:cNvSpPr>
            <a:spLocks noChangeArrowheads="1"/>
          </p:cNvSpPr>
          <p:nvPr/>
        </p:nvSpPr>
        <p:spPr bwMode="auto">
          <a:xfrm>
            <a:off x="7162800" y="3352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69" name="Oval 81"/>
          <p:cNvSpPr>
            <a:spLocks noChangeArrowheads="1"/>
          </p:cNvSpPr>
          <p:nvPr/>
        </p:nvSpPr>
        <p:spPr bwMode="auto">
          <a:xfrm>
            <a:off x="8077200" y="3352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0" name="Oval 82"/>
          <p:cNvSpPr>
            <a:spLocks noChangeArrowheads="1"/>
          </p:cNvSpPr>
          <p:nvPr/>
        </p:nvSpPr>
        <p:spPr bwMode="auto">
          <a:xfrm>
            <a:off x="7467600" y="3352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1" name="Oval 83"/>
          <p:cNvSpPr>
            <a:spLocks noChangeArrowheads="1"/>
          </p:cNvSpPr>
          <p:nvPr/>
        </p:nvSpPr>
        <p:spPr bwMode="auto">
          <a:xfrm>
            <a:off x="8382000" y="3352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2" name="Oval 84"/>
          <p:cNvSpPr>
            <a:spLocks noChangeArrowheads="1"/>
          </p:cNvSpPr>
          <p:nvPr/>
        </p:nvSpPr>
        <p:spPr bwMode="auto">
          <a:xfrm>
            <a:off x="7772400" y="3352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3" name="Oval 85"/>
          <p:cNvSpPr>
            <a:spLocks noChangeArrowheads="1"/>
          </p:cNvSpPr>
          <p:nvPr/>
        </p:nvSpPr>
        <p:spPr bwMode="auto">
          <a:xfrm>
            <a:off x="7010400" y="3581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4" name="Oval 86"/>
          <p:cNvSpPr>
            <a:spLocks noChangeArrowheads="1"/>
          </p:cNvSpPr>
          <p:nvPr/>
        </p:nvSpPr>
        <p:spPr bwMode="auto">
          <a:xfrm>
            <a:off x="6400800" y="3581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5" name="Oval 87"/>
          <p:cNvSpPr>
            <a:spLocks noChangeArrowheads="1"/>
          </p:cNvSpPr>
          <p:nvPr/>
        </p:nvSpPr>
        <p:spPr bwMode="auto">
          <a:xfrm>
            <a:off x="6248400" y="3352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6" name="Oval 88"/>
          <p:cNvSpPr>
            <a:spLocks noChangeArrowheads="1"/>
          </p:cNvSpPr>
          <p:nvPr/>
        </p:nvSpPr>
        <p:spPr bwMode="auto">
          <a:xfrm>
            <a:off x="8686800" y="3352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7" name="Oval 89"/>
          <p:cNvSpPr>
            <a:spLocks noChangeArrowheads="1"/>
          </p:cNvSpPr>
          <p:nvPr/>
        </p:nvSpPr>
        <p:spPr bwMode="auto">
          <a:xfrm>
            <a:off x="7315200" y="3581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8" name="Oval 90"/>
          <p:cNvSpPr>
            <a:spLocks noChangeArrowheads="1"/>
          </p:cNvSpPr>
          <p:nvPr/>
        </p:nvSpPr>
        <p:spPr bwMode="auto">
          <a:xfrm>
            <a:off x="7620000" y="3581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79" name="Oval 91"/>
          <p:cNvSpPr>
            <a:spLocks noChangeArrowheads="1"/>
          </p:cNvSpPr>
          <p:nvPr/>
        </p:nvSpPr>
        <p:spPr bwMode="auto">
          <a:xfrm>
            <a:off x="8229600" y="3581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80" name="Oval 92"/>
          <p:cNvSpPr>
            <a:spLocks noChangeArrowheads="1"/>
          </p:cNvSpPr>
          <p:nvPr/>
        </p:nvSpPr>
        <p:spPr bwMode="auto">
          <a:xfrm>
            <a:off x="7924800" y="3581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81" name="Oval 93"/>
          <p:cNvSpPr>
            <a:spLocks noChangeArrowheads="1"/>
          </p:cNvSpPr>
          <p:nvPr/>
        </p:nvSpPr>
        <p:spPr bwMode="auto">
          <a:xfrm>
            <a:off x="6553200" y="3810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82" name="Oval 94"/>
          <p:cNvSpPr>
            <a:spLocks noChangeArrowheads="1"/>
          </p:cNvSpPr>
          <p:nvPr/>
        </p:nvSpPr>
        <p:spPr bwMode="auto">
          <a:xfrm>
            <a:off x="8534400" y="3581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83" name="Oval 95"/>
          <p:cNvSpPr>
            <a:spLocks noChangeArrowheads="1"/>
          </p:cNvSpPr>
          <p:nvPr/>
        </p:nvSpPr>
        <p:spPr bwMode="auto">
          <a:xfrm>
            <a:off x="7696200" y="40386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84" name="Oval 96"/>
          <p:cNvSpPr>
            <a:spLocks noChangeArrowheads="1"/>
          </p:cNvSpPr>
          <p:nvPr/>
        </p:nvSpPr>
        <p:spPr bwMode="auto">
          <a:xfrm>
            <a:off x="6705600" y="35814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152400" y="228600"/>
            <a:ext cx="5697842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2400" b="1" i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Көбелектің астыңғы қанатын әзірлеу.</a:t>
            </a:r>
          </a:p>
          <a:p>
            <a:pPr>
              <a:defRPr/>
            </a:pPr>
            <a:r>
              <a:rPr lang="ru-RU" sz="2400" b="1" i="1" spc="50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2-қадам</a:t>
            </a:r>
          </a:p>
          <a:p>
            <a:pPr>
              <a:defRPr/>
            </a:pPr>
            <a:endParaRPr lang="ru-RU" sz="2400" b="1" i="1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3386" name="Рисунок 2" descr="плетение из бисера бабочек (описание и схемы плетения)">
            <a:hlinkClick r:id="rId2" tooltip="&quot;плетение из бисера бабочек (описание и схемы плетения)&quot;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57400"/>
            <a:ext cx="2590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Прямоугольник 79"/>
          <p:cNvSpPr/>
          <p:nvPr/>
        </p:nvSpPr>
        <p:spPr>
          <a:xfrm>
            <a:off x="304800" y="1371600"/>
            <a:ext cx="832279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400" b="1" i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Үлгі</a:t>
            </a:r>
            <a:r>
              <a:rPr lang="ru-RU" sz="2400" b="1" i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:</a:t>
            </a:r>
          </a:p>
        </p:txBody>
      </p:sp>
      <p:sp>
        <p:nvSpPr>
          <p:cNvPr id="13388" name="Oval 93"/>
          <p:cNvSpPr>
            <a:spLocks noChangeArrowheads="1"/>
          </p:cNvSpPr>
          <p:nvPr/>
        </p:nvSpPr>
        <p:spPr bwMode="auto">
          <a:xfrm>
            <a:off x="6858000" y="3810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89" name="Oval 93"/>
          <p:cNvSpPr>
            <a:spLocks noChangeArrowheads="1"/>
          </p:cNvSpPr>
          <p:nvPr/>
        </p:nvSpPr>
        <p:spPr bwMode="auto">
          <a:xfrm>
            <a:off x="7162800" y="3810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90" name="Oval 93"/>
          <p:cNvSpPr>
            <a:spLocks noChangeArrowheads="1"/>
          </p:cNvSpPr>
          <p:nvPr/>
        </p:nvSpPr>
        <p:spPr bwMode="auto">
          <a:xfrm>
            <a:off x="7467600" y="3810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91" name="Oval 93"/>
          <p:cNvSpPr>
            <a:spLocks noChangeArrowheads="1"/>
          </p:cNvSpPr>
          <p:nvPr/>
        </p:nvSpPr>
        <p:spPr bwMode="auto">
          <a:xfrm>
            <a:off x="7772400" y="3810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92" name="Oval 93"/>
          <p:cNvSpPr>
            <a:spLocks noChangeArrowheads="1"/>
          </p:cNvSpPr>
          <p:nvPr/>
        </p:nvSpPr>
        <p:spPr bwMode="auto">
          <a:xfrm>
            <a:off x="8077200" y="3810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93" name="Oval 93"/>
          <p:cNvSpPr>
            <a:spLocks noChangeArrowheads="1"/>
          </p:cNvSpPr>
          <p:nvPr/>
        </p:nvSpPr>
        <p:spPr bwMode="auto">
          <a:xfrm>
            <a:off x="8382000" y="38100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94" name="Oval 93"/>
          <p:cNvSpPr>
            <a:spLocks noChangeArrowheads="1"/>
          </p:cNvSpPr>
          <p:nvPr/>
        </p:nvSpPr>
        <p:spPr bwMode="auto">
          <a:xfrm>
            <a:off x="7391400" y="40386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95" name="Oval 93"/>
          <p:cNvSpPr>
            <a:spLocks noChangeArrowheads="1"/>
          </p:cNvSpPr>
          <p:nvPr/>
        </p:nvSpPr>
        <p:spPr bwMode="auto">
          <a:xfrm>
            <a:off x="7086600" y="40386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96" name="Oval 93"/>
          <p:cNvSpPr>
            <a:spLocks noChangeArrowheads="1"/>
          </p:cNvSpPr>
          <p:nvPr/>
        </p:nvSpPr>
        <p:spPr bwMode="auto">
          <a:xfrm>
            <a:off x="8305800" y="40386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97" name="Oval 93"/>
          <p:cNvSpPr>
            <a:spLocks noChangeArrowheads="1"/>
          </p:cNvSpPr>
          <p:nvPr/>
        </p:nvSpPr>
        <p:spPr bwMode="auto">
          <a:xfrm>
            <a:off x="8001000" y="40386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98" name="Oval 93"/>
          <p:cNvSpPr>
            <a:spLocks noChangeArrowheads="1"/>
          </p:cNvSpPr>
          <p:nvPr/>
        </p:nvSpPr>
        <p:spPr bwMode="auto">
          <a:xfrm>
            <a:off x="7086600" y="42672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99" name="Oval 93"/>
          <p:cNvSpPr>
            <a:spLocks noChangeArrowheads="1"/>
          </p:cNvSpPr>
          <p:nvPr/>
        </p:nvSpPr>
        <p:spPr bwMode="auto">
          <a:xfrm>
            <a:off x="7391400" y="42672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400" name="Oval 93"/>
          <p:cNvSpPr>
            <a:spLocks noChangeArrowheads="1"/>
          </p:cNvSpPr>
          <p:nvPr/>
        </p:nvSpPr>
        <p:spPr bwMode="auto">
          <a:xfrm>
            <a:off x="7696200" y="42672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401" name="Oval 93"/>
          <p:cNvSpPr>
            <a:spLocks noChangeArrowheads="1"/>
          </p:cNvSpPr>
          <p:nvPr/>
        </p:nvSpPr>
        <p:spPr bwMode="auto">
          <a:xfrm>
            <a:off x="7391400" y="4495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402" name="Oval 93"/>
          <p:cNvSpPr>
            <a:spLocks noChangeArrowheads="1"/>
          </p:cNvSpPr>
          <p:nvPr/>
        </p:nvSpPr>
        <p:spPr bwMode="auto">
          <a:xfrm>
            <a:off x="8001000" y="42672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403" name="Oval 93"/>
          <p:cNvSpPr>
            <a:spLocks noChangeArrowheads="1"/>
          </p:cNvSpPr>
          <p:nvPr/>
        </p:nvSpPr>
        <p:spPr bwMode="auto">
          <a:xfrm>
            <a:off x="7696200" y="4495800"/>
            <a:ext cx="287338" cy="2174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404" name="Прямоугольник 96"/>
          <p:cNvSpPr>
            <a:spLocks noChangeArrowheads="1"/>
          </p:cNvSpPr>
          <p:nvPr/>
        </p:nvSpPr>
        <p:spPr bwMode="auto">
          <a:xfrm>
            <a:off x="6096000" y="1143000"/>
            <a:ext cx="2481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k-KZ" b="1" i="1"/>
              <a:t>Технологиялық карта </a:t>
            </a:r>
            <a:endParaRPr lang="ru-RU" b="1" i="1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86200" y="838200"/>
            <a:ext cx="4953000" cy="146208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ru-RU" sz="900">
                <a:solidFill>
                  <a:srgbClr val="333333"/>
                </a:solidFill>
                <a:latin typeface="Verdana" pitchFamily="34" charset="0"/>
                <a:ea typeface="Calibri" pitchFamily="34" charset="0"/>
                <a:cs typeface="Tahoma" pitchFamily="34" charset="0"/>
              </a:rPr>
              <a:t/>
            </a:r>
            <a:br>
              <a:rPr lang="ru-RU" sz="900">
                <a:solidFill>
                  <a:srgbClr val="333333"/>
                </a:solidFill>
                <a:latin typeface="Verdana" pitchFamily="34" charset="0"/>
                <a:ea typeface="Calibri" pitchFamily="34" charset="0"/>
                <a:cs typeface="Tahoma" pitchFamily="34" charset="0"/>
              </a:rPr>
            </a:br>
            <a:r>
              <a:rPr lang="ru-RU" sz="1600" b="1" i="1">
                <a:solidFill>
                  <a:srgbClr val="0000FF"/>
                </a:solidFill>
                <a:ea typeface="Calibri" pitchFamily="34" charset="0"/>
                <a:cs typeface="Times New Roman" pitchFamily="18" charset="0"/>
              </a:rPr>
              <a:t>Көбелектің денесі мына схема бойынша тоқылады: 1-2-2-1-2-2-1-2-1, сымның ұштары кесілмейді. Сымның ұшын 1 бисермен 2,5 - 3 см қылып бекітеміз. Сымды кері айналдыра отырып, кері қайтамыз</a:t>
            </a:r>
            <a:r>
              <a:rPr lang="ru-RU" sz="1600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ru-RU" sz="16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4339" name="Рисунок 2" descr="плетение из басера бабочек (описание и схема плетения)">
            <a:hlinkClick r:id="rId2" tooltip="&quot;плетение из басера бабочек (описание и схема плетения)&quot;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47800"/>
            <a:ext cx="34290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Рисунок 2" descr="плетение из басера бабочек (описание и схема плетения)">
            <a:hlinkClick r:id="rId4" tooltip="&quot;плетение из басера бабочек (описание и схема плетения)&quot;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581275"/>
            <a:ext cx="83820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8600" y="152400"/>
            <a:ext cx="5518562" cy="126188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36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Көбелектің денесін тоқу</a:t>
            </a:r>
            <a:r>
              <a:rPr lang="kk-KZ" sz="20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r>
              <a:rPr lang="ru-RU" sz="20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3-қадам</a:t>
            </a:r>
          </a:p>
          <a:p>
            <a:pPr>
              <a:defRPr/>
            </a:pPr>
            <a:endParaRPr lang="ru-RU" sz="20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6" name="Group 54"/>
          <p:cNvGraphicFramePr>
            <a:graphicFrameLocks noGrp="1"/>
          </p:cNvGraphicFramePr>
          <p:nvPr>
            <p:ph sz="half" idx="4294967295"/>
          </p:nvPr>
        </p:nvGraphicFramePr>
        <p:xfrm>
          <a:off x="3962400" y="2362200"/>
          <a:ext cx="4953000" cy="3581400"/>
        </p:xfrm>
        <a:graphic>
          <a:graphicData uri="http://schemas.openxmlformats.org/drawingml/2006/table">
            <a:tbl>
              <a:tblPr/>
              <a:tblGrid>
                <a:gridCol w="387487"/>
                <a:gridCol w="2183057"/>
                <a:gridCol w="2382456"/>
              </a:tblGrid>
              <a:tr h="3581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Жұмыс реті: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Сымның басына 1 бисер тізіп, сымның келесі ұшын қарсы өткізу.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2,1,2,2,1,2,1</a:t>
                      </a:r>
                      <a:endParaRPr kumimoji="0" lang="ru-RU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суреттемесі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52" name="Rectangle 2"/>
          <p:cNvSpPr>
            <a:spLocks noChangeArrowheads="1"/>
          </p:cNvSpPr>
          <p:nvPr/>
        </p:nvSpPr>
        <p:spPr bwMode="auto">
          <a:xfrm>
            <a:off x="304800" y="5638800"/>
            <a:ext cx="8382000" cy="101600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ru-RU" sz="2000" b="1" i="1">
                <a:solidFill>
                  <a:srgbClr val="0000FF"/>
                </a:solidFill>
                <a:ea typeface="Calibri" pitchFamily="34" charset="0"/>
                <a:cs typeface="Times New Roman" pitchFamily="18" charset="0"/>
              </a:rPr>
              <a:t>Ескерту: </a:t>
            </a:r>
          </a:p>
          <a:p>
            <a:pPr eaLnBrk="0" hangingPunct="0"/>
            <a:r>
              <a:rPr lang="ru-RU" sz="2000" b="1" i="1">
                <a:solidFill>
                  <a:srgbClr val="0000FF"/>
                </a:solidFill>
                <a:ea typeface="Calibri" pitchFamily="34" charset="0"/>
                <a:cs typeface="Times New Roman" pitchFamily="18" charset="0"/>
              </a:rPr>
              <a:t>Тесігі кеңдеу бисерді қолданған дұрыс, өйткені ортаңғы бисерден сым арқылы көбелектің қанаттары қосылады. </a:t>
            </a:r>
            <a:endParaRPr lang="ru-RU" sz="2000" b="1">
              <a:solidFill>
                <a:srgbClr val="0000FF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2"/>
          <p:cNvSpPr txBox="1">
            <a:spLocks noChangeArrowheads="1"/>
          </p:cNvSpPr>
          <p:nvPr/>
        </p:nvSpPr>
        <p:spPr bwMode="auto">
          <a:xfrm>
            <a:off x="898525" y="36512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ru-RU">
              <a:latin typeface="Monotype Corsiva" pitchFamily="66" charset="0"/>
            </a:endParaRPr>
          </a:p>
        </p:txBody>
      </p:sp>
      <p:sp>
        <p:nvSpPr>
          <p:cNvPr id="15363" name="Text Box 13"/>
          <p:cNvSpPr txBox="1">
            <a:spLocks noChangeArrowheads="1"/>
          </p:cNvSpPr>
          <p:nvPr/>
        </p:nvSpPr>
        <p:spPr bwMode="auto">
          <a:xfrm>
            <a:off x="746125" y="28892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ru-RU">
              <a:latin typeface="Monotype Corsiva" pitchFamily="66" charset="0"/>
            </a:endParaRPr>
          </a:p>
        </p:txBody>
      </p:sp>
      <p:pic>
        <p:nvPicPr>
          <p:cNvPr id="15364" name="Рисунок 4" descr="плетение из басера бабочек (описание и схема плетения)">
            <a:hlinkClick r:id="rId2" tooltip="&quot;плетение из басера бабочек (описание и схема плетения)&quot;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516188"/>
            <a:ext cx="6003925" cy="373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070564" y="304800"/>
            <a:ext cx="7082836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i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Бисерді</a:t>
            </a:r>
            <a:r>
              <a:rPr lang="ru-RU" sz="44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400" b="1" i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сымға</a:t>
            </a:r>
            <a:r>
              <a:rPr lang="ru-RU" sz="44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400" b="1" i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тізудің</a:t>
            </a:r>
            <a:r>
              <a:rPr lang="ru-RU" sz="44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400" b="1" i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әдісі</a:t>
            </a:r>
            <a:endParaRPr lang="ru-RU" sz="44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1000" y="1066800"/>
            <a:ext cx="8493800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Көбелектің</a:t>
            </a:r>
            <a:r>
              <a: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оң</a:t>
            </a:r>
            <a:r>
              <a: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қанаты</a:t>
            </a:r>
            <a:r>
              <a: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да, </a:t>
            </a:r>
          </a:p>
          <a:p>
            <a:pPr algn="ctr">
              <a:defRPr/>
            </a:pPr>
            <a:r>
              <a:rPr lang="ru-RU" sz="36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сол</a:t>
            </a:r>
            <a:r>
              <a: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қанаты</a:t>
            </a:r>
            <a:r>
              <a: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да </a:t>
            </a:r>
            <a:r>
              <a:rPr lang="ru-RU" sz="36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бір</a:t>
            </a:r>
            <a:r>
              <a: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схемамен</a:t>
            </a:r>
            <a:r>
              <a: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жасалады</a:t>
            </a:r>
            <a:r>
              <a: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hlink"/>
            </a:gs>
            <a:gs pos="100000">
              <a:srgbClr val="FFFF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2" descr="плетение из басера бабочек (описание и схема плетения)">
            <a:hlinkClick r:id="rId2" tooltip="&quot;плетение из басера бабочек (описание и схема плетения)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514600"/>
            <a:ext cx="194310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Рисунок 95" descr="плетение из басера бабочек (описание и схема плетения)">
            <a:hlinkClick r:id="rId4" tooltip="&quot;плетение из басера бабочек (описание и схема плетения)&quot;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32766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Прямоугольник 4"/>
          <p:cNvSpPr>
            <a:spLocks noChangeArrowheads="1"/>
          </p:cNvSpPr>
          <p:nvPr/>
        </p:nvSpPr>
        <p:spPr bwMode="auto">
          <a:xfrm>
            <a:off x="4724400" y="1752600"/>
            <a:ext cx="19050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ru-RU" sz="1400" b="1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Үстіңгі қанатының соңғы 2 бисерін денесінің 3,4 қатардағы бисерге кіргізу. Оң қанатын да сол қанатын да. Сымда қатты тарту. Қанатының астыңғы бөліктерін денесінің астынан санағанда 4,5 қатарына сымды кіргізіп тарту.</a:t>
            </a:r>
            <a:endParaRPr lang="ru-RU" sz="1400" b="1"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6" name="Group 54"/>
          <p:cNvGraphicFramePr>
            <a:graphicFrameLocks noGrp="1"/>
          </p:cNvGraphicFramePr>
          <p:nvPr>
            <p:ph sz="half" idx="4294967295"/>
          </p:nvPr>
        </p:nvGraphicFramePr>
        <p:xfrm>
          <a:off x="4114800" y="1524000"/>
          <a:ext cx="4800600" cy="4495800"/>
        </p:xfrm>
        <a:graphic>
          <a:graphicData uri="http://schemas.openxmlformats.org/drawingml/2006/table">
            <a:tbl>
              <a:tblPr/>
              <a:tblGrid>
                <a:gridCol w="375564"/>
                <a:gridCol w="2115886"/>
                <a:gridCol w="2309150"/>
              </a:tblGrid>
              <a:tr h="449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Жұмыс реті 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Суреттемесі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04800" y="152400"/>
            <a:ext cx="7770140" cy="113877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28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Көбелектің дайын бөліктерін бір-біріне қосу.</a:t>
            </a:r>
          </a:p>
          <a:p>
            <a:pPr>
              <a:defRPr/>
            </a:pPr>
            <a:r>
              <a:rPr lang="ru-RU" sz="20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4-қадам</a:t>
            </a:r>
          </a:p>
          <a:p>
            <a:pPr>
              <a:defRPr/>
            </a:pPr>
            <a:endParaRPr lang="ru-RU" sz="20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>
    <p:pull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2" descr="плетение из басера бабочек (описание и схема плетения)">
            <a:hlinkClick r:id="rId2" tooltip="&quot;плетение из басера бабочек (описание и схема плетения)&quot;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5257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Прямоугольник 4"/>
          <p:cNvSpPr>
            <a:spLocks noChangeArrowheads="1"/>
          </p:cNvSpPr>
          <p:nvPr/>
        </p:nvSpPr>
        <p:spPr bwMode="auto">
          <a:xfrm>
            <a:off x="5943600" y="990600"/>
            <a:ext cx="26670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ru-RU" sz="2400" b="1" i="1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Мұндай бисерден жасалған көбелектермен үйді безендіруге болады. Оларды жасау өте жеңіл. Тек қатар санын өзгерту арқылы әр түрлі көбелектер әзірлеуге болады</a:t>
            </a:r>
            <a:r>
              <a:rPr lang="ru-RU" sz="2400" b="1" i="1">
                <a:solidFill>
                  <a:srgbClr val="0000FF"/>
                </a:solidFill>
                <a:ea typeface="Calibri" pitchFamily="34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advClick="0">
    <p:pull dir="r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5791200"/>
          </a:xfrm>
          <a:noFill/>
        </p:spPr>
      </p:pic>
      <p:pic>
        <p:nvPicPr>
          <p:cNvPr id="4" name="Рисунок 1" descr="бабочки в природ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057400"/>
            <a:ext cx="2552700" cy="1958556"/>
          </a:xfrm>
          <a:prstGeom prst="cloud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4" descr="http://romantic-online.com/uploads/users_images/1/106/4888777c2ca0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14800"/>
            <a:ext cx="4876800" cy="2495550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054.radikal.ru/1009/cd/393ac3330114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514600"/>
            <a:ext cx="1524000" cy="1524000"/>
          </a:xfrm>
          <a:prstGeom prst="cloud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pull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hlink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0" y="304800"/>
            <a:ext cx="3581400" cy="1143000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4000" b="1">
                <a:solidFill>
                  <a:srgbClr val="0000FF"/>
                </a:solidFill>
                <a:latin typeface="Monotype Corsiva" pitchFamily="66" charset="0"/>
              </a:rPr>
              <a:t>Бекіту</a:t>
            </a:r>
          </a:p>
          <a:p>
            <a:pPr algn="ctr"/>
            <a:r>
              <a:rPr lang="kk-KZ" sz="2000" b="1">
                <a:solidFill>
                  <a:srgbClr val="0000FF"/>
                </a:solidFill>
                <a:latin typeface="Monotype Corsiva" pitchFamily="66" charset="0"/>
              </a:rPr>
              <a:t>“3 қадамды сұхбат”</a:t>
            </a:r>
            <a:endParaRPr lang="ru-RU" sz="2000" b="1">
              <a:solidFill>
                <a:srgbClr val="0000FF"/>
              </a:solidFill>
              <a:latin typeface="Monotype Corsiva" pitchFamily="66" charset="0"/>
            </a:endParaRP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4343400" y="3657600"/>
            <a:ext cx="4114800" cy="16764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1">
                <a:solidFill>
                  <a:schemeClr val="accent2"/>
                </a:solidFill>
                <a:latin typeface="Monotype Corsiva" pitchFamily="66" charset="0"/>
              </a:rPr>
              <a:t>Көбелектің астыңғы қанаты қала й жасалады?</a:t>
            </a:r>
            <a:endParaRPr lang="ru-RU" sz="2000" b="1">
              <a:solidFill>
                <a:schemeClr val="accent2"/>
              </a:solidFill>
              <a:latin typeface="Monotype Corsiva" pitchFamily="66" charset="0"/>
            </a:endParaRP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-152400" y="4267200"/>
            <a:ext cx="3910013" cy="16764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1">
                <a:solidFill>
                  <a:schemeClr val="accent2"/>
                </a:solidFill>
                <a:latin typeface="Monotype Corsiva" pitchFamily="66" charset="0"/>
              </a:rPr>
              <a:t>Көбелектің дайын бөліктері бір-біріне  қалай қосылады?</a:t>
            </a:r>
            <a:endParaRPr lang="ru-RU" sz="2000" b="1">
              <a:solidFill>
                <a:schemeClr val="accent2"/>
              </a:solidFill>
              <a:latin typeface="Monotype Corsiva" pitchFamily="66" charset="0"/>
            </a:endParaRP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3962400" y="228600"/>
            <a:ext cx="4495800" cy="15240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400" b="1">
                <a:solidFill>
                  <a:schemeClr val="accent2"/>
                </a:solidFill>
                <a:latin typeface="Monotype Corsiva" pitchFamily="66" charset="0"/>
              </a:rPr>
              <a:t>Көбелек тоқуға қажетті заттар</a:t>
            </a:r>
          </a:p>
          <a:p>
            <a:pPr algn="ctr"/>
            <a:endParaRPr lang="ru-RU" sz="2400" b="1">
              <a:solidFill>
                <a:schemeClr val="accent2"/>
              </a:solidFill>
              <a:latin typeface="Monotype Corsiva" pitchFamily="66" charset="0"/>
            </a:endParaRP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 rot="-3248115">
            <a:off x="2762250" y="1562100"/>
            <a:ext cx="838200" cy="1981200"/>
          </a:xfrm>
          <a:prstGeom prst="curvedRightArrow">
            <a:avLst>
              <a:gd name="adj1" fmla="val 44778"/>
              <a:gd name="adj2" fmla="val 103956"/>
              <a:gd name="adj3" fmla="val 51079"/>
            </a:avLst>
          </a:prstGeom>
          <a:gradFill rotWithShape="1">
            <a:gsLst>
              <a:gs pos="0">
                <a:srgbClr val="FF00FF"/>
              </a:gs>
              <a:gs pos="50000">
                <a:srgbClr val="FFFF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Monotype Corsiva" pitchFamily="66" charset="0"/>
            </a:endParaRPr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 rot="-2497852">
            <a:off x="2690813" y="1693863"/>
            <a:ext cx="381000" cy="3886200"/>
          </a:xfrm>
          <a:prstGeom prst="curvedRightArrow">
            <a:avLst>
              <a:gd name="adj1" fmla="val 204000"/>
              <a:gd name="adj2" fmla="val 408000"/>
              <a:gd name="adj3" fmla="val 33333"/>
            </a:avLst>
          </a:prstGeom>
          <a:gradFill rotWithShape="1">
            <a:gsLst>
              <a:gs pos="0">
                <a:srgbClr val="FF00FF"/>
              </a:gs>
              <a:gs pos="50000">
                <a:srgbClr val="FFFF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Monotype Corsiva" pitchFamily="66" charset="0"/>
            </a:endParaRP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 rot="-860808">
            <a:off x="922338" y="2057400"/>
            <a:ext cx="609600" cy="1981200"/>
          </a:xfrm>
          <a:prstGeom prst="curvedRightArrow">
            <a:avLst>
              <a:gd name="adj1" fmla="val 65000"/>
              <a:gd name="adj2" fmla="val 130000"/>
              <a:gd name="adj3" fmla="val 33333"/>
            </a:avLst>
          </a:prstGeom>
          <a:gradFill rotWithShape="1">
            <a:gsLst>
              <a:gs pos="0">
                <a:srgbClr val="FF00FF"/>
              </a:gs>
              <a:gs pos="50000">
                <a:srgbClr val="FFFF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Monotype Corsiva" pitchFamily="66" charset="0"/>
            </a:endParaRPr>
          </a:p>
        </p:txBody>
      </p:sp>
      <p:sp>
        <p:nvSpPr>
          <p:cNvPr id="19465" name="AutoShape 5"/>
          <p:cNvSpPr>
            <a:spLocks noChangeArrowheads="1"/>
          </p:cNvSpPr>
          <p:nvPr/>
        </p:nvSpPr>
        <p:spPr bwMode="auto">
          <a:xfrm>
            <a:off x="4038600" y="1981200"/>
            <a:ext cx="4343400" cy="14478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1">
                <a:solidFill>
                  <a:schemeClr val="accent2"/>
                </a:solidFill>
                <a:latin typeface="Monotype Corsiva" pitchFamily="66" charset="0"/>
              </a:rPr>
              <a:t>Көбелектің жоғарғы қанаты қалай жасалады?</a:t>
            </a:r>
            <a:endParaRPr lang="ru-RU" sz="2000" b="1">
              <a:solidFill>
                <a:schemeClr val="accent2"/>
              </a:solidFill>
              <a:latin typeface="Monotype Corsiva" pitchFamily="66" charset="0"/>
            </a:endParaRPr>
          </a:p>
        </p:txBody>
      </p:sp>
      <p:sp>
        <p:nvSpPr>
          <p:cNvPr id="19466" name="AutoShape 3"/>
          <p:cNvSpPr>
            <a:spLocks noChangeArrowheads="1"/>
          </p:cNvSpPr>
          <p:nvPr/>
        </p:nvSpPr>
        <p:spPr bwMode="auto">
          <a:xfrm>
            <a:off x="2590800" y="5105400"/>
            <a:ext cx="3962400" cy="15240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000" b="1">
                <a:solidFill>
                  <a:schemeClr val="accent2"/>
                </a:solidFill>
                <a:latin typeface="Monotype Corsiva" pitchFamily="66" charset="0"/>
              </a:rPr>
              <a:t>Көбелектіңденесі қалай тоқылады?</a:t>
            </a:r>
            <a:endParaRPr lang="ru-RU" sz="2000" b="1">
              <a:solidFill>
                <a:schemeClr val="accent2"/>
              </a:solidFill>
              <a:latin typeface="Monotype Corsiva" pitchFamily="66" charset="0"/>
            </a:endParaRPr>
          </a:p>
        </p:txBody>
      </p:sp>
      <p:sp>
        <p:nvSpPr>
          <p:cNvPr id="19467" name="AutoShape 6"/>
          <p:cNvSpPr>
            <a:spLocks noChangeArrowheads="1"/>
          </p:cNvSpPr>
          <p:nvPr/>
        </p:nvSpPr>
        <p:spPr bwMode="auto">
          <a:xfrm rot="-4836446">
            <a:off x="3733800" y="457200"/>
            <a:ext cx="533400" cy="1752600"/>
          </a:xfrm>
          <a:prstGeom prst="curvedRightArrow">
            <a:avLst>
              <a:gd name="adj1" fmla="val 62246"/>
              <a:gd name="adj2" fmla="val 144511"/>
              <a:gd name="adj3" fmla="val 51079"/>
            </a:avLst>
          </a:prstGeom>
          <a:gradFill rotWithShape="1">
            <a:gsLst>
              <a:gs pos="0">
                <a:srgbClr val="FF00FF"/>
              </a:gs>
              <a:gs pos="50000">
                <a:srgbClr val="FFFF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ru-RU">
              <a:latin typeface="Monotype Corsiva" pitchFamily="66" charset="0"/>
            </a:endParaRP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66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2209800" y="762000"/>
            <a:ext cx="4419600" cy="14478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99FF66"/>
              </a:gs>
              <a:gs pos="50000">
                <a:srgbClr val="FFFF00"/>
              </a:gs>
              <a:gs pos="100000">
                <a:srgbClr val="99FF66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>
              <a:defRPr/>
            </a:pPr>
            <a:r>
              <a:rPr lang="kk-KZ" sz="28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Нені үйрендік?</a:t>
            </a:r>
            <a:endParaRPr lang="ru-RU" sz="2800" b="1" i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0" y="3962400"/>
            <a:ext cx="2667000" cy="1447800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b="1" i="1">
                <a:solidFill>
                  <a:srgbClr val="0000FF"/>
                </a:solidFill>
              </a:rPr>
              <a:t>Шеберлікке үйренді</a:t>
            </a:r>
            <a:endParaRPr lang="ru-RU" b="1" i="1">
              <a:solidFill>
                <a:srgbClr val="0000FF"/>
              </a:solidFill>
              <a:latin typeface="Monotype Corsiva" pitchFamily="66" charset="0"/>
            </a:endParaRPr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6324600" y="4038600"/>
            <a:ext cx="2667000" cy="1447800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b="1" i="1">
                <a:solidFill>
                  <a:srgbClr val="0000FF"/>
                </a:solidFill>
                <a:cs typeface="Times New Roman" pitchFamily="18" charset="0"/>
              </a:rPr>
              <a:t>Көбелек тоқуды үйрендік</a:t>
            </a:r>
            <a:endParaRPr lang="kk-KZ" sz="2400" b="1" i="1">
              <a:solidFill>
                <a:srgbClr val="0000FF"/>
              </a:solidFill>
            </a:endParaRPr>
          </a:p>
          <a:p>
            <a:pPr algn="ctr"/>
            <a:endParaRPr lang="ru-RU" b="1">
              <a:latin typeface="Monotype Corsiva" pitchFamily="66" charset="0"/>
            </a:endParaRP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2971800" y="4038600"/>
            <a:ext cx="3124200" cy="1524000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b="1" i="1">
                <a:solidFill>
                  <a:srgbClr val="0000FF"/>
                </a:solidFill>
              </a:rPr>
              <a:t>Бисер түрлерін ажырата алатын болдық</a:t>
            </a:r>
            <a:endParaRPr lang="ru-RU" b="1" i="1">
              <a:solidFill>
                <a:srgbClr val="0000FF"/>
              </a:solidFill>
            </a:endParaRPr>
          </a:p>
          <a:p>
            <a:pPr algn="ctr"/>
            <a:endParaRPr lang="ru-RU" sz="2000" b="1">
              <a:latin typeface="Monotype Corsiva" pitchFamily="66" charset="0"/>
            </a:endParaRP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H="1">
            <a:off x="2590800" y="2438400"/>
            <a:ext cx="1295400" cy="914400"/>
          </a:xfrm>
          <a:prstGeom prst="line">
            <a:avLst/>
          </a:prstGeom>
          <a:noFill/>
          <a:ln w="76200">
            <a:pattFill prst="pct80">
              <a:fgClr>
                <a:schemeClr val="folHlink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4495800" y="2438400"/>
            <a:ext cx="46038" cy="1219200"/>
          </a:xfrm>
          <a:prstGeom prst="line">
            <a:avLst/>
          </a:prstGeom>
          <a:noFill/>
          <a:ln w="76200">
            <a:pattFill prst="pct80">
              <a:fgClr>
                <a:schemeClr val="folHlink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5334000" y="2438400"/>
            <a:ext cx="1162050" cy="1143000"/>
          </a:xfrm>
          <a:prstGeom prst="line">
            <a:avLst/>
          </a:prstGeom>
          <a:noFill/>
          <a:ln w="76200">
            <a:pattFill prst="pct80">
              <a:fgClr>
                <a:schemeClr val="folHlink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66FF66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4"/>
          <p:cNvSpPr>
            <a:spLocks noChangeArrowheads="1"/>
          </p:cNvSpPr>
          <p:nvPr/>
        </p:nvSpPr>
        <p:spPr bwMode="auto">
          <a:xfrm>
            <a:off x="3048000" y="152400"/>
            <a:ext cx="3124200" cy="1295400"/>
          </a:xfrm>
          <a:prstGeom prst="flowChartAlternateProcess">
            <a:avLst/>
          </a:prstGeom>
          <a:gradFill rotWithShape="1">
            <a:gsLst>
              <a:gs pos="0">
                <a:srgbClr val="FF9933"/>
              </a:gs>
              <a:gs pos="100000">
                <a:srgbClr val="FFFF99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121893000" prstMaterial="legacyMatte">
            <a:bevelT w="13500" h="13500" prst="angle"/>
            <a:bevelB w="13500" h="13500" prst="angle"/>
            <a:extrusionClr>
              <a:srgbClr val="FF9933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4400" b="1">
                <a:solidFill>
                  <a:srgbClr val="0000FF"/>
                </a:solidFill>
                <a:latin typeface="Monotype Corsiva" pitchFamily="66" charset="0"/>
              </a:rPr>
              <a:t>Мақсаты</a:t>
            </a:r>
            <a:endParaRPr lang="ru-RU" sz="4400" b="1">
              <a:solidFill>
                <a:srgbClr val="0000FF"/>
              </a:solidFill>
              <a:latin typeface="Monotype Corsiva" pitchFamily="66" charset="0"/>
            </a:endParaRPr>
          </a:p>
        </p:txBody>
      </p:sp>
      <p:sp>
        <p:nvSpPr>
          <p:cNvPr id="3075" name="AutoShape 7"/>
          <p:cNvSpPr>
            <a:spLocks noChangeArrowheads="1"/>
          </p:cNvSpPr>
          <p:nvPr/>
        </p:nvSpPr>
        <p:spPr bwMode="auto">
          <a:xfrm>
            <a:off x="5791200" y="2743200"/>
            <a:ext cx="3124200" cy="19812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kk-KZ" sz="1600" b="1">
                <a:solidFill>
                  <a:schemeClr val="accent2"/>
                </a:solidFill>
              </a:rPr>
              <a:t>Бисермен бұйым жасау арқылы қол икемділігін дамытуға кәсіпкерлік бейімділігін қалыптастыру, іскерлік өнерге баулу</a:t>
            </a:r>
            <a:endParaRPr lang="ru-RU" sz="1600" b="1">
              <a:solidFill>
                <a:schemeClr val="accent2"/>
              </a:solidFill>
            </a:endParaRPr>
          </a:p>
        </p:txBody>
      </p:sp>
      <p:sp>
        <p:nvSpPr>
          <p:cNvPr id="3076" name="AutoShape 9"/>
          <p:cNvSpPr>
            <a:spLocks noChangeArrowheads="1"/>
          </p:cNvSpPr>
          <p:nvPr/>
        </p:nvSpPr>
        <p:spPr bwMode="auto">
          <a:xfrm>
            <a:off x="3048000" y="4953000"/>
            <a:ext cx="3276600" cy="15240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kk-KZ" sz="1400" b="1">
                <a:solidFill>
                  <a:schemeClr val="accent2"/>
                </a:solidFill>
              </a:rPr>
              <a:t>Өз бетінше жұмыс істеуге, ынта –ықыласын, шығармашылық қиялын дамыту</a:t>
            </a:r>
            <a:r>
              <a:rPr lang="kk-KZ" sz="1400">
                <a:solidFill>
                  <a:schemeClr val="accent2"/>
                </a:solidFill>
              </a:rPr>
              <a:t>.</a:t>
            </a:r>
            <a:endParaRPr lang="ru-RU" sz="1400">
              <a:solidFill>
                <a:schemeClr val="accent2"/>
              </a:solidFill>
            </a:endParaRPr>
          </a:p>
        </p:txBody>
      </p:sp>
      <p:sp>
        <p:nvSpPr>
          <p:cNvPr id="3077" name="AutoShape 11"/>
          <p:cNvSpPr>
            <a:spLocks noChangeArrowheads="1"/>
          </p:cNvSpPr>
          <p:nvPr/>
        </p:nvSpPr>
        <p:spPr bwMode="auto">
          <a:xfrm>
            <a:off x="152400" y="2819400"/>
            <a:ext cx="3200400" cy="19050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FFFF99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kk-KZ" sz="1600" b="1">
                <a:solidFill>
                  <a:schemeClr val="accent2"/>
                </a:solidFill>
              </a:rPr>
              <a:t>Оқушыларға бисерден бұйым жасау әдістері туралы түсінік беру, үйрету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ru-RU" sz="1600" b="1">
              <a:solidFill>
                <a:schemeClr val="accent2"/>
              </a:solidFill>
            </a:endParaRPr>
          </a:p>
        </p:txBody>
      </p:sp>
      <p:sp>
        <p:nvSpPr>
          <p:cNvPr id="3078" name="Line 13"/>
          <p:cNvSpPr>
            <a:spLocks noChangeShapeType="1"/>
          </p:cNvSpPr>
          <p:nvPr/>
        </p:nvSpPr>
        <p:spPr bwMode="auto">
          <a:xfrm flipH="1">
            <a:off x="3124200" y="1981200"/>
            <a:ext cx="685800" cy="685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9" name="Line 14"/>
          <p:cNvSpPr>
            <a:spLocks noChangeShapeType="1"/>
          </p:cNvSpPr>
          <p:nvPr/>
        </p:nvSpPr>
        <p:spPr bwMode="auto">
          <a:xfrm>
            <a:off x="4648200" y="3048000"/>
            <a:ext cx="76200" cy="16002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0" name="Line 17"/>
          <p:cNvSpPr>
            <a:spLocks noChangeShapeType="1"/>
          </p:cNvSpPr>
          <p:nvPr/>
        </p:nvSpPr>
        <p:spPr bwMode="auto">
          <a:xfrm>
            <a:off x="5410200" y="1981200"/>
            <a:ext cx="609600" cy="609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6428" y="1371600"/>
            <a:ext cx="7851445" cy="230832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Үй тапсырмасы:</a:t>
            </a:r>
          </a:p>
          <a:p>
            <a:pPr algn="ctr">
              <a:defRPr/>
            </a:pPr>
            <a:endParaRPr lang="kk-KZ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kk-KZ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Көбелекті жалғастырып тоқып келу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>
    <p:pull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3" descr="fon-72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785813" y="1428750"/>
            <a:ext cx="31432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 sz="2400">
                <a:cs typeface="Arial" charset="0"/>
              </a:rPr>
              <a:t>Көбелектің  ғылыми түрдегі атаулары:</a:t>
            </a:r>
            <a:endParaRPr lang="ru-RU" sz="2400">
              <a:cs typeface="Arial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4929188" y="1500188"/>
            <a:ext cx="31432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kk-KZ" sz="2400">
                <a:cs typeface="Arial" charset="0"/>
              </a:rPr>
              <a:t>Қарапайым түрдегі атаулары:</a:t>
            </a:r>
            <a:endParaRPr lang="ru-RU" sz="2400">
              <a:cs typeface="Arial" charset="0"/>
            </a:endParaRPr>
          </a:p>
        </p:txBody>
      </p:sp>
      <p:pic>
        <p:nvPicPr>
          <p:cNvPr id="4101" name="Рисунок 9" descr="Image8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3286125"/>
            <a:ext cx="2714625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Рисунок 11" descr="marbled-white-460_1298539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286000"/>
            <a:ext cx="271462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Рисунок 12" descr="images (2)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5572125"/>
            <a:ext cx="27146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Рисунок 13" descr="babochki_ryadom_s_chelovekom_3-300x172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429125"/>
            <a:ext cx="271462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Box 14"/>
          <p:cNvSpPr txBox="1">
            <a:spLocks noChangeArrowheads="1"/>
          </p:cNvSpPr>
          <p:nvPr/>
        </p:nvSpPr>
        <p:spPr bwMode="auto">
          <a:xfrm>
            <a:off x="2143125" y="2928938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>
                <a:solidFill>
                  <a:srgbClr val="FFFF00"/>
                </a:solidFill>
                <a:latin typeface="Calibri" pitchFamily="34" charset="0"/>
              </a:rPr>
              <a:t>Галатея</a:t>
            </a:r>
            <a:endParaRPr lang="ru-RU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4106" name="TextBox 15"/>
          <p:cNvSpPr txBox="1">
            <a:spLocks noChangeArrowheads="1"/>
          </p:cNvSpPr>
          <p:nvPr/>
        </p:nvSpPr>
        <p:spPr bwMode="auto">
          <a:xfrm>
            <a:off x="2000250" y="3286125"/>
            <a:ext cx="1214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>
                <a:latin typeface="Calibri" pitchFamily="34" charset="0"/>
              </a:rPr>
              <a:t>махаон</a:t>
            </a:r>
            <a:endParaRPr lang="ru-RU">
              <a:latin typeface="Calibri" pitchFamily="34" charset="0"/>
            </a:endParaRPr>
          </a:p>
        </p:txBody>
      </p:sp>
      <p:sp>
        <p:nvSpPr>
          <p:cNvPr id="4107" name="TextBox 16"/>
          <p:cNvSpPr txBox="1">
            <a:spLocks noChangeArrowheads="1"/>
          </p:cNvSpPr>
          <p:nvPr/>
        </p:nvSpPr>
        <p:spPr bwMode="auto">
          <a:xfrm>
            <a:off x="2357438" y="5143500"/>
            <a:ext cx="785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>
                <a:cs typeface="Arial" charset="0"/>
              </a:rPr>
              <a:t>емен</a:t>
            </a:r>
            <a:endParaRPr lang="ru-RU">
              <a:cs typeface="Arial" charset="0"/>
            </a:endParaRPr>
          </a:p>
        </p:txBody>
      </p:sp>
      <p:sp>
        <p:nvSpPr>
          <p:cNvPr id="4108" name="TextBox 17"/>
          <p:cNvSpPr txBox="1">
            <a:spLocks noChangeArrowheads="1"/>
          </p:cNvSpPr>
          <p:nvPr/>
        </p:nvSpPr>
        <p:spPr bwMode="auto">
          <a:xfrm>
            <a:off x="2143125" y="6286500"/>
            <a:ext cx="1500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>
                <a:cs typeface="Arial" charset="0"/>
              </a:rPr>
              <a:t>агриппина</a:t>
            </a:r>
            <a:endParaRPr lang="ru-RU">
              <a:cs typeface="Arial" charset="0"/>
            </a:endParaRPr>
          </a:p>
        </p:txBody>
      </p:sp>
      <p:sp>
        <p:nvSpPr>
          <p:cNvPr id="4109" name="TextBox 18"/>
          <p:cNvSpPr txBox="1">
            <a:spLocks noChangeArrowheads="1"/>
          </p:cNvSpPr>
          <p:nvPr/>
        </p:nvSpPr>
        <p:spPr bwMode="auto">
          <a:xfrm>
            <a:off x="4500563" y="2500313"/>
            <a:ext cx="2714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 sz="3600">
                <a:cs typeface="Arial" charset="0"/>
              </a:rPr>
              <a:t>Ақ көбелек</a:t>
            </a:r>
            <a:endParaRPr lang="ru-RU" sz="3600">
              <a:cs typeface="Arial" charset="0"/>
            </a:endParaRPr>
          </a:p>
        </p:txBody>
      </p:sp>
      <p:sp>
        <p:nvSpPr>
          <p:cNvPr id="4110" name="TextBox 19"/>
          <p:cNvSpPr txBox="1">
            <a:spLocks noChangeArrowheads="1"/>
          </p:cNvSpPr>
          <p:nvPr/>
        </p:nvSpPr>
        <p:spPr bwMode="auto">
          <a:xfrm>
            <a:off x="4500563" y="3429000"/>
            <a:ext cx="3429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 sz="3600">
                <a:cs typeface="Arial" charset="0"/>
              </a:rPr>
              <a:t>Сары көбелек</a:t>
            </a:r>
            <a:endParaRPr lang="ru-RU" sz="3600">
              <a:cs typeface="Arial" charset="0"/>
            </a:endParaRPr>
          </a:p>
        </p:txBody>
      </p:sp>
      <p:sp>
        <p:nvSpPr>
          <p:cNvPr id="4111" name="TextBox 20"/>
          <p:cNvSpPr txBox="1">
            <a:spLocks noChangeArrowheads="1"/>
          </p:cNvSpPr>
          <p:nvPr/>
        </p:nvSpPr>
        <p:spPr bwMode="auto">
          <a:xfrm>
            <a:off x="4500563" y="4572000"/>
            <a:ext cx="30718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 sz="3600">
                <a:cs typeface="Arial" charset="0"/>
              </a:rPr>
              <a:t>Түн көбелегі</a:t>
            </a:r>
            <a:endParaRPr lang="ru-RU" sz="3600">
              <a:cs typeface="Arial" charset="0"/>
            </a:endParaRPr>
          </a:p>
        </p:txBody>
      </p:sp>
      <p:sp>
        <p:nvSpPr>
          <p:cNvPr id="4112" name="TextBox 21"/>
          <p:cNvSpPr txBox="1">
            <a:spLocks noChangeArrowheads="1"/>
          </p:cNvSpPr>
          <p:nvPr/>
        </p:nvSpPr>
        <p:spPr bwMode="auto">
          <a:xfrm>
            <a:off x="4572000" y="5786438"/>
            <a:ext cx="3000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 sz="3600">
                <a:cs typeface="Arial" charset="0"/>
              </a:rPr>
              <a:t>Ірі көбелек</a:t>
            </a:r>
            <a:endParaRPr lang="ru-RU" sz="3600">
              <a:cs typeface="Arial" charset="0"/>
            </a:endParaRP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3" descr="468sl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4" descr="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142875"/>
            <a:ext cx="2928937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Рисунок 6" descr="35025653_171aquabutterfly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4143375"/>
            <a:ext cx="3071813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Рисунок 8" descr="0236107197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4000500"/>
            <a:ext cx="2928937" cy="260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Рисунок 15" descr="mon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42875"/>
            <a:ext cx="3071813" cy="228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Рисунок 5" descr="3063.gi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071688"/>
            <a:ext cx="2854325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Рисунок 16" descr="butterfly61.g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4643438"/>
            <a:ext cx="17145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9" name="TextBox 20"/>
          <p:cNvSpPr txBox="1">
            <a:spLocks noChangeArrowheads="1"/>
          </p:cNvSpPr>
          <p:nvPr/>
        </p:nvSpPr>
        <p:spPr bwMode="auto">
          <a:xfrm>
            <a:off x="285750" y="2643188"/>
            <a:ext cx="2571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 sz="2400">
                <a:solidFill>
                  <a:srgbClr val="FFFF00"/>
                </a:solidFill>
                <a:cs typeface="Arial" charset="0"/>
              </a:rPr>
              <a:t>Ақ көбелек тобы</a:t>
            </a:r>
            <a:endParaRPr lang="ru-RU" sz="24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5130" name="TextBox 22"/>
          <p:cNvSpPr txBox="1">
            <a:spLocks noChangeArrowheads="1"/>
          </p:cNvSpPr>
          <p:nvPr/>
        </p:nvSpPr>
        <p:spPr bwMode="auto">
          <a:xfrm>
            <a:off x="3214688" y="142875"/>
            <a:ext cx="29289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kk-KZ" sz="2400">
                <a:solidFill>
                  <a:srgbClr val="FFFF00"/>
                </a:solidFill>
                <a:cs typeface="Arial" charset="0"/>
              </a:rPr>
              <a:t>Сары көбелек тобы</a:t>
            </a:r>
            <a:endParaRPr lang="ru-RU" sz="24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5131" name="TextBox 24"/>
          <p:cNvSpPr txBox="1">
            <a:spLocks noChangeArrowheads="1"/>
          </p:cNvSpPr>
          <p:nvPr/>
        </p:nvSpPr>
        <p:spPr bwMode="auto">
          <a:xfrm>
            <a:off x="6143625" y="2357438"/>
            <a:ext cx="2857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 sz="2400">
                <a:solidFill>
                  <a:srgbClr val="FFFF00"/>
                </a:solidFill>
                <a:cs typeface="Arial" charset="0"/>
              </a:rPr>
              <a:t>Ала</a:t>
            </a:r>
            <a:r>
              <a:rPr lang="kk-KZ" sz="2400">
                <a:cs typeface="Arial" charset="0"/>
              </a:rPr>
              <a:t> </a:t>
            </a:r>
            <a:r>
              <a:rPr lang="kk-KZ" sz="2400">
                <a:solidFill>
                  <a:srgbClr val="FFFF00"/>
                </a:solidFill>
                <a:cs typeface="Arial" charset="0"/>
              </a:rPr>
              <a:t>көбелек</a:t>
            </a:r>
            <a:r>
              <a:rPr lang="kk-KZ" sz="2400">
                <a:cs typeface="Arial" charset="0"/>
              </a:rPr>
              <a:t> </a:t>
            </a:r>
            <a:r>
              <a:rPr lang="kk-KZ" sz="2400">
                <a:solidFill>
                  <a:srgbClr val="FFFF00"/>
                </a:solidFill>
                <a:cs typeface="Arial" charset="0"/>
              </a:rPr>
              <a:t>тобы</a:t>
            </a:r>
            <a:endParaRPr lang="ru-RU" sz="24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5132" name="TextBox 25"/>
          <p:cNvSpPr txBox="1">
            <a:spLocks noChangeArrowheads="1"/>
          </p:cNvSpPr>
          <p:nvPr/>
        </p:nvSpPr>
        <p:spPr bwMode="auto">
          <a:xfrm>
            <a:off x="3429000" y="838200"/>
            <a:ext cx="25717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kk-KZ" sz="2800">
                <a:solidFill>
                  <a:srgbClr val="0000FF"/>
                </a:solidFill>
                <a:cs typeface="Times New Roman" pitchFamily="18" charset="0"/>
              </a:rPr>
              <a:t>Көбелектің суретін салады</a:t>
            </a:r>
            <a:endParaRPr lang="ru-RU" sz="2800">
              <a:solidFill>
                <a:srgbClr val="0000FF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66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5"/>
          <p:cNvSpPr>
            <a:spLocks noChangeArrowheads="1"/>
          </p:cNvSpPr>
          <p:nvPr/>
        </p:nvSpPr>
        <p:spPr bwMode="auto">
          <a:xfrm>
            <a:off x="0" y="152400"/>
            <a:ext cx="2743200" cy="2743200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2400">
                <a:solidFill>
                  <a:srgbClr val="0000FF"/>
                </a:solidFill>
                <a:latin typeface="Monotype Corsiva" pitchFamily="66" charset="0"/>
              </a:rPr>
              <a:t>Бисерді неден жасайды?</a:t>
            </a:r>
            <a:endParaRPr lang="ru-RU" sz="2400">
              <a:solidFill>
                <a:srgbClr val="0000FF"/>
              </a:solidFill>
              <a:latin typeface="Monotype Corsiva" pitchFamily="66" charset="0"/>
            </a:endParaRPr>
          </a:p>
        </p:txBody>
      </p:sp>
      <p:sp>
        <p:nvSpPr>
          <p:cNvPr id="6147" name="AutoShape 4"/>
          <p:cNvSpPr>
            <a:spLocks noChangeArrowheads="1"/>
          </p:cNvSpPr>
          <p:nvPr/>
        </p:nvSpPr>
        <p:spPr bwMode="auto">
          <a:xfrm>
            <a:off x="4191000" y="304800"/>
            <a:ext cx="4191000" cy="16764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b="1">
                <a:solidFill>
                  <a:schemeClr val="accent2"/>
                </a:solidFill>
              </a:rPr>
              <a:t>Шыны</a:t>
            </a:r>
            <a:r>
              <a:rPr lang="ru-RU"/>
              <a:t> </a:t>
            </a:r>
          </a:p>
        </p:txBody>
      </p:sp>
      <p:sp>
        <p:nvSpPr>
          <p:cNvPr id="6148" name="AutoShape 12"/>
          <p:cNvSpPr>
            <a:spLocks noChangeArrowheads="1"/>
          </p:cNvSpPr>
          <p:nvPr/>
        </p:nvSpPr>
        <p:spPr bwMode="auto">
          <a:xfrm rot="-4644760">
            <a:off x="3429000" y="304800"/>
            <a:ext cx="609600" cy="1981200"/>
          </a:xfrm>
          <a:prstGeom prst="curvedRightArrow">
            <a:avLst>
              <a:gd name="adj1" fmla="val 65000"/>
              <a:gd name="adj2" fmla="val 130000"/>
              <a:gd name="adj3" fmla="val 33333"/>
            </a:avLst>
          </a:prstGeom>
          <a:gradFill rotWithShape="1">
            <a:gsLst>
              <a:gs pos="0">
                <a:srgbClr val="FF00FF"/>
              </a:gs>
              <a:gs pos="50000">
                <a:srgbClr val="FFFF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Monotype Corsiva" pitchFamily="66" charset="0"/>
            </a:endParaRPr>
          </a:p>
        </p:txBody>
      </p:sp>
      <p:sp>
        <p:nvSpPr>
          <p:cNvPr id="6149" name="AutoShape 13"/>
          <p:cNvSpPr>
            <a:spLocks noChangeArrowheads="1"/>
          </p:cNvSpPr>
          <p:nvPr/>
        </p:nvSpPr>
        <p:spPr bwMode="auto">
          <a:xfrm rot="-3248115">
            <a:off x="3012281" y="2436020"/>
            <a:ext cx="581025" cy="2824162"/>
          </a:xfrm>
          <a:prstGeom prst="curvedRightArrow">
            <a:avLst>
              <a:gd name="adj1" fmla="val 92082"/>
              <a:gd name="adj2" fmla="val 213779"/>
              <a:gd name="adj3" fmla="val 51079"/>
            </a:avLst>
          </a:prstGeom>
          <a:gradFill rotWithShape="1">
            <a:gsLst>
              <a:gs pos="0">
                <a:srgbClr val="FF00FF"/>
              </a:gs>
              <a:gs pos="50000">
                <a:srgbClr val="FFFF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ru-RU">
              <a:latin typeface="Monotype Corsiva" pitchFamily="66" charset="0"/>
            </a:endParaRPr>
          </a:p>
        </p:txBody>
      </p:sp>
      <p:sp>
        <p:nvSpPr>
          <p:cNvPr id="6150" name="AutoShape 14"/>
          <p:cNvSpPr>
            <a:spLocks noChangeArrowheads="1"/>
          </p:cNvSpPr>
          <p:nvPr/>
        </p:nvSpPr>
        <p:spPr bwMode="auto">
          <a:xfrm rot="-2497852">
            <a:off x="1981200" y="2667000"/>
            <a:ext cx="687388" cy="3743325"/>
          </a:xfrm>
          <a:prstGeom prst="curvedRightArrow">
            <a:avLst>
              <a:gd name="adj1" fmla="val 108914"/>
              <a:gd name="adj2" fmla="val 217829"/>
              <a:gd name="adj3" fmla="val 0"/>
            </a:avLst>
          </a:prstGeom>
          <a:gradFill rotWithShape="1">
            <a:gsLst>
              <a:gs pos="0">
                <a:srgbClr val="FF00FF"/>
              </a:gs>
              <a:gs pos="50000">
                <a:srgbClr val="FFFF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Monotype Corsiva" pitchFamily="66" charset="0"/>
            </a:endParaRPr>
          </a:p>
        </p:txBody>
      </p:sp>
      <p:sp>
        <p:nvSpPr>
          <p:cNvPr id="6151" name="AutoShape 4"/>
          <p:cNvSpPr>
            <a:spLocks noChangeArrowheads="1"/>
          </p:cNvSpPr>
          <p:nvPr/>
        </p:nvSpPr>
        <p:spPr bwMode="auto">
          <a:xfrm>
            <a:off x="4267200" y="2133600"/>
            <a:ext cx="4191000" cy="16764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>
                <a:solidFill>
                  <a:srgbClr val="FF0000"/>
                </a:solidFill>
              </a:rPr>
              <a:t> </a:t>
            </a:r>
            <a:r>
              <a:rPr lang="kk-KZ" b="1">
                <a:solidFill>
                  <a:schemeClr val="accent2"/>
                </a:solidFill>
              </a:rPr>
              <a:t>Керамика</a:t>
            </a:r>
            <a:r>
              <a:rPr lang="ru-RU"/>
              <a:t> </a:t>
            </a:r>
          </a:p>
        </p:txBody>
      </p:sp>
      <p:sp>
        <p:nvSpPr>
          <p:cNvPr id="6152" name="AutoShape 4"/>
          <p:cNvSpPr>
            <a:spLocks noChangeArrowheads="1"/>
          </p:cNvSpPr>
          <p:nvPr/>
        </p:nvSpPr>
        <p:spPr bwMode="auto">
          <a:xfrm>
            <a:off x="4495800" y="3886200"/>
            <a:ext cx="4191000" cy="16764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>
                <a:solidFill>
                  <a:schemeClr val="accent2"/>
                </a:solidFill>
              </a:rPr>
              <a:t> </a:t>
            </a:r>
            <a:r>
              <a:rPr lang="kk-KZ" b="1">
                <a:solidFill>
                  <a:schemeClr val="accent2"/>
                </a:solidFill>
              </a:rPr>
              <a:t>Металл</a:t>
            </a:r>
            <a:r>
              <a:rPr lang="ru-RU"/>
              <a:t> </a:t>
            </a: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2286000" y="5181600"/>
            <a:ext cx="4191000" cy="16764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b="1">
                <a:solidFill>
                  <a:schemeClr val="accent2"/>
                </a:solidFill>
              </a:rPr>
              <a:t>Хрусталь</a:t>
            </a:r>
            <a:r>
              <a:rPr lang="kk-KZ"/>
              <a:t> </a:t>
            </a:r>
            <a:endParaRPr lang="ru-RU"/>
          </a:p>
        </p:txBody>
      </p:sp>
      <p:sp>
        <p:nvSpPr>
          <p:cNvPr id="6154" name="AutoShape 13"/>
          <p:cNvSpPr>
            <a:spLocks noChangeArrowheads="1"/>
          </p:cNvSpPr>
          <p:nvPr/>
        </p:nvSpPr>
        <p:spPr bwMode="auto">
          <a:xfrm rot="-3248115">
            <a:off x="2933700" y="1562100"/>
            <a:ext cx="838200" cy="1981200"/>
          </a:xfrm>
          <a:prstGeom prst="curvedRightArrow">
            <a:avLst>
              <a:gd name="adj1" fmla="val 44778"/>
              <a:gd name="adj2" fmla="val 103956"/>
              <a:gd name="adj3" fmla="val 51079"/>
            </a:avLst>
          </a:prstGeom>
          <a:gradFill rotWithShape="1">
            <a:gsLst>
              <a:gs pos="0">
                <a:srgbClr val="FF00FF"/>
              </a:gs>
              <a:gs pos="50000">
                <a:srgbClr val="FFFF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ru-RU">
              <a:latin typeface="Monotype Corsiva" pitchFamily="66" charset="0"/>
            </a:endParaRPr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7" descr="1264767592_22465913_1207899013_tom_wegman_key_skate_pair_65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5"/>
            <a:ext cx="914400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28600" y="4495800"/>
            <a:ext cx="5867400" cy="4033838"/>
          </a:xfrm>
        </p:spPr>
        <p:txBody>
          <a:bodyPr/>
          <a:lstStyle/>
          <a:p>
            <a:r>
              <a:rPr lang="kk-KZ" sz="2000" smtClean="0">
                <a:solidFill>
                  <a:srgbClr val="6666FF"/>
                </a:solidFill>
              </a:rPr>
              <a:t>Бисерді ең көп шығаратын жерлер – Жапония, Италия, АҚШ және Үндістан.</a:t>
            </a:r>
          </a:p>
          <a:p>
            <a:r>
              <a:rPr lang="kk-KZ" sz="2000" smtClean="0">
                <a:solidFill>
                  <a:srgbClr val="6666FF"/>
                </a:solidFill>
              </a:rPr>
              <a:t>Бисердің ерте кезде дайындалған түрлері мұражайларда кездеседі, олардың сапасы өте жоғары болған. Қазіргі кездегі өндіріс орындары сол сапаны жоғалтпауға тырысуда. </a:t>
            </a:r>
            <a:endParaRPr lang="ru-RU" sz="2000" smtClean="0">
              <a:solidFill>
                <a:srgbClr val="6666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33075" y="-152400"/>
            <a:ext cx="518712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dirty="0" err="1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«Галереяға саяхат</a:t>
            </a: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»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66FF"/>
            </a:gs>
            <a:gs pos="100000">
              <a:srgbClr val="FFFF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06"/>
          <p:cNvSpPr>
            <a:spLocks noChangeArrowheads="1"/>
          </p:cNvSpPr>
          <p:nvPr/>
        </p:nvSpPr>
        <p:spPr bwMode="auto">
          <a:xfrm>
            <a:off x="0" y="6369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pic>
        <p:nvPicPr>
          <p:cNvPr id="8195" name="Рисунок 147" descr="http://img-fotki.yandex.ru/get/23/mamadiggera.2/0_cc3d_f3e369_X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0"/>
            <a:ext cx="310515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Рисунок 2" descr="рождественский ангел объемная игрушка из бисера с бесплатной схемой плетения своими руками в подарок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0"/>
            <a:ext cx="28194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Рисунок 8" descr=" (527x699, 146Kb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429000"/>
            <a:ext cx="3276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Рисунок 9" descr="зелёная и белоснежная ёлочки деревья из бисера своими руками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0"/>
            <a:ext cx="33528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Рисунок 10" descr="http://i047.radikal.ru/0905/46/666b39cab57d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810000"/>
            <a:ext cx="3352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Рисунок 117" descr="http://demiart.ru/forum/journal_uploads2/j76850_125779344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19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DD01028_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0038" y="152400"/>
            <a:ext cx="8615362" cy="6477000"/>
          </a:xfr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</p:spPr>
      </p:pic>
      <p:pic>
        <p:nvPicPr>
          <p:cNvPr id="9219" name="Picture 5" descr="C:\Documents and Settings\Администратор\Local Settings\Temporary Internet Files\Content.IE5\H9ER973S\MCj0406184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0"/>
            <a:ext cx="4584700" cy="312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1524000" y="3108325"/>
            <a:ext cx="6705600" cy="311308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kk-KZ">
                <a:solidFill>
                  <a:srgbClr val="FFFF00"/>
                </a:solidFill>
              </a:rPr>
              <a:t>Қайшыны жолдасыңа үшкір ұшымен берме</a:t>
            </a:r>
            <a:endParaRPr lang="ru-RU">
              <a:solidFill>
                <a:srgbClr val="FFFF00"/>
              </a:solidFill>
            </a:endParaRPr>
          </a:p>
          <a:p>
            <a:pPr algn="ctr">
              <a:tabLst>
                <a:tab pos="457200" algn="l"/>
              </a:tabLst>
            </a:pPr>
            <a:r>
              <a:rPr lang="kk-KZ">
                <a:solidFill>
                  <a:srgbClr val="FFFF00"/>
                </a:solidFill>
              </a:rPr>
              <a:t>Қайшыны арнаулы қобдишаға сақтау керек.</a:t>
            </a:r>
            <a:endParaRPr lang="ru-RU">
              <a:solidFill>
                <a:srgbClr val="FFFF00"/>
              </a:solidFill>
            </a:endParaRPr>
          </a:p>
          <a:p>
            <a:pPr algn="ctr">
              <a:tabLst>
                <a:tab pos="457200" algn="l"/>
              </a:tabLst>
            </a:pPr>
            <a:r>
              <a:rPr lang="kk-KZ">
                <a:solidFill>
                  <a:srgbClr val="FFFF00"/>
                </a:solidFill>
              </a:rPr>
              <a:t>Инені жұмыс істегенде оймақ киген дұрыс</a:t>
            </a:r>
            <a:endParaRPr lang="ru-RU">
              <a:solidFill>
                <a:srgbClr val="FFFF00"/>
              </a:solidFill>
            </a:endParaRPr>
          </a:p>
          <a:p>
            <a:pPr algn="ctr">
              <a:tabLst>
                <a:tab pos="457200" algn="l"/>
              </a:tabLst>
            </a:pPr>
            <a:r>
              <a:rPr lang="kk-KZ">
                <a:solidFill>
                  <a:srgbClr val="FFFF00"/>
                </a:solidFill>
              </a:rPr>
              <a:t>Инені киімге қыстыруға болмайды.</a:t>
            </a:r>
            <a:endParaRPr lang="ru-RU">
              <a:solidFill>
                <a:srgbClr val="FFFF00"/>
              </a:solidFill>
            </a:endParaRPr>
          </a:p>
          <a:p>
            <a:pPr algn="ctr">
              <a:tabLst>
                <a:tab pos="457200" algn="l"/>
              </a:tabLst>
            </a:pPr>
            <a:r>
              <a:rPr lang="kk-KZ">
                <a:solidFill>
                  <a:srgbClr val="FFFF00"/>
                </a:solidFill>
              </a:rPr>
              <a:t>Инені тістеп ауызға салуға болмайды.</a:t>
            </a:r>
            <a:endParaRPr lang="ru-RU">
              <a:solidFill>
                <a:srgbClr val="FFFF00"/>
              </a:solidFill>
            </a:endParaRPr>
          </a:p>
          <a:p>
            <a:pPr algn="ctr">
              <a:tabLst>
                <a:tab pos="457200" algn="l"/>
              </a:tabLst>
            </a:pPr>
            <a:r>
              <a:rPr lang="kk-KZ">
                <a:solidFill>
                  <a:srgbClr val="FFFF00"/>
                </a:solidFill>
              </a:rPr>
              <a:t>Тот басқан инемен жұмыс жасауға болмайды.</a:t>
            </a:r>
            <a:endParaRPr lang="ru-RU">
              <a:solidFill>
                <a:srgbClr val="FFFF00"/>
              </a:solidFill>
            </a:endParaRPr>
          </a:p>
          <a:p>
            <a:pPr algn="ctr">
              <a:tabLst>
                <a:tab pos="457200" algn="l"/>
              </a:tabLst>
            </a:pPr>
            <a:r>
              <a:rPr lang="kk-KZ">
                <a:solidFill>
                  <a:srgbClr val="FFFF00"/>
                </a:solidFill>
              </a:rPr>
              <a:t>Моншақтар шашылып кетпес үшін оларды бөлек жайпақ ыдыстарда немесе қорапшаларда ұстаған жөн.</a:t>
            </a:r>
            <a:endParaRPr lang="ru-RU">
              <a:solidFill>
                <a:srgbClr val="FFFF00"/>
              </a:solidFill>
            </a:endParaRPr>
          </a:p>
          <a:p>
            <a:pPr algn="ctr">
              <a:tabLst>
                <a:tab pos="457200" algn="l"/>
              </a:tabLst>
            </a:pPr>
            <a:r>
              <a:rPr lang="en-US">
                <a:solidFill>
                  <a:srgbClr val="FFFF00"/>
                </a:solidFill>
              </a:rPr>
              <a:t>          </a:t>
            </a:r>
            <a:r>
              <a:rPr lang="kk-KZ">
                <a:solidFill>
                  <a:srgbClr val="FFFF00"/>
                </a:solidFill>
              </a:rPr>
              <a:t>Бисермен бұйым тоқу кезінде бисерлер домалап шашылып кетпес үшін, бисерді түкті матаның үстіне төккен дұрыс.</a:t>
            </a:r>
            <a:endParaRPr lang="ru-RU">
              <a:solidFill>
                <a:srgbClr val="FFFF00"/>
              </a:solidFill>
            </a:endParaRPr>
          </a:p>
          <a:p>
            <a:pPr algn="ctr" eaLnBrk="0" hangingPunct="0">
              <a:tabLst>
                <a:tab pos="457200" algn="l"/>
              </a:tabLst>
            </a:pPr>
            <a:endParaRPr lang="ru-RU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3352800" y="990600"/>
            <a:ext cx="2616200" cy="3968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k-KZ" sz="2000">
                <a:solidFill>
                  <a:srgbClr val="FFFF00"/>
                </a:solidFill>
              </a:rPr>
              <a:t>Қауіпсіздік ережелері:</a:t>
            </a:r>
            <a:endParaRPr lang="ru-RU" sz="2000">
              <a:solidFill>
                <a:srgbClr val="FFFF00"/>
              </a:solidFill>
            </a:endParaRPr>
          </a:p>
        </p:txBody>
      </p:sp>
      <p:pic>
        <p:nvPicPr>
          <p:cNvPr id="9222" name="img_1" descr="http://moikompas.ru/img/compas/2009-05-04/fleurs_de_perles/9551802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24400"/>
            <a:ext cx="11430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Рисунок 6" descr="http://www.igla.ru/images/gamma/7/8/g2257543751t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124200"/>
            <a:ext cx="14287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Рисунок 8" descr="http://hobbygirl.ru/cmsfiles/image/4(2)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962400"/>
            <a:ext cx="1676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9900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6"/>
          <p:cNvSpPr>
            <a:spLocks noChangeArrowheads="1"/>
          </p:cNvSpPr>
          <p:nvPr/>
        </p:nvSpPr>
        <p:spPr bwMode="auto">
          <a:xfrm>
            <a:off x="1447800" y="685800"/>
            <a:ext cx="6781800" cy="1295400"/>
          </a:xfrm>
          <a:prstGeom prst="flowChartPreparation">
            <a:avLst/>
          </a:prstGeom>
          <a:gradFill rotWithShape="1">
            <a:gsLst>
              <a:gs pos="0">
                <a:srgbClr val="FF00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kk-KZ" sz="3000" b="1">
                <a:solidFill>
                  <a:srgbClr val="0000FF"/>
                </a:solidFill>
              </a:rPr>
              <a:t>Есіңе сақта</a:t>
            </a:r>
            <a:endParaRPr lang="ru-RU" sz="3000" b="1">
              <a:solidFill>
                <a:srgbClr val="0000FF"/>
              </a:solidFill>
            </a:endParaRPr>
          </a:p>
        </p:txBody>
      </p:sp>
      <p:sp>
        <p:nvSpPr>
          <p:cNvPr id="10243" name="AutoShape 8"/>
          <p:cNvSpPr>
            <a:spLocks noChangeArrowheads="1"/>
          </p:cNvSpPr>
          <p:nvPr/>
        </p:nvSpPr>
        <p:spPr bwMode="auto">
          <a:xfrm>
            <a:off x="0" y="1676400"/>
            <a:ext cx="3124200" cy="19050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kk-KZ" sz="1400" b="1">
                <a:solidFill>
                  <a:schemeClr val="accent2"/>
                </a:solidFill>
              </a:rPr>
              <a:t>Маржанға жіп кигізерде ұшына лак жағу керек</a:t>
            </a:r>
          </a:p>
          <a:p>
            <a:pPr algn="ctr"/>
            <a:endParaRPr lang="ru-RU" sz="1600" b="1">
              <a:solidFill>
                <a:schemeClr val="accent2"/>
              </a:solidFill>
              <a:latin typeface="Monotype Corsiva" pitchFamily="66" charset="0"/>
            </a:endParaRPr>
          </a:p>
        </p:txBody>
      </p:sp>
      <p:sp>
        <p:nvSpPr>
          <p:cNvPr id="10244" name="AutoShape 9"/>
          <p:cNvSpPr>
            <a:spLocks noChangeArrowheads="1"/>
          </p:cNvSpPr>
          <p:nvPr/>
        </p:nvSpPr>
        <p:spPr bwMode="auto">
          <a:xfrm>
            <a:off x="1524000" y="4953000"/>
            <a:ext cx="2819400" cy="19050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1400" b="1">
                <a:solidFill>
                  <a:schemeClr val="accent2"/>
                </a:solidFill>
              </a:rPr>
              <a:t>Бисердің әртүрлі түстерін араластыруға болмайды</a:t>
            </a:r>
            <a:endParaRPr lang="ru-RU" sz="1400" b="1">
              <a:solidFill>
                <a:schemeClr val="accent2"/>
              </a:solidFill>
            </a:endParaRPr>
          </a:p>
        </p:txBody>
      </p:sp>
      <p:sp>
        <p:nvSpPr>
          <p:cNvPr id="10245" name="AutoShape 10"/>
          <p:cNvSpPr>
            <a:spLocks noChangeArrowheads="1"/>
          </p:cNvSpPr>
          <p:nvPr/>
        </p:nvSpPr>
        <p:spPr bwMode="auto">
          <a:xfrm>
            <a:off x="4191000" y="4876800"/>
            <a:ext cx="3048000" cy="19812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1400" b="1">
                <a:solidFill>
                  <a:schemeClr val="accent2"/>
                </a:solidFill>
              </a:rPr>
              <a:t>Жұмыс кезінде бисерлердің астына мата төсеген жөн</a:t>
            </a:r>
            <a:endParaRPr lang="ru-RU" sz="1400" b="1">
              <a:solidFill>
                <a:schemeClr val="accent2"/>
              </a:solidFill>
            </a:endParaRPr>
          </a:p>
        </p:txBody>
      </p:sp>
      <p:sp>
        <p:nvSpPr>
          <p:cNvPr id="10246" name="Line 12"/>
          <p:cNvSpPr>
            <a:spLocks noChangeShapeType="1"/>
          </p:cNvSpPr>
          <p:nvPr/>
        </p:nvSpPr>
        <p:spPr bwMode="auto">
          <a:xfrm flipH="1">
            <a:off x="3200400" y="1981200"/>
            <a:ext cx="742950" cy="381000"/>
          </a:xfrm>
          <a:prstGeom prst="line">
            <a:avLst/>
          </a:prstGeom>
          <a:noFill/>
          <a:ln w="76200">
            <a:pattFill prst="pct80">
              <a:fgClr>
                <a:srgbClr val="0000FF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7" name="Line 14"/>
          <p:cNvSpPr>
            <a:spLocks noChangeShapeType="1"/>
          </p:cNvSpPr>
          <p:nvPr/>
        </p:nvSpPr>
        <p:spPr bwMode="auto">
          <a:xfrm>
            <a:off x="4876800" y="1981200"/>
            <a:ext cx="533400" cy="3048000"/>
          </a:xfrm>
          <a:prstGeom prst="line">
            <a:avLst/>
          </a:prstGeom>
          <a:noFill/>
          <a:ln w="76200">
            <a:pattFill prst="pct80">
              <a:fgClr>
                <a:srgbClr val="0000FF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8" name="Line 15"/>
          <p:cNvSpPr>
            <a:spLocks noChangeShapeType="1"/>
          </p:cNvSpPr>
          <p:nvPr/>
        </p:nvSpPr>
        <p:spPr bwMode="auto">
          <a:xfrm>
            <a:off x="5562600" y="1981200"/>
            <a:ext cx="1066800" cy="533400"/>
          </a:xfrm>
          <a:prstGeom prst="line">
            <a:avLst/>
          </a:prstGeom>
          <a:noFill/>
          <a:ln w="76200">
            <a:pattFill prst="pct80">
              <a:fgClr>
                <a:srgbClr val="0000FF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9" name="AutoShape 16"/>
          <p:cNvSpPr>
            <a:spLocks noChangeArrowheads="1"/>
          </p:cNvSpPr>
          <p:nvPr/>
        </p:nvSpPr>
        <p:spPr bwMode="auto">
          <a:xfrm>
            <a:off x="0" y="3657600"/>
            <a:ext cx="2971800" cy="19812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1400" b="1">
                <a:solidFill>
                  <a:schemeClr val="accent2"/>
                </a:solidFill>
              </a:rPr>
              <a:t>Бисерді бөтелкеде, пакетте сақтау керек, әртүрлі түстерін араластыруға болмайды</a:t>
            </a:r>
            <a:endParaRPr lang="ru-RU" sz="1400" b="1">
              <a:solidFill>
                <a:schemeClr val="accent2"/>
              </a:solidFill>
            </a:endParaRPr>
          </a:p>
        </p:txBody>
      </p:sp>
      <p:sp>
        <p:nvSpPr>
          <p:cNvPr id="10250" name="Line 17"/>
          <p:cNvSpPr>
            <a:spLocks noChangeShapeType="1"/>
          </p:cNvSpPr>
          <p:nvPr/>
        </p:nvSpPr>
        <p:spPr bwMode="auto">
          <a:xfrm flipH="1">
            <a:off x="2667000" y="1981200"/>
            <a:ext cx="1447800" cy="2286000"/>
          </a:xfrm>
          <a:prstGeom prst="line">
            <a:avLst/>
          </a:prstGeom>
          <a:noFill/>
          <a:ln w="76200">
            <a:pattFill prst="pct80">
              <a:fgClr>
                <a:srgbClr val="0000FF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1" name="AutoShape 16"/>
          <p:cNvSpPr>
            <a:spLocks noChangeArrowheads="1"/>
          </p:cNvSpPr>
          <p:nvPr/>
        </p:nvSpPr>
        <p:spPr bwMode="auto">
          <a:xfrm>
            <a:off x="6324600" y="3962400"/>
            <a:ext cx="2971800" cy="18288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1400" b="1">
                <a:solidFill>
                  <a:schemeClr val="accent2"/>
                </a:solidFill>
              </a:rPr>
              <a:t>30-40 минут жұмыс жасап,  дем алған жөн</a:t>
            </a:r>
          </a:p>
          <a:p>
            <a:pPr algn="ctr"/>
            <a:endParaRPr lang="ru-RU" sz="1400" b="1">
              <a:solidFill>
                <a:schemeClr val="accent2"/>
              </a:solidFill>
            </a:endParaRPr>
          </a:p>
          <a:p>
            <a:pPr algn="ctr"/>
            <a:endParaRPr lang="ru-RU" sz="1400" b="1">
              <a:solidFill>
                <a:schemeClr val="accent2"/>
              </a:solidFill>
            </a:endParaRPr>
          </a:p>
        </p:txBody>
      </p:sp>
      <p:sp>
        <p:nvSpPr>
          <p:cNvPr id="10252" name="AutoShape 16"/>
          <p:cNvSpPr>
            <a:spLocks noChangeArrowheads="1"/>
          </p:cNvSpPr>
          <p:nvPr/>
        </p:nvSpPr>
        <p:spPr bwMode="auto">
          <a:xfrm>
            <a:off x="6172200" y="1981200"/>
            <a:ext cx="2971800" cy="1828800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100000">
                <a:srgbClr val="FF6699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kk-KZ" sz="1400" b="1">
                <a:solidFill>
                  <a:schemeClr val="accent2"/>
                </a:solidFill>
              </a:rPr>
              <a:t>орныңнан тұрып,  бұлшық еттерге жаттығу жасаған дұрыс</a:t>
            </a:r>
            <a:endParaRPr lang="ru-RU" sz="1400" b="1">
              <a:solidFill>
                <a:schemeClr val="accent2"/>
              </a:solidFill>
            </a:endParaRPr>
          </a:p>
          <a:p>
            <a:pPr algn="ctr"/>
            <a:endParaRPr lang="ru-RU" sz="1600" b="1">
              <a:solidFill>
                <a:schemeClr val="accent2"/>
              </a:solidFill>
            </a:endParaRPr>
          </a:p>
        </p:txBody>
      </p:sp>
      <p:sp>
        <p:nvSpPr>
          <p:cNvPr id="10253" name="Line 17"/>
          <p:cNvSpPr>
            <a:spLocks noChangeShapeType="1"/>
          </p:cNvSpPr>
          <p:nvPr/>
        </p:nvSpPr>
        <p:spPr bwMode="auto">
          <a:xfrm flipH="1">
            <a:off x="3352800" y="1981200"/>
            <a:ext cx="1219200" cy="3276600"/>
          </a:xfrm>
          <a:prstGeom prst="line">
            <a:avLst/>
          </a:prstGeom>
          <a:noFill/>
          <a:ln w="76200">
            <a:pattFill prst="pct80">
              <a:fgClr>
                <a:srgbClr val="0000FF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5257800" y="1981200"/>
            <a:ext cx="1905000" cy="2362200"/>
          </a:xfrm>
          <a:prstGeom prst="line">
            <a:avLst/>
          </a:prstGeom>
          <a:noFill/>
          <a:ln w="76200">
            <a:pattFill prst="pct80">
              <a:fgClr>
                <a:srgbClr val="0000FF"/>
              </a:fgClr>
              <a:bgClr>
                <a:srgbClr val="FFFFFF"/>
              </a:bgClr>
            </a:patt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>
    <p:pull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1660</TotalTime>
  <Words>571</Words>
  <Application>Microsoft Office PowerPoint</Application>
  <PresentationFormat>Экран (4:3)</PresentationFormat>
  <Paragraphs>106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Times New Roman</vt:lpstr>
      <vt:lpstr>Arial</vt:lpstr>
      <vt:lpstr>Calibri</vt:lpstr>
      <vt:lpstr>Monotype Corsiva</vt:lpstr>
      <vt:lpstr>Verdana</vt:lpstr>
      <vt:lpstr>Tahoma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Nurken</dc:creator>
  <cp:lastModifiedBy>Nurken</cp:lastModifiedBy>
  <cp:revision>105</cp:revision>
  <cp:lastPrinted>1601-01-01T00:00:00Z</cp:lastPrinted>
  <dcterms:created xsi:type="dcterms:W3CDTF">1601-01-01T00:00:00Z</dcterms:created>
  <dcterms:modified xsi:type="dcterms:W3CDTF">2012-09-25T12:54:07Z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675142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  <property fmtid="{D5CDD505-2E9C-101B-9397-08002B2CF9AE}" name="NXTAG2" pid="5">
    <vt:lpwstr>0008003e0b000000000001024110</vt:lpwstr>
  </property>
  <property fmtid="{D5CDD505-2E9C-101B-9397-08002B2CF9AE}" name="Version" pid="6">
    <vt:i4>1</vt:i4>
  </property>
</Properties>
</file>