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80" r:id="rId2"/>
    <p:sldId id="258" r:id="rId3"/>
    <p:sldId id="273" r:id="rId4"/>
    <p:sldId id="274" r:id="rId5"/>
    <p:sldId id="275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7" r:id="rId20"/>
    <p:sldId id="276" r:id="rId21"/>
    <p:sldId id="281" r:id="rId22"/>
    <p:sldId id="282" r:id="rId23"/>
    <p:sldId id="289" r:id="rId24"/>
    <p:sldId id="278" r:id="rId25"/>
    <p:sldId id="272" r:id="rId26"/>
    <p:sldId id="288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13" autoAdjust="0"/>
    <p:restoredTop sz="94660"/>
  </p:normalViewPr>
  <p:slideViewPr>
    <p:cSldViewPr>
      <p:cViewPr varScale="1">
        <p:scale>
          <a:sx n="103" d="100"/>
          <a:sy n="103" d="100"/>
        </p:scale>
        <p:origin x="-10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78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3ABC-CD1B-4681-802C-C4405DFAF19D}" type="doc">
      <dgm:prSet loTypeId="urn:microsoft.com/office/officeart/2005/8/layout/vProcess5" loCatId="process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71D400-12F0-419B-A9CC-FF52C081C8A0}">
      <dgm:prSet phldrT="[Текст]" custT="1"/>
      <dgm:spPr>
        <a:solidFill>
          <a:srgbClr val="00B0F0"/>
        </a:solidFill>
      </dgm:spPr>
      <dgm:t>
        <a:bodyPr/>
        <a:lstStyle/>
        <a:p>
          <a:pPr algn="just"/>
          <a:r>
            <a:rPr lang="kk-KZ" sz="2800" i="0" dirty="0" smtClean="0">
              <a:solidFill>
                <a:srgbClr val="002060"/>
              </a:solidFill>
              <a:latin typeface="Times New Roman" pitchFamily="18" charset="0"/>
            </a:rPr>
            <a:t>Оқушылардың ой-өрісін кеңейту, шығармашылық қабілеттерін дамыту.</a:t>
          </a:r>
          <a:endParaRPr lang="ru-RU" sz="2800" i="0" dirty="0">
            <a:solidFill>
              <a:srgbClr val="002060"/>
            </a:solidFill>
          </a:endParaRPr>
        </a:p>
      </dgm:t>
    </dgm:pt>
    <dgm:pt modelId="{4D30488A-610F-45D4-97B6-43CF0FE96FB3}" type="parTrans" cxnId="{CB80B6A8-8785-4583-94D8-F2FD68EB0789}">
      <dgm:prSet/>
      <dgm:spPr/>
      <dgm:t>
        <a:bodyPr/>
        <a:lstStyle/>
        <a:p>
          <a:endParaRPr lang="ru-RU"/>
        </a:p>
      </dgm:t>
    </dgm:pt>
    <dgm:pt modelId="{9F0AA683-FED5-44F5-991D-23485494D16A}" type="sibTrans" cxnId="{CB80B6A8-8785-4583-94D8-F2FD68EB0789}">
      <dgm:prSet/>
      <dgm:spPr/>
      <dgm:t>
        <a:bodyPr/>
        <a:lstStyle/>
        <a:p>
          <a:endParaRPr lang="ru-RU"/>
        </a:p>
      </dgm:t>
    </dgm:pt>
    <dgm:pt modelId="{EFA03EF6-F8A0-45D7-BFE3-00A37EE6E947}">
      <dgm:prSet phldrT="[Текст]" custT="1"/>
      <dgm:spPr>
        <a:solidFill>
          <a:srgbClr val="00B0F0"/>
        </a:solidFill>
      </dgm:spPr>
      <dgm:t>
        <a:bodyPr/>
        <a:lstStyle/>
        <a:p>
          <a:pPr algn="just"/>
          <a:r>
            <a:rPr lang="kk-KZ" sz="24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Танымдық қызығушылыққа,  жолдастық сезімге, ұқыптылыққа, мақсатқа жете білуге тәрбиелеу.</a:t>
          </a:r>
          <a:endParaRPr lang="ru-RU" sz="2400" b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FD949C6-8864-4B65-B2DA-FAD791C1A501}" type="parTrans" cxnId="{36175083-1EBA-486D-BE97-E45B7B4CEC1A}">
      <dgm:prSet/>
      <dgm:spPr/>
      <dgm:t>
        <a:bodyPr/>
        <a:lstStyle/>
        <a:p>
          <a:endParaRPr lang="ru-RU"/>
        </a:p>
      </dgm:t>
    </dgm:pt>
    <dgm:pt modelId="{C04F574F-5B9E-45AB-A515-1738E9E549D1}" type="sibTrans" cxnId="{36175083-1EBA-486D-BE97-E45B7B4CEC1A}">
      <dgm:prSet/>
      <dgm:spPr/>
      <dgm:t>
        <a:bodyPr/>
        <a:lstStyle/>
        <a:p>
          <a:endParaRPr lang="ru-RU"/>
        </a:p>
      </dgm:t>
    </dgm:pt>
    <dgm:pt modelId="{D8A1D6FD-CEE0-48AD-9861-6E1309227E89}">
      <dgm:prSet custT="1"/>
      <dgm:spPr>
        <a:solidFill>
          <a:srgbClr val="00B0F0"/>
        </a:solidFill>
      </dgm:spPr>
      <dgm:t>
        <a:bodyPr/>
        <a:lstStyle/>
        <a:p>
          <a:pPr algn="just"/>
          <a:r>
            <a:rPr lang="kk-KZ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Өткен сабақтарды қайталау арқылы оқушылардың алған білімдерін, икемділіктерін тексеру, оқуға қызығушылығын, ынтасын арттыру.</a:t>
          </a:r>
          <a:endParaRPr 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EA47BE5-CFB5-4338-9E64-5525DD048C5D}" type="parTrans" cxnId="{4F5B3BC3-99BB-4A73-89B8-652E1E093A43}">
      <dgm:prSet/>
      <dgm:spPr/>
      <dgm:t>
        <a:bodyPr/>
        <a:lstStyle/>
        <a:p>
          <a:endParaRPr lang="ru-RU"/>
        </a:p>
      </dgm:t>
    </dgm:pt>
    <dgm:pt modelId="{5E34BE93-140C-4392-B205-BA4BE4A11822}" type="sibTrans" cxnId="{4F5B3BC3-99BB-4A73-89B8-652E1E093A43}">
      <dgm:prSet/>
      <dgm:spPr/>
      <dgm:t>
        <a:bodyPr/>
        <a:lstStyle/>
        <a:p>
          <a:endParaRPr lang="ru-RU"/>
        </a:p>
      </dgm:t>
    </dgm:pt>
    <dgm:pt modelId="{1AFFEAED-9A16-436E-B30D-5B39AB66DF67}" type="pres">
      <dgm:prSet presAssocID="{44C83ABC-CD1B-4681-802C-C4405DFAF19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82ECA0-774A-4B9C-AFEE-AA7BD1096A8B}" type="pres">
      <dgm:prSet presAssocID="{44C83ABC-CD1B-4681-802C-C4405DFAF19D}" presName="dummyMaxCanvas" presStyleCnt="0">
        <dgm:presLayoutVars/>
      </dgm:prSet>
      <dgm:spPr/>
    </dgm:pt>
    <dgm:pt modelId="{47B7E7E1-45C0-4710-967D-3EBC3C7A7376}" type="pres">
      <dgm:prSet presAssocID="{44C83ABC-CD1B-4681-802C-C4405DFAF19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58A609-5DEC-4665-9473-C1C70F5543D6}" type="pres">
      <dgm:prSet presAssocID="{44C83ABC-CD1B-4681-802C-C4405DFAF19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110A84-1A3E-41D0-A4B6-B5666B3526C1}" type="pres">
      <dgm:prSet presAssocID="{44C83ABC-CD1B-4681-802C-C4405DFAF19D}" presName="ThreeNodes_3" presStyleLbl="node1" presStyleIdx="2" presStyleCnt="3" custLinFactNeighborX="327" custLinFactNeighborY="-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41AFFF-2624-4F45-BE29-66E4F3EC1129}" type="pres">
      <dgm:prSet presAssocID="{44C83ABC-CD1B-4681-802C-C4405DFAF19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BEFEB-B51B-413C-9341-5DF82B989E1F}" type="pres">
      <dgm:prSet presAssocID="{44C83ABC-CD1B-4681-802C-C4405DFAF19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4E5E5B-EACB-44D2-BDB4-F7763F350445}" type="pres">
      <dgm:prSet presAssocID="{44C83ABC-CD1B-4681-802C-C4405DFAF19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EA1BD-6AA2-42D6-BD4C-0741EE103855}" type="pres">
      <dgm:prSet presAssocID="{44C83ABC-CD1B-4681-802C-C4405DFAF19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93660-581D-4928-864D-5C7DD6A8F237}" type="pres">
      <dgm:prSet presAssocID="{44C83ABC-CD1B-4681-802C-C4405DFAF19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E9F4DB-B2B2-45A7-BC2B-D368F5064C55}" type="presOf" srcId="{AD71D400-12F0-419B-A9CC-FF52C081C8A0}" destId="{5658A609-5DEC-4665-9473-C1C70F5543D6}" srcOrd="0" destOrd="0" presId="urn:microsoft.com/office/officeart/2005/8/layout/vProcess5"/>
    <dgm:cxn modelId="{C3CE59B9-30AD-40AC-B92B-BCE6A0ADD363}" type="presOf" srcId="{9F0AA683-FED5-44F5-991D-23485494D16A}" destId="{BA0BEFEB-B51B-413C-9341-5DF82B989E1F}" srcOrd="0" destOrd="0" presId="urn:microsoft.com/office/officeart/2005/8/layout/vProcess5"/>
    <dgm:cxn modelId="{C829091D-CEC4-4F0B-94B5-570A39F9C17C}" type="presOf" srcId="{D8A1D6FD-CEE0-48AD-9861-6E1309227E89}" destId="{47B7E7E1-45C0-4710-967D-3EBC3C7A7376}" srcOrd="0" destOrd="0" presId="urn:microsoft.com/office/officeart/2005/8/layout/vProcess5"/>
    <dgm:cxn modelId="{071F2549-9987-4615-A645-8C58DC08389E}" type="presOf" srcId="{EFA03EF6-F8A0-45D7-BFE3-00A37EE6E947}" destId="{63110A84-1A3E-41D0-A4B6-B5666B3526C1}" srcOrd="0" destOrd="0" presId="urn:microsoft.com/office/officeart/2005/8/layout/vProcess5"/>
    <dgm:cxn modelId="{97D072CC-8881-47B3-BB65-241775975ABE}" type="presOf" srcId="{D8A1D6FD-CEE0-48AD-9861-6E1309227E89}" destId="{074E5E5B-EACB-44D2-BDB4-F7763F350445}" srcOrd="1" destOrd="0" presId="urn:microsoft.com/office/officeart/2005/8/layout/vProcess5"/>
    <dgm:cxn modelId="{CB80B6A8-8785-4583-94D8-F2FD68EB0789}" srcId="{44C83ABC-CD1B-4681-802C-C4405DFAF19D}" destId="{AD71D400-12F0-419B-A9CC-FF52C081C8A0}" srcOrd="1" destOrd="0" parTransId="{4D30488A-610F-45D4-97B6-43CF0FE96FB3}" sibTransId="{9F0AA683-FED5-44F5-991D-23485494D16A}"/>
    <dgm:cxn modelId="{36175083-1EBA-486D-BE97-E45B7B4CEC1A}" srcId="{44C83ABC-CD1B-4681-802C-C4405DFAF19D}" destId="{EFA03EF6-F8A0-45D7-BFE3-00A37EE6E947}" srcOrd="2" destOrd="0" parTransId="{BFD949C6-8864-4B65-B2DA-FAD791C1A501}" sibTransId="{C04F574F-5B9E-45AB-A515-1738E9E549D1}"/>
    <dgm:cxn modelId="{4F5B3BC3-99BB-4A73-89B8-652E1E093A43}" srcId="{44C83ABC-CD1B-4681-802C-C4405DFAF19D}" destId="{D8A1D6FD-CEE0-48AD-9861-6E1309227E89}" srcOrd="0" destOrd="0" parTransId="{2EA47BE5-CFB5-4338-9E64-5525DD048C5D}" sibTransId="{5E34BE93-140C-4392-B205-BA4BE4A11822}"/>
    <dgm:cxn modelId="{57ACB98C-06CC-4F35-BFDE-145EC96EC7CF}" type="presOf" srcId="{EFA03EF6-F8A0-45D7-BFE3-00A37EE6E947}" destId="{29293660-581D-4928-864D-5C7DD6A8F237}" srcOrd="1" destOrd="0" presId="urn:microsoft.com/office/officeart/2005/8/layout/vProcess5"/>
    <dgm:cxn modelId="{8CFFA252-6346-46ED-A1DA-0DAA9A235BB0}" type="presOf" srcId="{AD71D400-12F0-419B-A9CC-FF52C081C8A0}" destId="{D22EA1BD-6AA2-42D6-BD4C-0741EE103855}" srcOrd="1" destOrd="0" presId="urn:microsoft.com/office/officeart/2005/8/layout/vProcess5"/>
    <dgm:cxn modelId="{30CE8386-85D9-471E-8DCA-7B9F01901C01}" type="presOf" srcId="{5E34BE93-140C-4392-B205-BA4BE4A11822}" destId="{5241AFFF-2624-4F45-BE29-66E4F3EC1129}" srcOrd="0" destOrd="0" presId="urn:microsoft.com/office/officeart/2005/8/layout/vProcess5"/>
    <dgm:cxn modelId="{77E02A01-6B41-48C5-AE6B-4D1E46C1A5B3}" type="presOf" srcId="{44C83ABC-CD1B-4681-802C-C4405DFAF19D}" destId="{1AFFEAED-9A16-436E-B30D-5B39AB66DF67}" srcOrd="0" destOrd="0" presId="urn:microsoft.com/office/officeart/2005/8/layout/vProcess5"/>
    <dgm:cxn modelId="{765216D7-760B-44F4-A070-C4CD5F592890}" type="presParOf" srcId="{1AFFEAED-9A16-436E-B30D-5B39AB66DF67}" destId="{1482ECA0-774A-4B9C-AFEE-AA7BD1096A8B}" srcOrd="0" destOrd="0" presId="urn:microsoft.com/office/officeart/2005/8/layout/vProcess5"/>
    <dgm:cxn modelId="{D781DD50-4367-432D-BC1B-4C0BB38DA7CA}" type="presParOf" srcId="{1AFFEAED-9A16-436E-B30D-5B39AB66DF67}" destId="{47B7E7E1-45C0-4710-967D-3EBC3C7A7376}" srcOrd="1" destOrd="0" presId="urn:microsoft.com/office/officeart/2005/8/layout/vProcess5"/>
    <dgm:cxn modelId="{BFFED8ED-DB4D-4DCC-B168-F461B2A7DCDF}" type="presParOf" srcId="{1AFFEAED-9A16-436E-B30D-5B39AB66DF67}" destId="{5658A609-5DEC-4665-9473-C1C70F5543D6}" srcOrd="2" destOrd="0" presId="urn:microsoft.com/office/officeart/2005/8/layout/vProcess5"/>
    <dgm:cxn modelId="{20768D92-458E-4830-9A42-A0F85D5A06D9}" type="presParOf" srcId="{1AFFEAED-9A16-436E-B30D-5B39AB66DF67}" destId="{63110A84-1A3E-41D0-A4B6-B5666B3526C1}" srcOrd="3" destOrd="0" presId="urn:microsoft.com/office/officeart/2005/8/layout/vProcess5"/>
    <dgm:cxn modelId="{460210A1-0A02-4DB2-8BD0-308BA47696C4}" type="presParOf" srcId="{1AFFEAED-9A16-436E-B30D-5B39AB66DF67}" destId="{5241AFFF-2624-4F45-BE29-66E4F3EC1129}" srcOrd="4" destOrd="0" presId="urn:microsoft.com/office/officeart/2005/8/layout/vProcess5"/>
    <dgm:cxn modelId="{CCC5FA5E-014F-49F5-A781-483FA1C6A19C}" type="presParOf" srcId="{1AFFEAED-9A16-436E-B30D-5B39AB66DF67}" destId="{BA0BEFEB-B51B-413C-9341-5DF82B989E1F}" srcOrd="5" destOrd="0" presId="urn:microsoft.com/office/officeart/2005/8/layout/vProcess5"/>
    <dgm:cxn modelId="{C41B0461-4D32-4D5D-9D64-03D8927E03F6}" type="presParOf" srcId="{1AFFEAED-9A16-436E-B30D-5B39AB66DF67}" destId="{074E5E5B-EACB-44D2-BDB4-F7763F350445}" srcOrd="6" destOrd="0" presId="urn:microsoft.com/office/officeart/2005/8/layout/vProcess5"/>
    <dgm:cxn modelId="{FF7C7C9A-A0D2-4E09-AD14-98F3CD8EE31F}" type="presParOf" srcId="{1AFFEAED-9A16-436E-B30D-5B39AB66DF67}" destId="{D22EA1BD-6AA2-42D6-BD4C-0741EE103855}" srcOrd="7" destOrd="0" presId="urn:microsoft.com/office/officeart/2005/8/layout/vProcess5"/>
    <dgm:cxn modelId="{D1DB6B6C-B585-40E2-AEB6-4B0291BE1E72}" type="presParOf" srcId="{1AFFEAED-9A16-436E-B30D-5B39AB66DF67}" destId="{29293660-581D-4928-864D-5C7DD6A8F237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DED1DA-1AD1-4082-B334-8F94D622789E}" type="doc">
      <dgm:prSet loTypeId="urn:microsoft.com/office/officeart/2005/8/layout/funnel1" loCatId="process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B8F9FD-3CE6-43EA-AE8A-D9C5436B8519}">
      <dgm:prSet phldrT="[Текст]"/>
      <dgm:spPr>
        <a:solidFill>
          <a:srgbClr val="FFC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dirty="0" smtClean="0">
              <a:solidFill>
                <a:srgbClr val="0070C0"/>
              </a:solidFill>
            </a:rPr>
            <a:t> 4 дұрыс –”4”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0F55ED5-8F1D-4628-953F-3C25196978F6}" type="parTrans" cxnId="{B22F194F-AB00-41D6-B16D-844302A85FD9}">
      <dgm:prSet/>
      <dgm:spPr/>
      <dgm:t>
        <a:bodyPr/>
        <a:lstStyle/>
        <a:p>
          <a:endParaRPr lang="ru-RU"/>
        </a:p>
      </dgm:t>
    </dgm:pt>
    <dgm:pt modelId="{D0405A67-31D5-4C6E-8E81-731CA93A0BBB}" type="sibTrans" cxnId="{B22F194F-AB00-41D6-B16D-844302A85FD9}">
      <dgm:prSet/>
      <dgm:spPr/>
      <dgm:t>
        <a:bodyPr/>
        <a:lstStyle/>
        <a:p>
          <a:endParaRPr lang="ru-RU"/>
        </a:p>
      </dgm:t>
    </dgm:pt>
    <dgm:pt modelId="{67811658-6F2E-4ABD-A410-C8B902A0B99D}">
      <dgm:prSet phldrT="[Текст]"/>
      <dgm:spPr>
        <a:solidFill>
          <a:srgbClr val="FF5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dirty="0" smtClean="0"/>
            <a:t> 5 дұрыс - “5”</a:t>
          </a:r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F0359BF3-4A6B-45CF-B99C-21D0E8E70F05}" type="parTrans" cxnId="{B391692E-8AF4-462B-837A-F21C002F3CFC}">
      <dgm:prSet/>
      <dgm:spPr/>
      <dgm:t>
        <a:bodyPr/>
        <a:lstStyle/>
        <a:p>
          <a:endParaRPr lang="ru-RU"/>
        </a:p>
      </dgm:t>
    </dgm:pt>
    <dgm:pt modelId="{5F8AF0B1-79BA-4BED-8F42-1B40EC7FF6AE}" type="sibTrans" cxnId="{B391692E-8AF4-462B-837A-F21C002F3CFC}">
      <dgm:prSet/>
      <dgm:spPr/>
      <dgm:t>
        <a:bodyPr/>
        <a:lstStyle/>
        <a:p>
          <a:endParaRPr lang="ru-RU"/>
        </a:p>
      </dgm:t>
    </dgm:pt>
    <dgm:pt modelId="{0CA1B5E9-501A-4EBB-84A6-E5EEB42BD068}">
      <dgm:prSet phldrT="[Текст]"/>
      <dgm:spPr>
        <a:solidFill>
          <a:srgbClr val="00B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dirty="0" smtClean="0"/>
            <a:t> 3 дұрыс –”3”</a:t>
          </a:r>
          <a:endParaRPr lang="ru-RU" dirty="0" smtClean="0"/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F3C5D37-FFDA-48F1-B147-EF3997D65BBA}" type="parTrans" cxnId="{06315C27-A63B-4A1F-A529-3DE6C61CE6F4}">
      <dgm:prSet/>
      <dgm:spPr/>
      <dgm:t>
        <a:bodyPr/>
        <a:lstStyle/>
        <a:p>
          <a:endParaRPr lang="ru-RU"/>
        </a:p>
      </dgm:t>
    </dgm:pt>
    <dgm:pt modelId="{601D35A8-810C-49D7-AF70-0525ECA9447A}" type="sibTrans" cxnId="{06315C27-A63B-4A1F-A529-3DE6C61CE6F4}">
      <dgm:prSet/>
      <dgm:spPr/>
      <dgm:t>
        <a:bodyPr/>
        <a:lstStyle/>
        <a:p>
          <a:endParaRPr lang="ru-RU"/>
        </a:p>
      </dgm:t>
    </dgm:pt>
    <dgm:pt modelId="{003570AD-7DD8-4D48-9B28-735F2C21C04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5400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</a:p>
        <a:p>
          <a:pPr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8B4E66D3-C2BF-4687-A63A-DDF4419E60BA}" type="parTrans" cxnId="{3C284974-423C-434C-8AD3-F060B6620DF0}">
      <dgm:prSet/>
      <dgm:spPr/>
      <dgm:t>
        <a:bodyPr/>
        <a:lstStyle/>
        <a:p>
          <a:endParaRPr lang="ru-RU"/>
        </a:p>
      </dgm:t>
    </dgm:pt>
    <dgm:pt modelId="{C2FAEB72-9E3C-4588-8DD1-A920CEEF08B1}" type="sibTrans" cxnId="{3C284974-423C-434C-8AD3-F060B6620DF0}">
      <dgm:prSet/>
      <dgm:spPr/>
      <dgm:t>
        <a:bodyPr/>
        <a:lstStyle/>
        <a:p>
          <a:endParaRPr lang="ru-RU"/>
        </a:p>
      </dgm:t>
    </dgm:pt>
    <dgm:pt modelId="{167704CF-C16D-4CE1-830C-1312F5DDF02E}" type="pres">
      <dgm:prSet presAssocID="{CCDED1DA-1AD1-4082-B334-8F94D622789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A477B9-C730-4B21-AB7F-94F91CAB3D2B}" type="pres">
      <dgm:prSet presAssocID="{CCDED1DA-1AD1-4082-B334-8F94D622789E}" presName="ellipse" presStyleLbl="trBgShp" presStyleIdx="0" presStyleCnt="1" custScaleX="117733" custScaleY="242608" custLinFactNeighborX="-1933" custLinFactNeighborY="37858"/>
      <dgm:spPr/>
      <dgm:t>
        <a:bodyPr/>
        <a:lstStyle/>
        <a:p>
          <a:endParaRPr lang="ru-RU"/>
        </a:p>
      </dgm:t>
    </dgm:pt>
    <dgm:pt modelId="{03F9494A-0575-4039-8782-5584BAABDF10}" type="pres">
      <dgm:prSet presAssocID="{CCDED1DA-1AD1-4082-B334-8F94D622789E}" presName="arrow1" presStyleLbl="fgShp" presStyleIdx="0" presStyleCnt="1" custLinFactNeighborX="-5702" custLinFactNeighborY="29551"/>
      <dgm:spPr/>
      <dgm:t>
        <a:bodyPr/>
        <a:lstStyle/>
        <a:p>
          <a:endParaRPr lang="ru-RU"/>
        </a:p>
      </dgm:t>
    </dgm:pt>
    <dgm:pt modelId="{7986D509-C993-4CD8-AFE8-0D7070D93A06}" type="pres">
      <dgm:prSet presAssocID="{CCDED1DA-1AD1-4082-B334-8F94D622789E}" presName="rectangle" presStyleLbl="revTx" presStyleIdx="0" presStyleCnt="1" custScaleY="769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66AD8A-02CD-4D15-8CA2-CBAF377670A9}" type="pres">
      <dgm:prSet presAssocID="{67811658-6F2E-4ABD-A410-C8B902A0B99D}" presName="item1" presStyleLbl="node1" presStyleIdx="0" presStyleCnt="3" custLinFactNeighborX="-17534" custLinFactNeighborY="7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C9747-6ADE-463B-B0DC-5597C189393D}" type="pres">
      <dgm:prSet presAssocID="{0CA1B5E9-501A-4EBB-84A6-E5EEB42BD068}" presName="item2" presStyleLbl="node1" presStyleIdx="1" presStyleCnt="3" custLinFactNeighborX="-20052" custLinFactNeighborY="3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EBB25-7B37-4AA6-9B68-36D4C4BAF73C}" type="pres">
      <dgm:prSet presAssocID="{003570AD-7DD8-4D48-9B28-735F2C21C042}" presName="item3" presStyleLbl="node1" presStyleIdx="2" presStyleCnt="3" custLinFactNeighborX="-270" custLinFactNeighborY="19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DC0A0E-E2B4-4F1B-8C37-C5C3E1CF7F23}" type="pres">
      <dgm:prSet presAssocID="{CCDED1DA-1AD1-4082-B334-8F94D622789E}" presName="funnel" presStyleLbl="trAlignAcc1" presStyleIdx="0" presStyleCnt="1" custScaleY="109244" custLinFactNeighborX="-563" custLinFactNeighborY="9956"/>
      <dgm:spPr>
        <a:ln>
          <a:solidFill>
            <a:srgbClr val="00B0F0"/>
          </a:solidFill>
        </a:ln>
      </dgm:spPr>
      <dgm:t>
        <a:bodyPr/>
        <a:lstStyle/>
        <a:p>
          <a:endParaRPr lang="ru-RU"/>
        </a:p>
      </dgm:t>
    </dgm:pt>
  </dgm:ptLst>
  <dgm:cxnLst>
    <dgm:cxn modelId="{B22F194F-AB00-41D6-B16D-844302A85FD9}" srcId="{CCDED1DA-1AD1-4082-B334-8F94D622789E}" destId="{3AB8F9FD-3CE6-43EA-AE8A-D9C5436B8519}" srcOrd="0" destOrd="0" parTransId="{C0F55ED5-8F1D-4628-953F-3C25196978F6}" sibTransId="{D0405A67-31D5-4C6E-8E81-731CA93A0BBB}"/>
    <dgm:cxn modelId="{F1058B8F-AD93-443E-B1A0-8DBFE37B05FE}" type="presOf" srcId="{003570AD-7DD8-4D48-9B28-735F2C21C042}" destId="{7986D509-C993-4CD8-AFE8-0D7070D93A06}" srcOrd="0" destOrd="0" presId="urn:microsoft.com/office/officeart/2005/8/layout/funnel1"/>
    <dgm:cxn modelId="{D502A6B5-7325-48A6-996B-620AEF36FF74}" type="presOf" srcId="{0CA1B5E9-501A-4EBB-84A6-E5EEB42BD068}" destId="{EF66AD8A-02CD-4D15-8CA2-CBAF377670A9}" srcOrd="0" destOrd="0" presId="urn:microsoft.com/office/officeart/2005/8/layout/funnel1"/>
    <dgm:cxn modelId="{B391692E-8AF4-462B-837A-F21C002F3CFC}" srcId="{CCDED1DA-1AD1-4082-B334-8F94D622789E}" destId="{67811658-6F2E-4ABD-A410-C8B902A0B99D}" srcOrd="1" destOrd="0" parTransId="{F0359BF3-4A6B-45CF-B99C-21D0E8E70F05}" sibTransId="{5F8AF0B1-79BA-4BED-8F42-1B40EC7FF6AE}"/>
    <dgm:cxn modelId="{EC17A6E4-275F-4B4C-93E2-141D186117DF}" type="presOf" srcId="{CCDED1DA-1AD1-4082-B334-8F94D622789E}" destId="{167704CF-C16D-4CE1-830C-1312F5DDF02E}" srcOrd="0" destOrd="0" presId="urn:microsoft.com/office/officeart/2005/8/layout/funnel1"/>
    <dgm:cxn modelId="{3C284974-423C-434C-8AD3-F060B6620DF0}" srcId="{CCDED1DA-1AD1-4082-B334-8F94D622789E}" destId="{003570AD-7DD8-4D48-9B28-735F2C21C042}" srcOrd="3" destOrd="0" parTransId="{8B4E66D3-C2BF-4687-A63A-DDF4419E60BA}" sibTransId="{C2FAEB72-9E3C-4588-8DD1-A920CEEF08B1}"/>
    <dgm:cxn modelId="{8A9839CB-0332-4ED9-90C9-94E3C432CD6F}" type="presOf" srcId="{3AB8F9FD-3CE6-43EA-AE8A-D9C5436B8519}" destId="{380EBB25-7B37-4AA6-9B68-36D4C4BAF73C}" srcOrd="0" destOrd="0" presId="urn:microsoft.com/office/officeart/2005/8/layout/funnel1"/>
    <dgm:cxn modelId="{F644B936-74C2-4109-A2EC-65B8879EF431}" type="presOf" srcId="{67811658-6F2E-4ABD-A410-C8B902A0B99D}" destId="{AECC9747-6ADE-463B-B0DC-5597C189393D}" srcOrd="0" destOrd="0" presId="urn:microsoft.com/office/officeart/2005/8/layout/funnel1"/>
    <dgm:cxn modelId="{06315C27-A63B-4A1F-A529-3DE6C61CE6F4}" srcId="{CCDED1DA-1AD1-4082-B334-8F94D622789E}" destId="{0CA1B5E9-501A-4EBB-84A6-E5EEB42BD068}" srcOrd="2" destOrd="0" parTransId="{BF3C5D37-FFDA-48F1-B147-EF3997D65BBA}" sibTransId="{601D35A8-810C-49D7-AF70-0525ECA9447A}"/>
    <dgm:cxn modelId="{1528D5C7-6F28-42B3-ACB9-3EB305E6C78D}" type="presParOf" srcId="{167704CF-C16D-4CE1-830C-1312F5DDF02E}" destId="{21A477B9-C730-4B21-AB7F-94F91CAB3D2B}" srcOrd="0" destOrd="0" presId="urn:microsoft.com/office/officeart/2005/8/layout/funnel1"/>
    <dgm:cxn modelId="{FA4C030F-7DDB-4EE4-8D64-5A13903299C7}" type="presParOf" srcId="{167704CF-C16D-4CE1-830C-1312F5DDF02E}" destId="{03F9494A-0575-4039-8782-5584BAABDF10}" srcOrd="1" destOrd="0" presId="urn:microsoft.com/office/officeart/2005/8/layout/funnel1"/>
    <dgm:cxn modelId="{13DFF0D6-AC62-482D-9FB5-BED2586DB2EE}" type="presParOf" srcId="{167704CF-C16D-4CE1-830C-1312F5DDF02E}" destId="{7986D509-C993-4CD8-AFE8-0D7070D93A06}" srcOrd="2" destOrd="0" presId="urn:microsoft.com/office/officeart/2005/8/layout/funnel1"/>
    <dgm:cxn modelId="{ABB597C4-4ED6-4FB4-862F-FA6045E3DC44}" type="presParOf" srcId="{167704CF-C16D-4CE1-830C-1312F5DDF02E}" destId="{EF66AD8A-02CD-4D15-8CA2-CBAF377670A9}" srcOrd="3" destOrd="0" presId="urn:microsoft.com/office/officeart/2005/8/layout/funnel1"/>
    <dgm:cxn modelId="{8B16A5D1-6DB3-47DA-8C2D-8693814C95EC}" type="presParOf" srcId="{167704CF-C16D-4CE1-830C-1312F5DDF02E}" destId="{AECC9747-6ADE-463B-B0DC-5597C189393D}" srcOrd="4" destOrd="0" presId="urn:microsoft.com/office/officeart/2005/8/layout/funnel1"/>
    <dgm:cxn modelId="{5BB8B5AF-43FD-429B-AE49-4184AC99815D}" type="presParOf" srcId="{167704CF-C16D-4CE1-830C-1312F5DDF02E}" destId="{380EBB25-7B37-4AA6-9B68-36D4C4BAF73C}" srcOrd="5" destOrd="0" presId="urn:microsoft.com/office/officeart/2005/8/layout/funnel1"/>
    <dgm:cxn modelId="{B7E52A54-701E-48DB-A7C2-089B3525DF76}" type="presParOf" srcId="{167704CF-C16D-4CE1-830C-1312F5DDF02E}" destId="{37DC0A0E-E2B4-4F1B-8C37-C5C3E1CF7F23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9313C-6C44-4026-B086-8421DB305892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C5FDA-B026-4694-8564-2EA1B4B61D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раз слайда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C5FDA-B026-4694-8564-2EA1B4B61DC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20A953-0AB5-46A0-B758-6A46B74C1B45}" type="datetimeFigureOut">
              <a:rPr lang="ru-RU" smtClean="0"/>
              <a:pPr/>
              <a:t>30.03.2011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271C46-1C03-43B7-8A1F-F7BFFB22A43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7.xml"/><Relationship Id="rId3" Type="http://schemas.openxmlformats.org/officeDocument/2006/relationships/audio" Target="../media/audio1.wav"/><Relationship Id="rId7" Type="http://schemas.openxmlformats.org/officeDocument/2006/relationships/slide" Target="slide11.xml"/><Relationship Id="rId12" Type="http://schemas.openxmlformats.org/officeDocument/2006/relationships/slide" Target="slide1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5.xml"/><Relationship Id="rId5" Type="http://schemas.openxmlformats.org/officeDocument/2006/relationships/slide" Target="slide9.xml"/><Relationship Id="rId10" Type="http://schemas.openxmlformats.org/officeDocument/2006/relationships/slide" Target="slide14.xml"/><Relationship Id="rId4" Type="http://schemas.openxmlformats.org/officeDocument/2006/relationships/slide" Target="slide8.xml"/><Relationship Id="rId9" Type="http://schemas.openxmlformats.org/officeDocument/2006/relationships/slide" Target="slide13.xml"/><Relationship Id="rId14" Type="http://schemas.openxmlformats.org/officeDocument/2006/relationships/slide" Target="slide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1071546"/>
            <a:ext cx="77123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Панфилов жалпы орта білім беру мектебі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2285992"/>
            <a:ext cx="4799712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3600" b="1" cap="all" spc="0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KZ Times New Roman" pitchFamily="18" charset="0"/>
              </a:rPr>
              <a:t>Тақырыбы:</a:t>
            </a:r>
            <a:endParaRPr lang="ru-RU" sz="3600" b="1" cap="all" spc="0" dirty="0">
              <a:ln/>
              <a:solidFill>
                <a:srgbClr val="00B0F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071810"/>
            <a:ext cx="85819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Ақпарат</a:t>
            </a:r>
            <a:r>
              <a:rPr lang="ru-RU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Компьютер.</a:t>
            </a:r>
          </a:p>
          <a:p>
            <a:pPr algn="ctr"/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Windows </a:t>
            </a:r>
            <a:r>
              <a:rPr lang="kk-KZ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операциялық жүйесі</a:t>
            </a:r>
            <a:endParaRPr lang="ru-RU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9" name="Picture 2" descr="Al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286256"/>
            <a:ext cx="3786214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786322"/>
            <a:ext cx="2292350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950"/>
                            </p:stCondLst>
                            <p:childTnLst>
                              <p:par>
                                <p:cTn id="2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94 0.00485 L -0.00799 -0.4301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Компьютердегі мәліметтерді уақытша сақтайтын негізгі құрылғы қалай аталады?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285984" y="3929066"/>
            <a:ext cx="4214842" cy="192882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Жедел жад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Принтер дегеніміз не және оның қандай түрлері бар?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714348" y="3929066"/>
            <a:ext cx="6286544" cy="228601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Принтер – ақпараттарды қағазға басып шығаратын құрылғы. Оның үш түрі бар: матрицалық, лазерлік, сия бүріккіш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429684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Тұрақты жад пен жедел жадтың айырмашылықтарын атаңдар.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285984" y="3929066"/>
            <a:ext cx="4214842" cy="192882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Жедел жад – ақпараттарды уақытша сақтайды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Операциялық жүйе дегеніміз не?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857224" y="3643314"/>
            <a:ext cx="6286544" cy="2857520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ОЖ – компьютердің барлық жүйелерінің, программалық жабдықтаманың жұмыстарын басқару үшін және адам мен компьютер арасындағы байланысты қамтамасыз ету үшін қажет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Терезе дегеніміз не? Терезе неше және қандай түрге бөлінеді?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85720" y="3643314"/>
            <a:ext cx="6715172" cy="2571768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Терезе – экранның жақтаулармен шектелген төртбұрышты аймағы. Терезе төрт түрге бөлінеді: қапшық, қолданбалар, диалогтық, анықтама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57256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Таңбаша дегеніміз не және ол қалай жасалынады?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571472" y="3143248"/>
            <a:ext cx="8001056" cy="2714644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Таңбаша – нақты бір файлдарды көрсететін арнайы белгішелер.</a:t>
            </a:r>
          </a:p>
          <a:p>
            <a:pPr marL="457200" indent="-457200" algn="ctr">
              <a:buAutoNum type="arabicPeriod"/>
            </a:pPr>
            <a:r>
              <a:rPr lang="kk-KZ" sz="2400" dirty="0" smtClean="0">
                <a:solidFill>
                  <a:srgbClr val="FF0000"/>
                </a:solidFill>
              </a:rPr>
              <a:t>Тышқанның оң батырманың көмегімен</a:t>
            </a:r>
          </a:p>
          <a:p>
            <a:pPr marL="457200" indent="-457200" algn="ctr">
              <a:buAutoNum type="arabicPeriod"/>
            </a:pPr>
            <a:r>
              <a:rPr lang="en-US" sz="2400" dirty="0" smtClean="0">
                <a:solidFill>
                  <a:srgbClr val="FF0000"/>
                </a:solidFill>
              </a:rPr>
              <a:t>Alt </a:t>
            </a:r>
            <a:r>
              <a:rPr lang="kk-KZ" sz="2400" dirty="0" smtClean="0">
                <a:solidFill>
                  <a:srgbClr val="FF0000"/>
                </a:solidFill>
              </a:rPr>
              <a:t>пернесінің көмегімен</a:t>
            </a:r>
          </a:p>
          <a:p>
            <a:pPr marL="457200" indent="-457200" algn="ctr">
              <a:buAutoNum type="arabicPeriod"/>
            </a:pP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Адам көзі мен монитор арасындағы ара қашықтық қанша болуы керек?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071670" y="4429132"/>
            <a:ext cx="3214710" cy="157163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60-70 см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Ақпарат сөзі қай тілден шықты?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786050" y="4000504"/>
            <a:ext cx="3714776" cy="1714512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Латын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Есептеуіш техникасында ең көп пайдаланылатын қандай стандартты код болып табылады?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285984" y="3929066"/>
            <a:ext cx="4214842" cy="192882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ASCII </a:t>
            </a:r>
            <a:r>
              <a:rPr lang="kk-KZ" sz="2400" dirty="0" smtClean="0">
                <a:solidFill>
                  <a:srgbClr val="FF0000"/>
                </a:solidFill>
              </a:rPr>
              <a:t>коды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3643314"/>
            <a:ext cx="56890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Демалыс сәті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38167" y="6372225"/>
            <a:ext cx="8448675" cy="485775"/>
            <a:chOff x="0" y="4014"/>
            <a:chExt cx="5322" cy="306"/>
          </a:xfrm>
        </p:grpSpPr>
        <p:pic>
          <p:nvPicPr>
            <p:cNvPr id="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24"/>
          <p:cNvGrpSpPr>
            <a:grpSpLocks/>
          </p:cNvGrpSpPr>
          <p:nvPr/>
        </p:nvGrpSpPr>
        <p:grpSpPr bwMode="auto">
          <a:xfrm rot="5400000">
            <a:off x="-3023865" y="3237793"/>
            <a:ext cx="6516043" cy="468313"/>
            <a:chOff x="-583" y="4014"/>
            <a:chExt cx="5315" cy="306"/>
          </a:xfrm>
        </p:grpSpPr>
        <p:pic>
          <p:nvPicPr>
            <p:cNvPr id="16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3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3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3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83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" name="Group 34"/>
          <p:cNvGrpSpPr>
            <a:grpSpLocks/>
          </p:cNvGrpSpPr>
          <p:nvPr/>
        </p:nvGrpSpPr>
        <p:grpSpPr bwMode="auto">
          <a:xfrm rot="5400000">
            <a:off x="5647531" y="3361532"/>
            <a:ext cx="6524625" cy="468312"/>
            <a:chOff x="0" y="4014"/>
            <a:chExt cx="5322" cy="306"/>
          </a:xfrm>
        </p:grpSpPr>
        <p:pic>
          <p:nvPicPr>
            <p:cNvPr id="26" name="Picture 3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4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4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" name="Group 2"/>
          <p:cNvGrpSpPr>
            <a:grpSpLocks/>
          </p:cNvGrpSpPr>
          <p:nvPr/>
        </p:nvGrpSpPr>
        <p:grpSpPr bwMode="auto">
          <a:xfrm rot="10800000">
            <a:off x="409605" y="14266"/>
            <a:ext cx="8448675" cy="485775"/>
            <a:chOff x="0" y="4014"/>
            <a:chExt cx="5322" cy="306"/>
          </a:xfrm>
        </p:grpSpPr>
        <p:pic>
          <p:nvPicPr>
            <p:cNvPr id="3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5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786322"/>
            <a:ext cx="2292350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" name="Picture 7" descr="tempimage3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642918"/>
            <a:ext cx="3200400" cy="28860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019E-6 L 0.67413 0.00485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sz="54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Сабақтың мақсаты:</a:t>
            </a:r>
            <a:endParaRPr lang="ru-RU" sz="54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FFFF66"/>
                </a:outerShdw>
              </a:effectLst>
              <a:latin typeface="Times New Roman"/>
              <a:cs typeface="Times New Roman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58" y="1785926"/>
            <a:ext cx="81439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4894265" y="3607595"/>
            <a:ext cx="578568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608513" y="3963991"/>
            <a:ext cx="46434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714348" y="6072206"/>
            <a:ext cx="792961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700118" y="1428736"/>
          <a:ext cx="8229600" cy="4746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0" y="-26988"/>
            <a:ext cx="9180513" cy="6892926"/>
            <a:chOff x="0" y="-17"/>
            <a:chExt cx="5783" cy="4342"/>
          </a:xfrm>
        </p:grpSpPr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3" name="Picture 31" descr="пгшлпгш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2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 marL="342900" indent="-342900" algn="ctr">
              <a:spcBef>
                <a:spcPct val="50000"/>
              </a:spcBef>
              <a:buNone/>
              <a:defRPr/>
            </a:pPr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 саусақтарына арналған жаттығулар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  <a:defRPr/>
            </a:pP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Алақанды уқалау.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  <a:defRPr/>
            </a:pP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Қолды қысу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  <a:defRPr/>
            </a:pP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Білезіктен айналдыру</a:t>
            </a:r>
          </a:p>
          <a:p>
            <a:pPr marL="342900" indent="-342900" algn="ctr">
              <a:spcBef>
                <a:spcPct val="50000"/>
              </a:spcBef>
              <a:buNone/>
              <a:defRPr/>
            </a:pPr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Көзге арналған жаттығулар</a:t>
            </a:r>
            <a:endParaRPr lang="kk-KZ" sz="2800" u="sng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50000"/>
              </a:spcBef>
              <a:buFontTx/>
              <a:buChar char="•"/>
              <a:defRPr/>
            </a:pPr>
            <a:r>
              <a:rPr lang="kk-KZ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Көзді бірнеше рет жыпылықтату.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  <a:defRPr/>
            </a:pPr>
            <a:r>
              <a:rPr lang="kk-KZ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Көзіңмен ақырын оң жаққа қарай 3-4 рет айналым жаса. Соншалықты айналым солға қарай жаса.</a:t>
            </a:r>
            <a:endParaRPr lang="ru-RU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0" y="-26988"/>
            <a:ext cx="9180513" cy="6892926"/>
            <a:chOff x="0" y="-17"/>
            <a:chExt cx="5783" cy="4342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28" descr="пгшлпгш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29" descr="пгшлпгш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30" descr="пгшлпгш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31" descr="пгшлпгш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64294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Берілген сөзден жаңа сөздер құрастыру қажет.</a:t>
            </a:r>
          </a:p>
          <a:p>
            <a:pPr algn="ctr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785794"/>
            <a:ext cx="8286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«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Ойлан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тап»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3000372"/>
            <a:ext cx="478634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Информатика</a:t>
            </a:r>
          </a:p>
          <a:p>
            <a:pPr algn="ctr">
              <a:buNone/>
            </a:pPr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Бағдарлама</a:t>
            </a:r>
          </a:p>
          <a:p>
            <a:pPr algn="ctr">
              <a:buNone/>
            </a:pPr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Пернетақта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Picture 4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4143380"/>
            <a:ext cx="2016125" cy="2309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6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60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6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389120"/>
          </a:xfrm>
        </p:spPr>
        <p:txBody>
          <a:bodyPr/>
          <a:lstStyle/>
          <a:p>
            <a:r>
              <a:rPr lang="kk-KZ" dirty="0" smtClean="0"/>
              <a:t>Мұнда  берілген сөзге синоним сөзді табу керек. Әр табылған сөзге 5 ұпай беріледі.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71480"/>
            <a:ext cx="8286808" cy="1415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“Синонимдер”</a:t>
            </a:r>
          </a:p>
          <a:p>
            <a:pPr algn="ctr"/>
            <a:r>
              <a:rPr lang="kk-KZ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сәйкестендір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357290" y="2643182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Берілген сөз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Синоним сөз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Байт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Алфавит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Символ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Монитор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Қатқыл диск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Компакт диск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Дербес компьютер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Тышқан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714356"/>
            <a:ext cx="8286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Сиқырлы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пернелер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1643050"/>
            <a:ext cx="3286148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BACKSPACE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3438" y="1643050"/>
            <a:ext cx="335758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DELETE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2857496"/>
            <a:ext cx="328614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CAPS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Z Poster" pitchFamily="2" charset="0"/>
              </a:rPr>
              <a:t>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LOCK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643570" y="2857496"/>
            <a:ext cx="335758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F1-F12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844" y="4000504"/>
            <a:ext cx="3214710" cy="121444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Ең ұзын перне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14876" y="5357826"/>
            <a:ext cx="3143272" cy="1143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ENTER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85852" y="5357826"/>
            <a:ext cx="3143272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SHIFT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15008" y="4071942"/>
            <a:ext cx="3286148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NUM LOCK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29926" y="3500438"/>
            <a:ext cx="2000264" cy="1143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Poster" pitchFamily="2" charset="0"/>
              </a:rPr>
              <a:t>ESC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Z Poster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Z Post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2643182"/>
            <a:ext cx="69247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Ой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қорыту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338167" y="6372225"/>
            <a:ext cx="8448675" cy="485775"/>
            <a:chOff x="0" y="4014"/>
            <a:chExt cx="5322" cy="306"/>
          </a:xfrm>
        </p:grpSpPr>
        <p:pic>
          <p:nvPicPr>
            <p:cNvPr id="33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2" name="Group 24"/>
          <p:cNvGrpSpPr>
            <a:grpSpLocks/>
          </p:cNvGrpSpPr>
          <p:nvPr/>
        </p:nvGrpSpPr>
        <p:grpSpPr bwMode="auto">
          <a:xfrm rot="5400000">
            <a:off x="-3023865" y="3237793"/>
            <a:ext cx="6516043" cy="468313"/>
            <a:chOff x="-583" y="4014"/>
            <a:chExt cx="5315" cy="306"/>
          </a:xfrm>
        </p:grpSpPr>
        <p:pic>
          <p:nvPicPr>
            <p:cNvPr id="53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3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3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3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83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2" name="Group 34"/>
          <p:cNvGrpSpPr>
            <a:grpSpLocks/>
          </p:cNvGrpSpPr>
          <p:nvPr/>
        </p:nvGrpSpPr>
        <p:grpSpPr bwMode="auto">
          <a:xfrm rot="5400000">
            <a:off x="5647531" y="3361532"/>
            <a:ext cx="6524625" cy="468312"/>
            <a:chOff x="0" y="4014"/>
            <a:chExt cx="5322" cy="306"/>
          </a:xfrm>
        </p:grpSpPr>
        <p:pic>
          <p:nvPicPr>
            <p:cNvPr id="63" name="Picture 3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4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4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4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" name="Picture 4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2" name="Group 2"/>
          <p:cNvGrpSpPr>
            <a:grpSpLocks/>
          </p:cNvGrpSpPr>
          <p:nvPr/>
        </p:nvGrpSpPr>
        <p:grpSpPr bwMode="auto">
          <a:xfrm rot="10800000">
            <a:off x="409605" y="14266"/>
            <a:ext cx="8448675" cy="485775"/>
            <a:chOff x="0" y="4014"/>
            <a:chExt cx="5322" cy="306"/>
          </a:xfrm>
        </p:grpSpPr>
        <p:pic>
          <p:nvPicPr>
            <p:cNvPr id="73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4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5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6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7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8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9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0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1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/>
            <a:r>
              <a:rPr lang="kk-KZ" sz="48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Тест жауаптары: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28794" y="2285992"/>
          <a:ext cx="5548322" cy="3357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584"/>
                <a:gridCol w="1369246"/>
                <a:gridCol w="1369246"/>
                <a:gridCol w="1369246"/>
              </a:tblGrid>
              <a:tr h="861621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1-нұсқа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2-нұсқа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3-нұсқа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4-нұсқа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  <a:tr h="49919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k-KZ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1.</a:t>
                      </a:r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en-US" baseline="0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1.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1. c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1.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  <a:tr h="499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2. a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2.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2. c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2.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  <a:tr h="499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3. a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3. c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3. d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3. c 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  <a:tr h="499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4. c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4. e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4. a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4. c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  <a:tr h="499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5.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5. d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5. d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reflection blurRad="6350" stA="55000" endA="300" endPos="45500" dir="5400000" sy="-100000" algn="bl" rotWithShape="0"/>
                          </a:effectLst>
                        </a:rPr>
                        <a:t>5. b</a:t>
                      </a:r>
                      <a:endParaRPr lang="ru-RU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38167" y="6372225"/>
            <a:ext cx="8448675" cy="485775"/>
            <a:chOff x="0" y="4014"/>
            <a:chExt cx="5322" cy="306"/>
          </a:xfrm>
        </p:grpSpPr>
        <p:pic>
          <p:nvPicPr>
            <p:cNvPr id="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24"/>
          <p:cNvGrpSpPr>
            <a:grpSpLocks/>
          </p:cNvGrpSpPr>
          <p:nvPr/>
        </p:nvGrpSpPr>
        <p:grpSpPr bwMode="auto">
          <a:xfrm rot="5400000">
            <a:off x="-3023865" y="3237793"/>
            <a:ext cx="6516043" cy="468313"/>
            <a:chOff x="-583" y="4014"/>
            <a:chExt cx="5315" cy="306"/>
          </a:xfrm>
        </p:grpSpPr>
        <p:pic>
          <p:nvPicPr>
            <p:cNvPr id="16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3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3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3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83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" name="Group 34"/>
          <p:cNvGrpSpPr>
            <a:grpSpLocks/>
          </p:cNvGrpSpPr>
          <p:nvPr/>
        </p:nvGrpSpPr>
        <p:grpSpPr bwMode="auto">
          <a:xfrm rot="5400000">
            <a:off x="5647531" y="3361532"/>
            <a:ext cx="6524625" cy="468312"/>
            <a:chOff x="0" y="4014"/>
            <a:chExt cx="5322" cy="306"/>
          </a:xfrm>
        </p:grpSpPr>
        <p:pic>
          <p:nvPicPr>
            <p:cNvPr id="26" name="Picture 3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4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4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" name="Group 2"/>
          <p:cNvGrpSpPr>
            <a:grpSpLocks/>
          </p:cNvGrpSpPr>
          <p:nvPr/>
        </p:nvGrpSpPr>
        <p:grpSpPr bwMode="auto">
          <a:xfrm rot="10800000">
            <a:off x="409605" y="14266"/>
            <a:ext cx="8448675" cy="485775"/>
            <a:chOff x="0" y="4014"/>
            <a:chExt cx="5322" cy="306"/>
          </a:xfrm>
        </p:grpSpPr>
        <p:pic>
          <p:nvPicPr>
            <p:cNvPr id="3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-214338"/>
          <a:ext cx="7286676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 rot="193848">
            <a:off x="1030937" y="5214950"/>
            <a:ext cx="6261651" cy="923330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Бағалары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kk-KZ" sz="4400" dirty="0" smtClean="0"/>
          </a:p>
          <a:p>
            <a:pPr algn="ctr">
              <a:buNone/>
            </a:pPr>
            <a:endParaRPr lang="kk-KZ" sz="4400" dirty="0" smtClean="0"/>
          </a:p>
          <a:p>
            <a:pPr algn="ctr">
              <a:buNone/>
            </a:pPr>
            <a:r>
              <a:rPr lang="kk-KZ" sz="4400" dirty="0" smtClean="0"/>
              <a:t>Бақылау жұмысқа дайындалып келу.</a:t>
            </a:r>
            <a:endParaRPr lang="ru-RU" sz="4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1500174"/>
            <a:ext cx="63225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Үйге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тапсырма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38167" y="6372225"/>
            <a:ext cx="8448675" cy="485775"/>
            <a:chOff x="0" y="4014"/>
            <a:chExt cx="5322" cy="306"/>
          </a:xfrm>
        </p:grpSpPr>
        <p:pic>
          <p:nvPicPr>
            <p:cNvPr id="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24"/>
          <p:cNvGrpSpPr>
            <a:grpSpLocks/>
          </p:cNvGrpSpPr>
          <p:nvPr/>
        </p:nvGrpSpPr>
        <p:grpSpPr bwMode="auto">
          <a:xfrm rot="5400000">
            <a:off x="-3023865" y="3237793"/>
            <a:ext cx="6516043" cy="468313"/>
            <a:chOff x="-583" y="4014"/>
            <a:chExt cx="5315" cy="306"/>
          </a:xfrm>
        </p:grpSpPr>
        <p:pic>
          <p:nvPicPr>
            <p:cNvPr id="16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3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3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3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83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" name="Group 34"/>
          <p:cNvGrpSpPr>
            <a:grpSpLocks/>
          </p:cNvGrpSpPr>
          <p:nvPr/>
        </p:nvGrpSpPr>
        <p:grpSpPr bwMode="auto">
          <a:xfrm rot="5400000">
            <a:off x="5647531" y="3361532"/>
            <a:ext cx="6524625" cy="468312"/>
            <a:chOff x="0" y="4014"/>
            <a:chExt cx="5322" cy="306"/>
          </a:xfrm>
        </p:grpSpPr>
        <p:pic>
          <p:nvPicPr>
            <p:cNvPr id="26" name="Picture 3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4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4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" name="Group 2"/>
          <p:cNvGrpSpPr>
            <a:grpSpLocks/>
          </p:cNvGrpSpPr>
          <p:nvPr/>
        </p:nvGrpSpPr>
        <p:grpSpPr bwMode="auto">
          <a:xfrm rot="10800000">
            <a:off x="409605" y="14266"/>
            <a:ext cx="8448675" cy="485775"/>
            <a:chOff x="0" y="4014"/>
            <a:chExt cx="5322" cy="306"/>
          </a:xfrm>
        </p:grpSpPr>
        <p:pic>
          <p:nvPicPr>
            <p:cNvPr id="36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4279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05354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Не</a:t>
                      </a:r>
                      <a:r>
                        <a:rPr lang="kk-KZ" baseline="0" dirty="0" smtClean="0"/>
                        <a:t> білдім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Не үйрендім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Сабақтан алған әсерім</a:t>
                      </a:r>
                      <a:endParaRPr lang="ru-RU" dirty="0"/>
                    </a:p>
                  </a:txBody>
                  <a:tcPr/>
                </a:tc>
              </a:tr>
              <a:tr h="357456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14546" y="785794"/>
            <a:ext cx="4422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рефлексия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338167" y="6372225"/>
            <a:ext cx="8448675" cy="485775"/>
            <a:chOff x="0" y="4014"/>
            <a:chExt cx="5322" cy="306"/>
          </a:xfrm>
        </p:grpSpPr>
        <p:pic>
          <p:nvPicPr>
            <p:cNvPr id="8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" name="Group 24"/>
          <p:cNvGrpSpPr>
            <a:grpSpLocks/>
          </p:cNvGrpSpPr>
          <p:nvPr/>
        </p:nvGrpSpPr>
        <p:grpSpPr bwMode="auto">
          <a:xfrm rot="5400000">
            <a:off x="-3023865" y="3237793"/>
            <a:ext cx="6516043" cy="468313"/>
            <a:chOff x="-583" y="4014"/>
            <a:chExt cx="5315" cy="306"/>
          </a:xfrm>
        </p:grpSpPr>
        <p:pic>
          <p:nvPicPr>
            <p:cNvPr id="18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3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3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3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83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" name="Group 34"/>
          <p:cNvGrpSpPr>
            <a:grpSpLocks/>
          </p:cNvGrpSpPr>
          <p:nvPr/>
        </p:nvGrpSpPr>
        <p:grpSpPr bwMode="auto">
          <a:xfrm rot="5400000">
            <a:off x="5647531" y="3361532"/>
            <a:ext cx="6524625" cy="468312"/>
            <a:chOff x="0" y="4014"/>
            <a:chExt cx="5322" cy="306"/>
          </a:xfrm>
        </p:grpSpPr>
        <p:pic>
          <p:nvPicPr>
            <p:cNvPr id="28" name="Picture 3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4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42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4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7" name="Group 2"/>
          <p:cNvGrpSpPr>
            <a:grpSpLocks/>
          </p:cNvGrpSpPr>
          <p:nvPr/>
        </p:nvGrpSpPr>
        <p:grpSpPr bwMode="auto">
          <a:xfrm rot="10800000">
            <a:off x="409605" y="14266"/>
            <a:ext cx="8448675" cy="485775"/>
            <a:chOff x="0" y="4014"/>
            <a:chExt cx="5322" cy="306"/>
          </a:xfrm>
        </p:grpSpPr>
        <p:pic>
          <p:nvPicPr>
            <p:cNvPr id="38" name="Picture 3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4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5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2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6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7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8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1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9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0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5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1" descr="053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40" y="4014"/>
              <a:ext cx="5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857224" y="2143116"/>
            <a:ext cx="7429552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kern="10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r="5400000" sy="-100000" algn="bl" rotWithShape="0"/>
                </a:effectLst>
                <a:latin typeface="KZ Boyarsky" pitchFamily="34" charset="0"/>
                <a:cs typeface="Courier New"/>
              </a:rPr>
              <a:t>Сабақ</a:t>
            </a:r>
            <a:r>
              <a:rPr lang="ru-RU" sz="3600" b="1" kern="1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r="5400000" sy="-100000" algn="bl" rotWithShape="0"/>
                </a:effectLst>
                <a:latin typeface="KZ Boyarsky" pitchFamily="34" charset="0"/>
                <a:cs typeface="Courier New"/>
              </a:rPr>
              <a:t> </a:t>
            </a:r>
            <a:r>
              <a:rPr lang="ru-RU" sz="3600" b="1" kern="10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r="5400000" sy="-100000" algn="bl" rotWithShape="0"/>
                </a:effectLst>
                <a:latin typeface="KZ Boyarsky" pitchFamily="34" charset="0"/>
                <a:cs typeface="Courier New"/>
              </a:rPr>
              <a:t>аяқталды</a:t>
            </a:r>
            <a:endParaRPr lang="ru-RU" sz="3600" b="1" kern="1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r="5400000" sy="-100000" algn="bl" rotWithShape="0"/>
              </a:effectLst>
              <a:latin typeface="KZ Boyarsky" pitchFamily="34" charset="0"/>
              <a:cs typeface="Courier New"/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4" descr="003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78" y="0"/>
              <a:ext cx="9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5760" cy="192"/>
                <a:chOff x="0" y="0"/>
                <a:chExt cx="5760" cy="192"/>
              </a:xfrm>
            </p:grpSpPr>
            <p:pic>
              <p:nvPicPr>
                <p:cNvPr id="28" name="Picture 7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8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975" y="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9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1927" y="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10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2880" y="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11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3878" y="0"/>
                  <a:ext cx="8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12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876" y="0"/>
                  <a:ext cx="8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1" name="Group 13"/>
              <p:cNvGrpSpPr>
                <a:grpSpLocks/>
              </p:cNvGrpSpPr>
              <p:nvPr/>
            </p:nvGrpSpPr>
            <p:grpSpPr bwMode="auto">
              <a:xfrm>
                <a:off x="0" y="4128"/>
                <a:ext cx="5760" cy="192"/>
                <a:chOff x="0" y="4128"/>
                <a:chExt cx="5760" cy="192"/>
              </a:xfrm>
            </p:grpSpPr>
            <p:pic>
              <p:nvPicPr>
                <p:cNvPr id="22" name="Picture 14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0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15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975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16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1927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17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2880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18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3833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19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776" y="4128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" name="Group 20"/>
              <p:cNvGrpSpPr>
                <a:grpSpLocks/>
              </p:cNvGrpSpPr>
              <p:nvPr/>
            </p:nvGrpSpPr>
            <p:grpSpPr bwMode="auto">
              <a:xfrm>
                <a:off x="0" y="164"/>
                <a:ext cx="192" cy="4037"/>
                <a:chOff x="0" y="164"/>
                <a:chExt cx="192" cy="4037"/>
              </a:xfrm>
            </p:grpSpPr>
            <p:pic>
              <p:nvPicPr>
                <p:cNvPr id="18" name="Picture 21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56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9" name="Picture 22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1513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" name="Picture 23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2465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1" name="Picture 24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494" y="3516"/>
                  <a:ext cx="1179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3" name="Group 25"/>
              <p:cNvGrpSpPr>
                <a:grpSpLocks/>
              </p:cNvGrpSpPr>
              <p:nvPr/>
            </p:nvGrpSpPr>
            <p:grpSpPr bwMode="auto">
              <a:xfrm>
                <a:off x="5568" y="164"/>
                <a:ext cx="192" cy="4037"/>
                <a:chOff x="0" y="164"/>
                <a:chExt cx="192" cy="4037"/>
              </a:xfrm>
            </p:grpSpPr>
            <p:pic>
              <p:nvPicPr>
                <p:cNvPr id="14" name="Picture 26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560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5" name="Picture 27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1513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28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396" y="2465"/>
                  <a:ext cx="9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29" descr="003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5400000">
                  <a:off x="-494" y="3516"/>
                  <a:ext cx="1179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</p:grpSp>
      <p:pic>
        <p:nvPicPr>
          <p:cNvPr id="34" name="Picture 3" descr="Рисунок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143380"/>
            <a:ext cx="22320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kk-KZ" sz="54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Бәйге - 1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kk-KZ" dirty="0" smtClean="0"/>
              <a:t>1) Компьютер жанындағы өсімдік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кактус</a:t>
            </a:r>
          </a:p>
          <a:p>
            <a:pPr marL="514350" indent="-514350">
              <a:buNone/>
            </a:pPr>
            <a:r>
              <a:rPr lang="kk-KZ" dirty="0" smtClean="0"/>
              <a:t>2) Баспаға шығару құрылғысы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принтер</a:t>
            </a:r>
          </a:p>
          <a:p>
            <a:pPr marL="514350" indent="-514350">
              <a:buNone/>
            </a:pPr>
            <a:r>
              <a:rPr lang="kk-KZ" dirty="0" smtClean="0"/>
              <a:t>3) Бос орын қалдыру пернесі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пробел</a:t>
            </a:r>
          </a:p>
          <a:p>
            <a:pPr marL="514350" indent="-514350">
              <a:buNone/>
            </a:pPr>
            <a:r>
              <a:rPr lang="kk-KZ" dirty="0" smtClean="0"/>
              <a:t>4) Функционалды пернелер нешеу?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12</a:t>
            </a:r>
          </a:p>
          <a:p>
            <a:pPr marL="514350" indent="-514350">
              <a:buNone/>
            </a:pPr>
            <a:r>
              <a:rPr lang="kk-KZ" dirty="0" smtClean="0"/>
              <a:t>5) Ақпараттың ең кіші өлшем бірлігі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бит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Picture 5" descr="AG00215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714356"/>
            <a:ext cx="1500198" cy="179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kk-KZ" sz="54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Бәйге - 2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kk-KZ" dirty="0" smtClean="0"/>
              <a:t>1) Компьютердің негізгі негізгі құрылғыларын ата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пернетақта, монитор, жүйелік блок</a:t>
            </a:r>
          </a:p>
          <a:p>
            <a:pPr marL="514350" indent="-514350">
              <a:buNone/>
            </a:pPr>
            <a:r>
              <a:rPr lang="kk-KZ" dirty="0" smtClean="0"/>
              <a:t>2) Компьютердің миы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процессор</a:t>
            </a:r>
          </a:p>
          <a:p>
            <a:pPr marL="514350" indent="-514350">
              <a:buNone/>
            </a:pPr>
            <a:r>
              <a:rPr lang="kk-KZ" dirty="0" smtClean="0"/>
              <a:t>3) Информатика пәні нені зерттейді?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ақпараттық процесстер</a:t>
            </a:r>
          </a:p>
          <a:p>
            <a:pPr marL="514350" indent="-514350">
              <a:buNone/>
            </a:pPr>
            <a:r>
              <a:rPr lang="kk-KZ" dirty="0" smtClean="0"/>
              <a:t>4) Жаңа жолға түсу пернесі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Enter</a:t>
            </a:r>
            <a:endParaRPr lang="kk-KZ" b="1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r>
              <a:rPr lang="kk-KZ" dirty="0" smtClean="0"/>
              <a:t>5) Деректерді сақтауға арналған құрылғы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жад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Picture 5" descr="AG00215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4786322"/>
            <a:ext cx="1500198" cy="179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kk-KZ" sz="54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Бәйге - 3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kk-KZ" dirty="0" smtClean="0"/>
              <a:t>1) Адам мен компьютер арасындағы қарым-қатынас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интерфейс</a:t>
            </a:r>
          </a:p>
          <a:p>
            <a:pPr marL="514350" indent="-514350">
              <a:buNone/>
            </a:pPr>
            <a:r>
              <a:rPr lang="kk-KZ" dirty="0" smtClean="0"/>
              <a:t>2) </a:t>
            </a:r>
            <a:r>
              <a:rPr lang="en-US" dirty="0" smtClean="0"/>
              <a:t>Windows </a:t>
            </a:r>
            <a:r>
              <a:rPr lang="kk-KZ" dirty="0" smtClean="0"/>
              <a:t>дегеніміз не?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операциялық жүйе</a:t>
            </a:r>
          </a:p>
          <a:p>
            <a:pPr marL="514350" indent="-514350">
              <a:buNone/>
            </a:pPr>
            <a:r>
              <a:rPr lang="kk-KZ" dirty="0" smtClean="0"/>
              <a:t>3) Қағаздағы кескінді түсіріп, мониторға шығаруға мүмкіндік беретін құрылғы?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сканер</a:t>
            </a:r>
          </a:p>
          <a:p>
            <a:pPr marL="514350" indent="-514350">
              <a:buNone/>
            </a:pPr>
            <a:r>
              <a:rPr lang="kk-KZ" dirty="0" smtClean="0"/>
              <a:t>4) Компакт дискіні басқаша қалай атайды?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лазерлік  диск</a:t>
            </a:r>
          </a:p>
          <a:p>
            <a:pPr marL="514350" indent="-514350">
              <a:buNone/>
            </a:pPr>
            <a:r>
              <a:rPr lang="kk-KZ" dirty="0" smtClean="0"/>
              <a:t>5) Ақпараттық процесстерді қандай әрекеттер жатады?</a:t>
            </a:r>
          </a:p>
          <a:p>
            <a:pPr marL="514350" indent="-514350" algn="ctr">
              <a:buNone/>
            </a:pPr>
            <a:r>
              <a:rPr lang="kk-KZ" b="1" dirty="0" smtClean="0">
                <a:solidFill>
                  <a:srgbClr val="0070C0"/>
                </a:solidFill>
              </a:rPr>
              <a:t>жеткізу, өңдеу, сақтау</a:t>
            </a:r>
          </a:p>
        </p:txBody>
      </p:sp>
      <p:pic>
        <p:nvPicPr>
          <p:cNvPr id="4" name="Picture 5" descr="AG00215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286124"/>
            <a:ext cx="1500198" cy="179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sz="54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FFFF66"/>
                  </a:outerShdw>
                </a:effectLst>
                <a:latin typeface="Times New Roman"/>
                <a:cs typeface="Times New Roman"/>
              </a:rPr>
              <a:t>Ғажайып алаң</a:t>
            </a:r>
            <a:endParaRPr lang="ru-RU" sz="54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FFFF66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AutoShape 9">
            <a:hlinkClick r:id="rId2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4572000" y="2000240"/>
            <a:ext cx="700088" cy="577850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</a:rPr>
              <a:t>10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8" name="AutoShape 10">
            <a:hlinkClick r:id="rId4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6000760" y="2000240"/>
            <a:ext cx="700088" cy="577850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" name="AutoShape 11">
            <a:hlinkClick r:id="rId5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7429520" y="2000240"/>
            <a:ext cx="700088" cy="577850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" name="AutoShape 13">
            <a:hlinkClick r:id="rId6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4572000" y="3143248"/>
            <a:ext cx="700087" cy="577850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2" name="AutoShape 14">
            <a:hlinkClick r:id="rId7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6015052" y="3143248"/>
            <a:ext cx="700088" cy="577850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" name="AutoShape 15">
            <a:hlinkClick r:id="rId8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7429520" y="3143248"/>
            <a:ext cx="700088" cy="577850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5" name="AutoShape 17">
            <a:hlinkClick r:id="rId9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4572000" y="4357694"/>
            <a:ext cx="700087" cy="577850"/>
          </a:xfrm>
          <a:prstGeom prst="bevel">
            <a:avLst>
              <a:gd name="adj" fmla="val 12500"/>
            </a:avLst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5C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6" name="AutoShape 18">
            <a:hlinkClick r:id="rId10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6000760" y="4357694"/>
            <a:ext cx="700087" cy="577850"/>
          </a:xfrm>
          <a:prstGeom prst="bevel">
            <a:avLst>
              <a:gd name="adj" fmla="val 12500"/>
            </a:avLst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5C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7" name="AutoShape 19">
            <a:hlinkClick r:id="rId11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7429520" y="4357694"/>
            <a:ext cx="700088" cy="577850"/>
          </a:xfrm>
          <a:prstGeom prst="bevel">
            <a:avLst>
              <a:gd name="adj" fmla="val 12500"/>
            </a:avLst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5C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9" name="AutoShape 21">
            <a:hlinkClick r:id="" action="ppaction://noaction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85720" y="2000240"/>
            <a:ext cx="2786082" cy="588963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</a:rPr>
              <a:t>ЭЕМ даму тарихы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" name="AutoShape 22">
            <a:hlinkClick r:id="" action="ppaction://noaction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85720" y="4357694"/>
            <a:ext cx="2786082" cy="588963"/>
          </a:xfrm>
          <a:prstGeom prst="bevel">
            <a:avLst>
              <a:gd name="adj" fmla="val 12500"/>
            </a:avLst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1F7A1F"/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</a:rPr>
              <a:t>Windows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</a:rPr>
              <a:t>ОЖ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1" name="AutoShape 23">
            <a:hlinkClick r:id="" action="ppaction://noaction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85720" y="5572140"/>
            <a:ext cx="2786082" cy="588962"/>
          </a:xfrm>
          <a:prstGeom prst="bevel">
            <a:avLst>
              <a:gd name="adj" fmla="val 12500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9999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</a:rPr>
              <a:t>Жалпы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2" name="AutoShape 24">
            <a:hlinkClick r:id="" action="ppaction://noaction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285720" y="3108354"/>
            <a:ext cx="2786082" cy="588963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</a:rPr>
              <a:t>Дербес компьютер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3" name="AutoShape 25">
            <a:hlinkClick r:id="rId12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4586293" y="5572140"/>
            <a:ext cx="700087" cy="577850"/>
          </a:xfrm>
          <a:prstGeom prst="bevel">
            <a:avLst>
              <a:gd name="adj" fmla="val 12500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9999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" name="AutoShape 26">
            <a:hlinkClick r:id="rId13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6015053" y="5572140"/>
            <a:ext cx="700087" cy="577850"/>
          </a:xfrm>
          <a:prstGeom prst="bevel">
            <a:avLst>
              <a:gd name="adj" fmla="val 12500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9999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5" name="AutoShape 27">
            <a:hlinkClick r:id="rId14" action="ppaction://hlinksldjump">
              <a:snd r:embed="rId3" name="click.wav" builtIn="1"/>
            </a:hlinkClick>
          </p:cNvPr>
          <p:cNvSpPr>
            <a:spLocks noChangeArrowheads="1"/>
          </p:cNvSpPr>
          <p:nvPr/>
        </p:nvSpPr>
        <p:spPr bwMode="auto">
          <a:xfrm>
            <a:off x="7443812" y="5572140"/>
            <a:ext cx="700088" cy="577850"/>
          </a:xfrm>
          <a:prstGeom prst="bevel">
            <a:avLst>
              <a:gd name="adj" fmla="val 12500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9999"/>
            </a:prstShdw>
          </a:effectLst>
        </p:spPr>
        <p:txBody>
          <a:bodyPr wrap="none" anchor="ctr"/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0</a:t>
            </a:r>
            <a:endParaRPr lang="ru-RU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286776" y="6286496"/>
            <a:ext cx="857224" cy="571504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9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Әлемдегі ең бірінші механикалық есеп машинасы қалай аталады, оны қашан және кім құрастырды?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571736" y="3929066"/>
            <a:ext cx="4429156" cy="228601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1642 ж. Блез Паскаль Паскаль машинасын құрастырды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Ең бірінші ЭЕМ қалай аталды және оның мүмкіндіктері қандай?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1928794" y="3929066"/>
            <a:ext cx="5072098" cy="228601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1946 ж. АҚШ-ң Пенсильван университетінде қосу, азайту, көбейту амалдары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2824162"/>
          </a:xfrm>
        </p:spPr>
        <p:txBody>
          <a:bodyPr/>
          <a:lstStyle/>
          <a:p>
            <a:r>
              <a:rPr lang="kk-KZ" dirty="0" smtClean="0">
                <a:latin typeface="KZ Cooper" pitchFamily="2" charset="0"/>
              </a:rPr>
              <a:t>Дүние жүзі бойынша алғаш рет 1846 жылы программа құрған оқымысты</a:t>
            </a:r>
            <a:endParaRPr lang="ru-RU" dirty="0">
              <a:latin typeface="KZ Cooper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857232"/>
            <a:ext cx="59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 ұпай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285984" y="3929066"/>
            <a:ext cx="4214842" cy="1928826"/>
          </a:xfrm>
          <a:prstGeom prst="star10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Ада Лавлейс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8143900" y="6143644"/>
            <a:ext cx="1000100" cy="714356"/>
          </a:xfrm>
          <a:prstGeom prst="actionButtonRetur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458</TotalTime>
  <Words>682</Words>
  <Application>Microsoft Office PowerPoint</Application>
  <PresentationFormat>Экран (4:3)</PresentationFormat>
  <Paragraphs>178</Paragraphs>
  <Slides>29</Slides>
  <Notes>1</Notes>
  <HiddenSlides>12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Поток</vt:lpstr>
      <vt:lpstr>Слайд 1</vt:lpstr>
      <vt:lpstr>Сабақтың мақсаты:</vt:lpstr>
      <vt:lpstr>Бәйге - 1</vt:lpstr>
      <vt:lpstr>Бәйге - 2</vt:lpstr>
      <vt:lpstr>Бәйге - 3</vt:lpstr>
      <vt:lpstr>Ғажайып алаң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Тест жауаптары:</vt:lpstr>
      <vt:lpstr>Слайд 26</vt:lpstr>
      <vt:lpstr>Слайд 27</vt:lpstr>
      <vt:lpstr>Слайд 28</vt:lpstr>
      <vt:lpstr>Слайд 29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Гульмира</dc:creator>
  <cp:lastModifiedBy>1</cp:lastModifiedBy>
  <cp:revision>51</cp:revision>
  <dcterms:created xsi:type="dcterms:W3CDTF">2010-12-08T16:11:30Z</dcterms:created>
  <dcterms:modified xsi:type="dcterms:W3CDTF">2011-03-30T06:45:28Z</dcterms:modified>
</cp:coreProperties>
</file>