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wmf" Extension="wmf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8" r:id="rId2"/>
    <p:sldId id="284" r:id="rId3"/>
    <p:sldId id="257" r:id="rId4"/>
    <p:sldId id="258" r:id="rId5"/>
    <p:sldId id="286" r:id="rId6"/>
    <p:sldId id="261" r:id="rId7"/>
    <p:sldId id="259" r:id="rId8"/>
    <p:sldId id="283" r:id="rId9"/>
    <p:sldId id="256" r:id="rId10"/>
    <p:sldId id="262" r:id="rId11"/>
    <p:sldId id="263" r:id="rId12"/>
    <p:sldId id="264" r:id="rId13"/>
    <p:sldId id="276" r:id="rId14"/>
    <p:sldId id="271" r:id="rId15"/>
    <p:sldId id="272" r:id="rId16"/>
    <p:sldId id="273" r:id="rId17"/>
    <p:sldId id="274" r:id="rId18"/>
    <p:sldId id="265" r:id="rId19"/>
    <p:sldId id="266" r:id="rId20"/>
    <p:sldId id="269" r:id="rId21"/>
    <p:sldId id="287" r:id="rId22"/>
    <p:sldId id="275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C9BE9-C3E4-4870-93E0-A3569588656C}" type="doc">
      <dgm:prSet loTypeId="urn:microsoft.com/office/officeart/2005/8/layout/funnel1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4121912F-E545-4B3E-887C-607AD54BC8CE}">
      <dgm:prSet phldrT="[Текст]"/>
      <dgm:spPr/>
      <dgm:t>
        <a:bodyPr/>
        <a:lstStyle/>
        <a:p>
          <a:r>
            <a:rPr lang="kk-KZ" b="1" i="1" dirty="0" smtClean="0">
              <a:latin typeface="Palatino Linotype" pitchFamily="18" charset="0"/>
            </a:rPr>
            <a:t>Тыныс алу кезеңдері </a:t>
          </a:r>
          <a:endParaRPr lang="ru-RU" b="1" i="1" dirty="0">
            <a:latin typeface="Palatino Linotype" pitchFamily="18" charset="0"/>
          </a:endParaRPr>
        </a:p>
      </dgm:t>
    </dgm:pt>
    <dgm:pt modelId="{CC35B2F0-E4E7-4FFC-B4C0-34D90BD5C89F}" type="parTrans" cxnId="{5C16BC06-6F56-4170-B7D4-98D896D7169D}">
      <dgm:prSet/>
      <dgm:spPr/>
      <dgm:t>
        <a:bodyPr/>
        <a:lstStyle/>
        <a:p>
          <a:endParaRPr lang="ru-RU"/>
        </a:p>
      </dgm:t>
    </dgm:pt>
    <dgm:pt modelId="{868E4DF7-A910-49A8-98EB-E35B2DD62DBF}" type="sibTrans" cxnId="{5C16BC06-6F56-4170-B7D4-98D896D7169D}">
      <dgm:prSet/>
      <dgm:spPr/>
      <dgm:t>
        <a:bodyPr/>
        <a:lstStyle/>
        <a:p>
          <a:endParaRPr lang="ru-RU"/>
        </a:p>
      </dgm:t>
    </dgm:pt>
    <dgm:pt modelId="{2CBFE310-0415-49A3-9CDC-7500C7F1CEBB}" type="pres">
      <dgm:prSet presAssocID="{599C9BE9-C3E4-4870-93E0-A3569588656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E89CAC-997B-4658-8FDC-44E2219B84A6}" type="pres">
      <dgm:prSet presAssocID="{599C9BE9-C3E4-4870-93E0-A3569588656C}" presName="ellipse" presStyleLbl="trBgShp" presStyleIdx="0" presStyleCnt="1"/>
      <dgm:spPr/>
    </dgm:pt>
    <dgm:pt modelId="{E9672CD2-427C-4937-9187-C03DA9524599}" type="pres">
      <dgm:prSet presAssocID="{599C9BE9-C3E4-4870-93E0-A3569588656C}" presName="arrow1" presStyleLbl="fgShp" presStyleIdx="0" presStyleCnt="1"/>
      <dgm:spPr/>
    </dgm:pt>
    <dgm:pt modelId="{5BD7D7EB-0E4E-4E81-8AB3-FD1674518661}" type="pres">
      <dgm:prSet presAssocID="{599C9BE9-C3E4-4870-93E0-A3569588656C}" presName="rectangle" presStyleLbl="revTx" presStyleIdx="0" presStyleCnt="1" custScaleY="154075" custLinFactY="-183890" custLinFactNeighborX="-926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C4DBE-7673-48B4-BE2C-E984FE1E1AE0}" type="pres">
      <dgm:prSet presAssocID="{599C9BE9-C3E4-4870-93E0-A3569588656C}" presName="funnel" presStyleLbl="trAlignAcc1" presStyleIdx="0" presStyleCnt="1"/>
      <dgm:spPr/>
    </dgm:pt>
  </dgm:ptLst>
  <dgm:cxnLst>
    <dgm:cxn modelId="{36EFFBAA-2E86-463D-A48B-EBB3972087F9}" type="presOf" srcId="{599C9BE9-C3E4-4870-93E0-A3569588656C}" destId="{2CBFE310-0415-49A3-9CDC-7500C7F1CEBB}" srcOrd="0" destOrd="0" presId="urn:microsoft.com/office/officeart/2005/8/layout/funnel1"/>
    <dgm:cxn modelId="{5C16BC06-6F56-4170-B7D4-98D896D7169D}" srcId="{599C9BE9-C3E4-4870-93E0-A3569588656C}" destId="{4121912F-E545-4B3E-887C-607AD54BC8CE}" srcOrd="0" destOrd="0" parTransId="{CC35B2F0-E4E7-4FFC-B4C0-34D90BD5C89F}" sibTransId="{868E4DF7-A910-49A8-98EB-E35B2DD62DBF}"/>
    <dgm:cxn modelId="{18F59E5C-51E2-41BE-86D5-ED1490858CE3}" type="presOf" srcId="{4121912F-E545-4B3E-887C-607AD54BC8CE}" destId="{5BD7D7EB-0E4E-4E81-8AB3-FD1674518661}" srcOrd="0" destOrd="0" presId="urn:microsoft.com/office/officeart/2005/8/layout/funnel1"/>
    <dgm:cxn modelId="{87C3D42E-0281-45C1-862F-8FB51B5F1C0D}" type="presParOf" srcId="{2CBFE310-0415-49A3-9CDC-7500C7F1CEBB}" destId="{3EE89CAC-997B-4658-8FDC-44E2219B84A6}" srcOrd="0" destOrd="0" presId="urn:microsoft.com/office/officeart/2005/8/layout/funnel1"/>
    <dgm:cxn modelId="{FEA54992-53A5-4DE1-9C0B-69D057EFC3E4}" type="presParOf" srcId="{2CBFE310-0415-49A3-9CDC-7500C7F1CEBB}" destId="{E9672CD2-427C-4937-9187-C03DA9524599}" srcOrd="1" destOrd="0" presId="urn:microsoft.com/office/officeart/2005/8/layout/funnel1"/>
    <dgm:cxn modelId="{222C6829-0232-4FC3-A0F4-C93E5F00CB5D}" type="presParOf" srcId="{2CBFE310-0415-49A3-9CDC-7500C7F1CEBB}" destId="{5BD7D7EB-0E4E-4E81-8AB3-FD1674518661}" srcOrd="2" destOrd="0" presId="urn:microsoft.com/office/officeart/2005/8/layout/funnel1"/>
    <dgm:cxn modelId="{8E73C020-E0F3-4BBF-A929-215B07B8771B}" type="presParOf" srcId="{2CBFE310-0415-49A3-9CDC-7500C7F1CEBB}" destId="{CA1C4DBE-7673-48B4-BE2C-E984FE1E1AE0}" srcOrd="3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89CAC-997B-4658-8FDC-44E2219B84A6}">
      <dsp:nvSpPr>
        <dsp:cNvPr id="0" name=""/>
        <dsp:cNvSpPr/>
      </dsp:nvSpPr>
      <dsp:spPr>
        <a:xfrm>
          <a:off x="2450871" y="62863"/>
          <a:ext cx="3317570" cy="1152148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672CD2-427C-4937-9187-C03DA9524599}">
      <dsp:nvSpPr>
        <dsp:cNvPr id="0" name=""/>
        <dsp:cNvSpPr/>
      </dsp:nvSpPr>
      <dsp:spPr>
        <a:xfrm>
          <a:off x="3793330" y="2884084"/>
          <a:ext cx="642939" cy="411481"/>
        </a:xfrm>
        <a:prstGeom prst="down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7D7EB-0E4E-4E81-8AB3-FD1674518661}">
      <dsp:nvSpPr>
        <dsp:cNvPr id="0" name=""/>
        <dsp:cNvSpPr/>
      </dsp:nvSpPr>
      <dsp:spPr>
        <a:xfrm>
          <a:off x="2543166" y="42848"/>
          <a:ext cx="3086112" cy="1188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b="1" i="1" kern="1200" dirty="0" smtClean="0">
              <a:latin typeface="Palatino Linotype" pitchFamily="18" charset="0"/>
            </a:rPr>
            <a:t>Тыныс алу кезеңдері </a:t>
          </a:r>
          <a:endParaRPr lang="ru-RU" sz="2600" b="1" i="1" kern="1200" dirty="0">
            <a:latin typeface="Palatino Linotype" pitchFamily="18" charset="0"/>
          </a:endParaRPr>
        </a:p>
      </dsp:txBody>
      <dsp:txXfrm>
        <a:off x="2543166" y="42848"/>
        <a:ext cx="3086112" cy="1188731"/>
      </dsp:txXfrm>
    </dsp:sp>
    <dsp:sp modelId="{CA1C4DBE-7673-48B4-BE2C-E984FE1E1AE0}">
      <dsp:nvSpPr>
        <dsp:cNvPr id="0" name=""/>
        <dsp:cNvSpPr/>
      </dsp:nvSpPr>
      <dsp:spPr>
        <a:xfrm>
          <a:off x="2314568" y="-78583"/>
          <a:ext cx="3600464" cy="288037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41E96-1812-4898-A9D3-E217A7383385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2B7C0-060C-49A9-8AA0-F497CBC893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4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7B3A-C56B-4AA1-9ABF-9FDB3B57FA9A}" type="datetimeFigureOut">
              <a:rPr lang="ru-RU" smtClean="0"/>
              <a:pPr/>
              <a:t>20.09.2012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E0DB4-CFDD-49BE-AB7F-EA1EB1A41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6314" y="1571612"/>
            <a:ext cx="3271838" cy="46434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Қарағанды облысы </a:t>
            </a:r>
          </a:p>
          <a:p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Қарқаралы ауданы </a:t>
            </a:r>
          </a:p>
          <a:p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 21 Бақты орта мектебінің биология пәні мұғалімі </a:t>
            </a:r>
          </a:p>
          <a:p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Нұрахмет Жанат Төлеутайқызы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23430">
            <a:off x="862760" y="1954763"/>
            <a:ext cx="2797554" cy="40080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928662" y="500042"/>
            <a:ext cx="71438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kk-KZ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kk-KZ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Тақырыбы :  </a:t>
            </a:r>
          </a:p>
          <a:p>
            <a:pPr algn="ctr">
              <a:buNone/>
            </a:pPr>
            <a:r>
              <a:rPr lang="kk-KZ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           Ағзалардың көбею  формалары </a:t>
            </a:r>
            <a:endParaRPr lang="ru-RU" sz="2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i="1" dirty="0" smtClean="0">
                <a:latin typeface="Palatino Linotype" pitchFamily="18" charset="0"/>
              </a:rPr>
              <a:t>Жыныссыз жолмен көбею формалары және олардың сипаттамасы. </a:t>
            </a:r>
            <a:endParaRPr lang="ru-RU" sz="2800" b="1" i="1" dirty="0">
              <a:latin typeface="Palatino Linotyp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Қарапайым бөліну  - біртұтас ағзалар ретіндегі бактериялардың көбеюі.</a:t>
            </a:r>
          </a:p>
          <a:p>
            <a:pPr algn="ctr">
              <a:buNone/>
            </a:pPr>
            <a:endParaRPr lang="kk-KZ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None/>
            </a:pP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kk-KZ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928934"/>
            <a:ext cx="728667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kk-KZ" b="1" dirty="0" smtClean="0">
                <a:ln/>
                <a:solidFill>
                  <a:srgbClr val="00B050"/>
                </a:solidFill>
              </a:rPr>
              <a:t>2. Митоз   </a:t>
            </a:r>
            <a:endParaRPr lang="ru-RU" b="1" dirty="0">
              <a:ln/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1500174"/>
            <a:ext cx="3286148" cy="4214842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k-KZ" dirty="0" smtClean="0"/>
              <a:t>                                                 Амебалар                                         Жасыл эвглена </a:t>
            </a:r>
          </a:p>
          <a:p>
            <a:pPr algn="ctr">
              <a:buNone/>
            </a:pPr>
            <a:r>
              <a:rPr lang="kk-KZ" dirty="0" smtClean="0"/>
              <a:t>Эукариотты бір жасушалы </a:t>
            </a:r>
          </a:p>
          <a:p>
            <a:pPr algn="ctr">
              <a:buNone/>
            </a:pPr>
            <a:r>
              <a:rPr lang="kk-KZ" dirty="0" smtClean="0"/>
              <a:t>жәндіктер мен </a:t>
            </a:r>
          </a:p>
          <a:p>
            <a:pPr algn="ctr">
              <a:buNone/>
            </a:pPr>
            <a:r>
              <a:rPr lang="kk-KZ" dirty="0" smtClean="0"/>
              <a:t>Жануарлар </a:t>
            </a:r>
          </a:p>
        </p:txBody>
      </p:sp>
      <p:pic>
        <p:nvPicPr>
          <p:cNvPr id="4" name="Picture 11" descr="KUKURU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640697">
            <a:off x="1127220" y="588932"/>
            <a:ext cx="1875138" cy="1547329"/>
          </a:xfrm>
          <a:prstGeom prst="rect">
            <a:avLst/>
          </a:prstGeom>
          <a:noFill/>
          <a:ln w="76200" cmpd="tri">
            <a:solidFill>
              <a:srgbClr val="99CC00"/>
            </a:solidFill>
            <a:miter lim="800000"/>
            <a:headEnd/>
            <a:tailEnd/>
          </a:ln>
        </p:spPr>
      </p:pic>
      <p:pic>
        <p:nvPicPr>
          <p:cNvPr id="5" name="Picture 7" descr="bea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94838">
            <a:off x="6200925" y="502721"/>
            <a:ext cx="2101850" cy="1616075"/>
          </a:xfrm>
          <a:prstGeom prst="rect">
            <a:avLst/>
          </a:prstGeom>
          <a:noFill/>
          <a:ln w="38100" cmpd="tri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" name="Picture 6" descr="Рисунок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228564">
            <a:off x="6930229" y="2110720"/>
            <a:ext cx="1216025" cy="2051050"/>
          </a:xfrm>
          <a:prstGeom prst="rect">
            <a:avLst/>
          </a:prstGeom>
          <a:noFill/>
        </p:spPr>
      </p:pic>
      <p:pic>
        <p:nvPicPr>
          <p:cNvPr id="7" name="Picture 5" descr="54875_800_60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697219">
            <a:off x="422264" y="2660587"/>
            <a:ext cx="2592388" cy="1944688"/>
          </a:xfrm>
          <a:prstGeom prst="rect">
            <a:avLst/>
          </a:prstGeom>
          <a:noFill/>
        </p:spPr>
      </p:pic>
      <p:pic>
        <p:nvPicPr>
          <p:cNvPr id="8" name="Picture 10" descr="belka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395194">
            <a:off x="6002199" y="4116166"/>
            <a:ext cx="2587872" cy="1965329"/>
          </a:xfrm>
          <a:prstGeom prst="rect">
            <a:avLst/>
          </a:prstGeom>
          <a:noFill/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0035148">
            <a:off x="2216858" y="4380909"/>
            <a:ext cx="1285875" cy="193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kk-KZ" sz="31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3. Өсімдіктің көбею – жоғары сатыдағы өсімдіктерге тән өсінді – өскін </a:t>
            </a:r>
            <a:r>
              <a:rPr lang="kk-KZ" sz="31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клон </a:t>
            </a:r>
            <a:r>
              <a:rPr lang="kk-KZ" sz="31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деп аталады</a:t>
            </a:r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143404"/>
          </a:xfrm>
        </p:spPr>
        <p:txBody>
          <a:bodyPr>
            <a:noAutofit/>
          </a:bodyPr>
          <a:lstStyle/>
          <a:p>
            <a:r>
              <a:rPr lang="kk-KZ" b="1" i="1" dirty="0" smtClean="0">
                <a:latin typeface="Palatino Linotype" pitchFamily="18" charset="0"/>
              </a:rPr>
              <a:t>Жапырақ қалемшесі – бегония,қоғажай </a:t>
            </a:r>
          </a:p>
          <a:p>
            <a:r>
              <a:rPr lang="kk-KZ" b="1" i="1" dirty="0" smtClean="0">
                <a:latin typeface="Palatino Linotype" pitchFamily="18" charset="0"/>
              </a:rPr>
              <a:t>Пиязшық –пияз,сарымсақ,лалагүл.</a:t>
            </a:r>
          </a:p>
          <a:p>
            <a:r>
              <a:rPr lang="kk-KZ" b="1" i="1" dirty="0" smtClean="0">
                <a:latin typeface="Palatino Linotype" pitchFamily="18" charset="0"/>
              </a:rPr>
              <a:t>Тамырсабақ – құртқашаш , інжугүл,бидайық.</a:t>
            </a:r>
          </a:p>
          <a:p>
            <a:r>
              <a:rPr lang="kk-KZ" b="1" i="1" dirty="0" smtClean="0">
                <a:latin typeface="Palatino Linotype" pitchFamily="18" charset="0"/>
              </a:rPr>
              <a:t>Түйнек –картоп</a:t>
            </a:r>
          </a:p>
          <a:p>
            <a:r>
              <a:rPr lang="kk-KZ" b="1" i="1" dirty="0" smtClean="0">
                <a:latin typeface="Palatino Linotype" pitchFamily="18" charset="0"/>
              </a:rPr>
              <a:t>Мұртша – бүлдірген,құлпынай </a:t>
            </a:r>
          </a:p>
          <a:p>
            <a:r>
              <a:rPr lang="kk-KZ" b="1" i="1" dirty="0" smtClean="0">
                <a:latin typeface="Palatino Linotype" pitchFamily="18" charset="0"/>
              </a:rPr>
              <a:t>Телу – жеміс ағаштары </a:t>
            </a:r>
          </a:p>
          <a:p>
            <a:endParaRPr lang="kk-KZ" b="1" i="1" dirty="0" smtClean="0">
              <a:latin typeface="Palatino Linotype" pitchFamily="18" charset="0"/>
            </a:endParaRPr>
          </a:p>
          <a:p>
            <a:endParaRPr lang="kk-KZ" b="1" i="1" dirty="0" smtClean="0">
              <a:latin typeface="Palatino Linotype" pitchFamily="18" charset="0"/>
            </a:endParaRPr>
          </a:p>
          <a:p>
            <a:endParaRPr lang="ru-RU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714356"/>
            <a:ext cx="7215238" cy="55721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4525963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kk-KZ" b="1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4. </a:t>
            </a:r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Бүршіктену – аналық ағзадан бүршіктеніп түзілетін өсінді. </a:t>
            </a:r>
          </a:p>
          <a:p>
            <a:pPr>
              <a:buNone/>
            </a:pPr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Гидра 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71678"/>
            <a:ext cx="771530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Arial" pitchFamily="34" charset="0"/>
                <a:cs typeface="Arial" pitchFamily="34" charset="0"/>
              </a:rPr>
              <a:t>5. Бүрмелену /стробиляция/ немесе үзбелену /фрагментация/ бұл ересек  дарақтардың жеке үзбелер арқылы көбею жолы.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/>
          <a:lstStyle/>
          <a:p>
            <a:r>
              <a:rPr lang="kk-KZ" sz="2800" b="1" dirty="0" smtClean="0">
                <a:latin typeface="Palatino Linotype" pitchFamily="18" charset="0"/>
              </a:rPr>
              <a:t>Ішек қуыстылар ,жалпақ құрттар , теңіз жұлдызы ,буылтық құрт , полала.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71810"/>
            <a:ext cx="7643866" cy="3000396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642918"/>
            <a:ext cx="4038600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6. Спора түзу </a:t>
            </a:r>
          </a:p>
          <a:p>
            <a:pPr>
              <a:buNone/>
            </a:pP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    Жоғары сатыдағы саңырауқұлақтарда – мейоз, төменгі –митоз.</a:t>
            </a:r>
          </a:p>
          <a:p>
            <a:pPr>
              <a:buNone/>
            </a:pPr>
            <a:endParaRPr lang="kk-KZ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7. Өсінді  өскін арқылы көбейту /клонирование/</a:t>
            </a:r>
          </a:p>
          <a:p>
            <a:pPr>
              <a:buNone/>
            </a:pP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    Сомалық жасушадан тұтас дарақ өсіру үдерісі  өскінді өскіннен өсіру.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642918"/>
            <a:ext cx="4038600" cy="5483245"/>
          </a:xfrm>
        </p:spPr>
        <p:txBody>
          <a:bodyPr>
            <a:normAutofit/>
          </a:bodyPr>
          <a:lstStyle/>
          <a:p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Саңырауқұлақтар,</a:t>
            </a:r>
          </a:p>
          <a:p>
            <a:pPr>
              <a:buNone/>
            </a:pP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өсімдіктер.</a:t>
            </a:r>
          </a:p>
          <a:p>
            <a:endParaRPr lang="kk-KZ" sz="2400" b="1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kk-KZ" sz="2400" b="1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kk-KZ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kk-KZ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Долли қойлары , микробиология,</a:t>
            </a:r>
          </a:p>
          <a:p>
            <a:pPr>
              <a:buNone/>
            </a:pPr>
            <a:r>
              <a:rPr lang="kk-KZ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i="1" dirty="0" smtClean="0">
                <a:latin typeface="Arial" pitchFamily="34" charset="0"/>
                <a:cs typeface="Arial" pitchFamily="34" charset="0"/>
              </a:rPr>
              <a:t>   салалы өсімдіктер 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Жынысты көбею формалары және олардың сипаттамасы .</a:t>
            </a:r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Palatino Linotyp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500174"/>
          <a:ext cx="8072494" cy="4460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455"/>
                <a:gridCol w="3675868"/>
                <a:gridCol w="3964171"/>
              </a:tblGrid>
              <a:tr h="1508304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Өсімдіктердің ұрықтанбай көбеюі /партеногенез/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Бақбақ,темекі,қызылша сорттары,орхидея түрлері,балара,жібек көбелегі 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964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Қосылу үдерісі /коньюгация/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Бактериялардың қосылуы арқылы көбеюі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25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Қосылу арқылы</a:t>
                      </a:r>
                      <a:r>
                        <a:rPr lang="kk-KZ" b="1" i="1" baseline="0" dirty="0" smtClean="0">
                          <a:latin typeface="Arial" pitchFamily="34" charset="0"/>
                          <a:cs typeface="Arial" pitchFamily="34" charset="0"/>
                        </a:rPr>
                        <a:t> эукариоттардың көбеюі /гендердің алмасу үдерісі /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Кірпікшілер,спирогира,</a:t>
                      </a:r>
                    </a:p>
                    <a:p>
                      <a:r>
                        <a:rPr lang="kk-KZ" b="1" i="1" dirty="0" smtClean="0">
                          <a:latin typeface="Arial" pitchFamily="34" charset="0"/>
                          <a:cs typeface="Arial" pitchFamily="34" charset="0"/>
                        </a:rPr>
                        <a:t>саңырауқұлақ тардың  кейбір түрлері 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Гаметалардың қалыпты қосылуы </a:t>
            </a:r>
            <a:br>
              <a:rPr lang="kk-KZ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</a:br>
            <a:r>
              <a:rPr lang="kk-KZ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Гермофродит,өздігінен ұрықтану.</a:t>
            </a:r>
            <a:endParaRPr lang="ru-RU" sz="3200" b="1" i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596" y="1571612"/>
            <a:ext cx="8429684" cy="4500594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kk-KZ" sz="3200" b="1" i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Өсімдіктерде - тозаңдану</a:t>
            </a:r>
          </a:p>
          <a:p>
            <a:r>
              <a:rPr lang="kk-KZ" sz="3200" b="1" i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Сырттай ұрықтану –балықтар </a:t>
            </a:r>
          </a:p>
          <a:p>
            <a:r>
              <a:rPr lang="kk-KZ" sz="3200" b="1" i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Іштей ұрықтану  -жоргалаушылар,сүтқоректілер</a:t>
            </a:r>
          </a:p>
          <a:p>
            <a:r>
              <a:rPr lang="kk-KZ" sz="3200" b="1" i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Қосарынан ұрықтану –гүлді өсімдіктер</a:t>
            </a:r>
          </a:p>
          <a:p>
            <a:r>
              <a:rPr lang="kk-KZ" sz="3200" b="1" i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Адамда –егіздік </a:t>
            </a:r>
            <a:endParaRPr lang="ru-RU" sz="3200" b="1" i="1" spc="150" dirty="0">
              <a:ln w="11430"/>
              <a:solidFill>
                <a:srgbClr val="7030A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Palatino Linotype" pitchFamily="18" charset="0"/>
              </a:rPr>
              <a:t>“Білім кілті танымдылықта”</a:t>
            </a:r>
            <a:r>
              <a:rPr lang="kk-KZ" sz="2400" b="1" i="1" dirty="0" smtClean="0">
                <a:latin typeface="Palatino Linotype" pitchFamily="18" charset="0"/>
              </a:rPr>
              <a:t/>
            </a:r>
            <a:br>
              <a:rPr lang="kk-KZ" sz="2400" b="1" i="1" dirty="0" smtClean="0">
                <a:latin typeface="Palatino Linotype" pitchFamily="18" charset="0"/>
              </a:rPr>
            </a:br>
            <a:r>
              <a:rPr lang="kk-KZ" sz="2400" b="1" i="1" dirty="0" smtClean="0">
                <a:latin typeface="Palatino Linotype" pitchFamily="18" charset="0"/>
              </a:rPr>
              <a:t>/білімді жүйелеу және қорытындылау./</a:t>
            </a:r>
            <a:endParaRPr lang="ru-RU" sz="2400" b="1" i="1" dirty="0">
              <a:latin typeface="Palatino Linotyp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768865"/>
          </a:xfrm>
        </p:spPr>
        <p:txBody>
          <a:bodyPr/>
          <a:lstStyle/>
          <a:p>
            <a:pPr algn="ctr">
              <a:buNone/>
            </a:pPr>
            <a:r>
              <a:rPr lang="kk-KZ" dirty="0" smtClean="0">
                <a:blipFill>
                  <a:blip r:embed="rId2"/>
                  <a:tile tx="0" ty="0" sx="100000" sy="100000" flip="none" algn="tl"/>
                </a:blipFill>
              </a:rPr>
              <a:t>    </a:t>
            </a:r>
            <a:r>
              <a:rPr lang="kk-KZ" i="1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Ғажайып алаң </a:t>
            </a:r>
            <a:endParaRPr lang="kk-KZ" i="1" dirty="0" smtClean="0">
              <a:ln w="18415" cmpd="sng">
                <a:solidFill>
                  <a:srgbClr val="0070C0"/>
                </a:solidFill>
                <a:prstDash val="solid"/>
              </a:ln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48" y="2000240"/>
            <a:ext cx="4000528" cy="18573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6314" y="2000240"/>
            <a:ext cx="3500462" cy="18573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857628"/>
            <a:ext cx="4000528" cy="24288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6314" y="3857628"/>
            <a:ext cx="3500462" cy="24288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alatino Linotype" pitchFamily="18" charset="0"/>
              </a:rPr>
              <a:t>Сабақ құрылымы :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1214422"/>
            <a:ext cx="457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 smtClean="0">
                <a:latin typeface="Palatino Linotype" pitchFamily="18" charset="0"/>
              </a:rPr>
              <a:t/>
            </a:r>
            <a:br>
              <a:rPr lang="kk-KZ" b="1" i="1" dirty="0" smtClean="0">
                <a:latin typeface="Palatino Linotype" pitchFamily="18" charset="0"/>
              </a:rPr>
            </a:br>
            <a:r>
              <a:rPr lang="kk-KZ" sz="3200" b="1" i="1" dirty="0" smtClean="0">
                <a:latin typeface="Palatino Linotype" pitchFamily="18" charset="0"/>
              </a:rPr>
              <a:t>1</a:t>
            </a:r>
            <a:r>
              <a:rPr lang="kk-KZ" sz="2800" b="1" i="1" dirty="0" smtClean="0">
                <a:latin typeface="Palatino Linotype" pitchFamily="18" charset="0"/>
              </a:rPr>
              <a:t>. Ұйымдастыру кезеңі 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2. Еңбегіне қарай өнбегі 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3. “Білгенге маржан ”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4. білім кілті танымдылықта 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5. “Жан қиналмай жұмыс бітпес,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 Талап қылмай мұратқа жетпес”</a:t>
            </a:r>
            <a:br>
              <a:rPr lang="kk-KZ" sz="2800" b="1" i="1" dirty="0" smtClean="0">
                <a:latin typeface="Palatino Linotype" pitchFamily="18" charset="0"/>
              </a:rPr>
            </a:br>
            <a:r>
              <a:rPr lang="kk-KZ" sz="2800" b="1" i="1" dirty="0" smtClean="0">
                <a:latin typeface="Palatino Linotype" pitchFamily="18" charset="0"/>
              </a:rPr>
              <a:t>6. Оқу түбі тоқ </a:t>
            </a:r>
            <a:endParaRPr lang="ru-RU" sz="2800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Palatino Linotype" pitchFamily="18" charset="0"/>
              </a:rPr>
              <a:t>Сәйкестендіру тесті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6766" cy="447200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81785"/>
                <a:gridCol w="3527168"/>
                <a:gridCol w="3577813"/>
              </a:tblGrid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1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Спора түзу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Теңіз жұлдызы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2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Бүршіктену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Қыналар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3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Қарапайым бөліну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Саңырауқұлақ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4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i="0" dirty="0" smtClean="0">
                          <a:latin typeface="Palatino Linotype" pitchFamily="18" charset="0"/>
                        </a:rPr>
                        <a:t>Өсімді көбею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i="0" dirty="0" smtClean="0">
                          <a:latin typeface="Palatino Linotype" pitchFamily="18" charset="0"/>
                        </a:rPr>
                        <a:t>Жануарлар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5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Митоз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Бактерия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334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Palatino Linotype" pitchFamily="18" charset="0"/>
                        </a:rPr>
                        <a:t>6</a:t>
                      </a:r>
                      <a:endParaRPr lang="ru-RU" sz="2400" b="1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Үзбелену 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latin typeface="Palatino Linotype" pitchFamily="18" charset="0"/>
                        </a:rPr>
                        <a:t>Гидра</a:t>
                      </a:r>
                      <a:endParaRPr lang="ru-RU" sz="2400" b="1" i="0" dirty="0">
                        <a:latin typeface="Palatino Linotype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714612" y="357166"/>
            <a:ext cx="364333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latin typeface="Palatino Linotype" pitchFamily="18" charset="0"/>
              </a:rPr>
              <a:t>Көбею </a:t>
            </a:r>
            <a:endParaRPr lang="ru-RU" sz="5400" dirty="0">
              <a:latin typeface="Palatino Linotype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0034" y="1714488"/>
            <a:ext cx="364333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latin typeface="Palatino Linotype" pitchFamily="18" charset="0"/>
              </a:rPr>
              <a:t>Аналық </a:t>
            </a:r>
            <a:endParaRPr lang="ru-RU" sz="3600" dirty="0">
              <a:latin typeface="Palatino Linotype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143504" y="1714488"/>
            <a:ext cx="364333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latin typeface="Palatino Linotype" pitchFamily="18" charset="0"/>
              </a:rPr>
              <a:t>Аталық  </a:t>
            </a:r>
            <a:endParaRPr lang="ru-RU" sz="3600" dirty="0">
              <a:latin typeface="Palatino Linotype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928926" y="2857496"/>
            <a:ext cx="364333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Palatino Linotype" pitchFamily="18" charset="0"/>
              </a:rPr>
              <a:t>Ұрықтану  </a:t>
            </a:r>
            <a:endParaRPr lang="ru-RU" sz="3200" dirty="0">
              <a:latin typeface="Palatino Linotype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928926" y="4000504"/>
            <a:ext cx="364333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latin typeface="Palatino Linotype" pitchFamily="18" charset="0"/>
              </a:rPr>
              <a:t>Зигота  </a:t>
            </a:r>
            <a:endParaRPr lang="ru-RU" sz="4000" dirty="0">
              <a:latin typeface="Palatino Linotype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1472" y="5429264"/>
            <a:ext cx="392909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Palatino Linotype" pitchFamily="18" charset="0"/>
              </a:rPr>
              <a:t>Эмбриология </a:t>
            </a:r>
            <a:r>
              <a:rPr lang="kk-KZ" sz="2800" dirty="0" smtClean="0">
                <a:latin typeface="Palatino Linotype" pitchFamily="18" charset="0"/>
              </a:rPr>
              <a:t> </a:t>
            </a:r>
            <a:endParaRPr lang="ru-RU" sz="2800" dirty="0">
              <a:latin typeface="Palatino Linotype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 rot="19417914">
            <a:off x="5877523" y="4906626"/>
            <a:ext cx="3456717" cy="1044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Palatino Linotype" pitchFamily="18" charset="0"/>
              </a:rPr>
              <a:t>Органогенез </a:t>
            </a:r>
            <a:r>
              <a:rPr lang="kk-KZ" sz="2400" b="1" dirty="0" smtClean="0">
                <a:latin typeface="Palatino Linotype" pitchFamily="18" charset="0"/>
              </a:rPr>
              <a:t> </a:t>
            </a:r>
            <a:endParaRPr lang="ru-RU" sz="2400" b="1" dirty="0">
              <a:latin typeface="Palatino Linotype" pitchFamily="18" charset="0"/>
            </a:endParaRPr>
          </a:p>
        </p:txBody>
      </p:sp>
      <p:cxnSp>
        <p:nvCxnSpPr>
          <p:cNvPr id="13" name="Прямая со стрелкой 12"/>
          <p:cNvCxnSpPr>
            <a:stCxn id="4" idx="4"/>
            <a:endCxn id="6" idx="0"/>
          </p:cNvCxnSpPr>
          <p:nvPr/>
        </p:nvCxnSpPr>
        <p:spPr>
          <a:xfrm rot="16200000" flipH="1">
            <a:off x="5536413" y="285728"/>
            <a:ext cx="428628" cy="242889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4"/>
            <a:endCxn id="5" idx="0"/>
          </p:cNvCxnSpPr>
          <p:nvPr/>
        </p:nvCxnSpPr>
        <p:spPr>
          <a:xfrm rot="5400000">
            <a:off x="3214678" y="392885"/>
            <a:ext cx="428628" cy="221457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4"/>
            <a:endCxn id="7" idx="0"/>
          </p:cNvCxnSpPr>
          <p:nvPr/>
        </p:nvCxnSpPr>
        <p:spPr>
          <a:xfrm rot="16200000" flipH="1">
            <a:off x="3428992" y="1535893"/>
            <a:ext cx="214314" cy="242889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4"/>
            <a:endCxn id="8" idx="7"/>
          </p:cNvCxnSpPr>
          <p:nvPr/>
        </p:nvCxnSpPr>
        <p:spPr>
          <a:xfrm rot="16200000" flipH="1">
            <a:off x="5219493" y="3317292"/>
            <a:ext cx="350318" cy="1288114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8" idx="4"/>
            <a:endCxn id="9" idx="0"/>
          </p:cNvCxnSpPr>
          <p:nvPr/>
        </p:nvCxnSpPr>
        <p:spPr>
          <a:xfrm rot="5400000">
            <a:off x="3393273" y="4071942"/>
            <a:ext cx="500066" cy="221457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6"/>
          </p:cNvCxnSpPr>
          <p:nvPr/>
        </p:nvCxnSpPr>
        <p:spPr>
          <a:xfrm flipV="1">
            <a:off x="4500562" y="5214950"/>
            <a:ext cx="2571768" cy="678661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6" idx="4"/>
            <a:endCxn id="7" idx="0"/>
          </p:cNvCxnSpPr>
          <p:nvPr/>
        </p:nvCxnSpPr>
        <p:spPr>
          <a:xfrm rot="5400000">
            <a:off x="5750727" y="1643050"/>
            <a:ext cx="214314" cy="221457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04389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</a:t>
            </a:r>
            <a:r>
              <a:rPr lang="kk-KZ" sz="32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Жан қиналмай жұмыс бітпес,</a:t>
            </a:r>
            <a:br>
              <a:rPr lang="kk-KZ" sz="32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</a:br>
            <a:r>
              <a:rPr lang="kk-KZ" sz="32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Талап қылмай мұратқа жетпес ”</a:t>
            </a:r>
            <a:endParaRPr lang="ru-RU" sz="3200" b="1" i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72386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k-KZ" b="1" i="1" dirty="0" smtClean="0">
                <a:latin typeface="Palatino Linotype" pitchFamily="18" charset="0"/>
              </a:rPr>
              <a:t>Митоз жолымен бір жасушалы ағзалар  көбейе ала ма ? </a:t>
            </a:r>
          </a:p>
          <a:p>
            <a:pPr marL="514350" indent="-514350">
              <a:buAutoNum type="arabicPeriod"/>
            </a:pPr>
            <a:r>
              <a:rPr lang="kk-KZ" b="1" i="1" dirty="0" smtClean="0">
                <a:latin typeface="Palatino Linotype" pitchFamily="18" charset="0"/>
              </a:rPr>
              <a:t>Ішек қуыстылар бүршіктену арқылы көбейе ала ма ? </a:t>
            </a:r>
          </a:p>
          <a:p>
            <a:pPr marL="514350" indent="-514350">
              <a:buAutoNum type="arabicPeriod"/>
            </a:pPr>
            <a:r>
              <a:rPr lang="kk-KZ" b="1" i="1" dirty="0" smtClean="0">
                <a:latin typeface="Palatino Linotype" pitchFamily="18" charset="0"/>
              </a:rPr>
              <a:t>Үзбелену арқылы көбею шұбалшаңға қасиет пе ? </a:t>
            </a:r>
          </a:p>
          <a:p>
            <a:pPr marL="514350" indent="-514350">
              <a:buAutoNum type="arabicPeriod"/>
            </a:pPr>
            <a:r>
              <a:rPr lang="kk-KZ" b="1" i="1" dirty="0" smtClean="0">
                <a:latin typeface="Palatino Linotype" pitchFamily="18" charset="0"/>
              </a:rPr>
              <a:t>Қосарланып ұрықтану жануарларда жүре ме  ? </a:t>
            </a:r>
          </a:p>
          <a:p>
            <a:pPr marL="514350" indent="-514350">
              <a:buAutoNum type="arabicPeriod"/>
            </a:pPr>
            <a:r>
              <a:rPr lang="kk-KZ" b="1" i="1" dirty="0" smtClean="0">
                <a:latin typeface="Palatino Linotype" pitchFamily="18" charset="0"/>
              </a:rPr>
              <a:t>Барлық ағзаға тән қасиет ? </a:t>
            </a:r>
            <a:endParaRPr lang="ru-RU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3" descr="MCj04379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071678"/>
            <a:ext cx="449103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Үйге тапсырма</a:t>
            </a:r>
            <a:br>
              <a:rPr lang="kk-KZ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</a:br>
            <a:r>
              <a:rPr lang="kk-KZ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Palatino Linotype" pitchFamily="18" charset="0"/>
              </a:rPr>
              <a:t> § 20 оқып келу ,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i="1" dirty="0" smtClean="0">
                <a:latin typeface="Palatino Linotype" pitchFamily="18" charset="0"/>
              </a:rPr>
              <a:t> </a:t>
            </a:r>
            <a:endParaRPr lang="ru-RU" sz="2400" b="1" i="1" dirty="0">
              <a:latin typeface="Palatino Linotyp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357850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І. </a:t>
            </a:r>
            <a:r>
              <a:rPr lang="kk-KZ" b="1" i="1" dirty="0" smtClean="0">
                <a:latin typeface="Palatino Linotype" pitchFamily="18" charset="0"/>
              </a:rPr>
              <a:t>Ұйымдастыру кезеңі </a:t>
            </a:r>
          </a:p>
          <a:p>
            <a:pPr>
              <a:buNone/>
            </a:pPr>
            <a:r>
              <a:rPr lang="kk-KZ" b="1" i="1" dirty="0" smtClean="0">
                <a:latin typeface="Palatino Linotype" pitchFamily="18" charset="0"/>
              </a:rPr>
              <a:t>Оқушыларды сабаққа икемдеу.</a:t>
            </a:r>
          </a:p>
          <a:p>
            <a:pPr>
              <a:buNone/>
            </a:pPr>
            <a:r>
              <a:rPr lang="kk-KZ" b="1" i="1" dirty="0" smtClean="0">
                <a:latin typeface="Palatino Linotype" pitchFamily="18" charset="0"/>
              </a:rPr>
              <a:t>Адам меңгермейтін білім бар ма ? </a:t>
            </a:r>
          </a:p>
          <a:p>
            <a:pPr>
              <a:buNone/>
            </a:pPr>
            <a:r>
              <a:rPr lang="kk-KZ" b="1" i="1" dirty="0" smtClean="0">
                <a:latin typeface="Palatino Linotype" pitchFamily="18" charset="0"/>
              </a:rPr>
              <a:t>Жойқын істі тындырар күшің бар да.</a:t>
            </a:r>
          </a:p>
          <a:p>
            <a:pPr>
              <a:buNone/>
            </a:pPr>
            <a:r>
              <a:rPr lang="kk-KZ" b="1" i="1" dirty="0" smtClean="0">
                <a:latin typeface="Palatino Linotype" pitchFamily="18" charset="0"/>
              </a:rPr>
              <a:t>Оқы,үйрен,жас ұрпақ бәрін меңгер ,</a:t>
            </a:r>
          </a:p>
          <a:p>
            <a:pPr>
              <a:buNone/>
            </a:pPr>
            <a:r>
              <a:rPr lang="kk-KZ" b="1" i="1" dirty="0" smtClean="0">
                <a:latin typeface="Palatino Linotype" pitchFamily="18" charset="0"/>
              </a:rPr>
              <a:t>Алға қойған мақсатың ісің бар да ! </a:t>
            </a:r>
          </a:p>
          <a:p>
            <a:pPr>
              <a:buNone/>
            </a:pPr>
            <a:endParaRPr lang="kk-KZ" b="1" i="1" dirty="0">
              <a:latin typeface="Palatino Linotype" pitchFamily="18" charset="0"/>
            </a:endParaRPr>
          </a:p>
          <a:p>
            <a:pPr>
              <a:buNone/>
            </a:pPr>
            <a:endParaRPr lang="kk-KZ" b="1" i="1" dirty="0" smtClean="0">
              <a:latin typeface="Palatino Linotype" pitchFamily="18" charset="0"/>
            </a:endParaRPr>
          </a:p>
          <a:p>
            <a:pPr>
              <a:buNone/>
            </a:pPr>
            <a:endParaRPr lang="kk-KZ" b="1" i="1" dirty="0">
              <a:latin typeface="Palatino Linotype" pitchFamily="18" charset="0"/>
            </a:endParaRPr>
          </a:p>
          <a:p>
            <a:pPr>
              <a:buNone/>
            </a:pPr>
            <a:endParaRPr lang="kk-KZ" b="1" i="1" dirty="0" smtClean="0">
              <a:latin typeface="Palatino Linotype" pitchFamily="18" charset="0"/>
            </a:endParaRPr>
          </a:p>
          <a:p>
            <a:pPr>
              <a:buNone/>
            </a:pPr>
            <a:endParaRPr lang="ru-RU" b="1" i="1" dirty="0">
              <a:latin typeface="Palatino Linotype" pitchFamily="18" charset="0"/>
            </a:endParaRPr>
          </a:p>
        </p:txBody>
      </p:sp>
      <p:pic>
        <p:nvPicPr>
          <p:cNvPr id="1026" name="Picture 2" descr="C:\Program Files\Microsoft Office\MEDIA\CAGCAT10\j029774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769300">
            <a:off x="6457382" y="4413548"/>
            <a:ext cx="1851660" cy="1762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Palatino Linotype" pitchFamily="18" charset="0"/>
              </a:rPr>
              <a:t> Еңбегіне қарай өнбегі </a:t>
            </a:r>
            <a:endParaRPr lang="ru-RU" b="1" i="1" dirty="0">
              <a:latin typeface="Palatino Linotyp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Білім минуты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1</a:t>
            </a:r>
            <a:r>
              <a:rPr lang="kk-KZ" sz="2400" b="1" i="1" dirty="0" smtClean="0">
                <a:latin typeface="Palatino Linotype" pitchFamily="18" charset="0"/>
              </a:rPr>
              <a:t>. Оттексіз ортада өмір сүретін ағзалар не деп аталады ? 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2.жасыл өсімдіктер , балдырлар энергияны қандай жолмен алады ?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3.оттегімен тыныс алатын ағзалар тобы 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4. Жасушадағы маңызды энергетикалық зат 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5. Шұбалшаң,көң қоңыздары , шіріту бактериялары қалай қоректенеді ? 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6. Фотосинтез ғаламшарымызды, тірі ағзаларды немен қамтамасыз етеді ? 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7.Дайын затты пайдаланатынағзалар тобы ?</a:t>
            </a:r>
          </a:p>
          <a:p>
            <a:r>
              <a:rPr lang="kk-KZ" sz="2400" b="1" i="1" dirty="0" smtClean="0">
                <a:latin typeface="Palatino Linotype" pitchFamily="18" charset="0"/>
              </a:rPr>
              <a:t>8. Өзге ағзалар есебінен өмір сүретіндер  ?  </a:t>
            </a:r>
            <a:endParaRPr lang="ru-RU" sz="2400" b="1" i="1" dirty="0">
              <a:latin typeface="Palatino Linotype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2428868"/>
          <a:ext cx="2500330" cy="148336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250165"/>
                <a:gridCol w="12501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30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30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40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40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4294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 </a:t>
            </a:r>
            <a:br>
              <a:rPr lang="kk-KZ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</a:br>
            <a:r>
              <a:rPr lang="kk-KZ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Еңбегіне қарай өнбегі </a:t>
            </a:r>
            <a:r>
              <a:rPr lang="en-US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pyrus" pitchFamily="66" charset="0"/>
              </a:rPr>
              <a:t/>
            </a:r>
            <a:br>
              <a:rPr lang="en-US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pyrus" pitchFamily="66" charset="0"/>
              </a:rPr>
            </a:br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Білім минуты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238" cy="4525963"/>
          </a:xfrm>
        </p:spPr>
        <p:txBody>
          <a:bodyPr>
            <a:normAutofit fontScale="85000" lnSpcReduction="20000"/>
          </a:bodyPr>
          <a:lstStyle/>
          <a:p>
            <a:r>
              <a:rPr lang="kk-KZ" sz="2400" b="1" i="1" dirty="0" smtClean="0">
                <a:latin typeface="Palatino Linotype" pitchFamily="18" charset="0"/>
              </a:rPr>
              <a:t> Оттексіз ортада өмір сүретін ағзалар не деп аталады ? </a:t>
            </a:r>
            <a:endParaRPr lang="en-US" sz="2400" b="1" i="1" dirty="0" smtClean="0">
              <a:latin typeface="Palatino Linotype" pitchFamily="18" charset="0"/>
            </a:endParaRPr>
          </a:p>
          <a:p>
            <a:endParaRPr lang="kk-KZ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Оттегімен тыныс алатын ағзалар тобы </a:t>
            </a:r>
          </a:p>
          <a:p>
            <a:pPr>
              <a:buNone/>
            </a:pPr>
            <a:endParaRPr lang="en-US" sz="2400" b="1" i="1" dirty="0" smtClean="0">
              <a:latin typeface="Palatino Linotype" pitchFamily="18" charset="0"/>
            </a:endParaRPr>
          </a:p>
          <a:p>
            <a:pPr>
              <a:buNone/>
            </a:pPr>
            <a:endParaRPr lang="kk-KZ" sz="2400" b="1" i="1" dirty="0" smtClean="0">
              <a:latin typeface="Palatino Linotype" pitchFamily="18" charset="0"/>
            </a:endParaRPr>
          </a:p>
          <a:p>
            <a:endParaRPr lang="en-US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 Шұбалшаң,көң қоңыздары , шіріту бактериялары қалай қоректенеді ? </a:t>
            </a:r>
          </a:p>
          <a:p>
            <a:pPr>
              <a:buNone/>
            </a:pPr>
            <a:endParaRPr lang="kk-KZ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Дайын затты пайдалана</a:t>
            </a:r>
          </a:p>
          <a:p>
            <a:pPr>
              <a:buNone/>
            </a:pPr>
            <a:r>
              <a:rPr lang="kk-KZ" sz="2400" b="1" i="1" dirty="0" smtClean="0">
                <a:latin typeface="Palatino Linotype" pitchFamily="18" charset="0"/>
              </a:rPr>
              <a:t>     -тын ағзалар тобы ?</a:t>
            </a:r>
          </a:p>
          <a:p>
            <a:pPr>
              <a:buNone/>
            </a:pPr>
            <a:endParaRPr lang="ru-RU" sz="2400" b="1" i="1" dirty="0">
              <a:latin typeface="Palatino Linotyp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91044" y="1743076"/>
            <a:ext cx="3852922" cy="4525963"/>
          </a:xfrm>
        </p:spPr>
        <p:txBody>
          <a:bodyPr>
            <a:normAutofit fontScale="85000" lnSpcReduction="20000"/>
          </a:bodyPr>
          <a:lstStyle/>
          <a:p>
            <a:r>
              <a:rPr lang="kk-KZ" sz="2400" b="1" i="1" dirty="0" smtClean="0">
                <a:latin typeface="Palatino Linotype" pitchFamily="18" charset="0"/>
              </a:rPr>
              <a:t>Жасыл өсімдіктер , балдырлар энергияны қандай жолмен алады ?</a:t>
            </a:r>
            <a:endParaRPr lang="en-US" sz="2400" b="1" i="1" dirty="0" smtClean="0">
              <a:latin typeface="Palatino Linotype" pitchFamily="18" charset="0"/>
            </a:endParaRPr>
          </a:p>
          <a:p>
            <a:pPr>
              <a:buNone/>
            </a:pPr>
            <a:endParaRPr lang="kk-KZ" sz="2400" b="1" i="1" dirty="0" smtClean="0">
              <a:latin typeface="Palatino Linotype" pitchFamily="18" charset="0"/>
            </a:endParaRPr>
          </a:p>
          <a:p>
            <a:endParaRPr lang="en-US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 Жасушадағы маңызды энергетикалық зат </a:t>
            </a:r>
            <a:endParaRPr lang="en-US" sz="2400" b="1" i="1" dirty="0" smtClean="0">
              <a:latin typeface="Palatino Linotype" pitchFamily="18" charset="0"/>
            </a:endParaRPr>
          </a:p>
          <a:p>
            <a:pPr>
              <a:buNone/>
            </a:pPr>
            <a:endParaRPr lang="en-US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Фотосинтез ғаламшарымызды, тірі ағзаларды немен қамтамасыз етеді ? </a:t>
            </a:r>
            <a:r>
              <a:rPr lang="en-US" sz="2400" b="1" i="1" dirty="0" smtClean="0">
                <a:latin typeface="Palatino Linotype" pitchFamily="18" charset="0"/>
              </a:rPr>
              <a:t> </a:t>
            </a:r>
          </a:p>
          <a:p>
            <a:endParaRPr lang="en-US" sz="2400" b="1" i="1" dirty="0" smtClean="0">
              <a:latin typeface="Palatino Linotype" pitchFamily="18" charset="0"/>
            </a:endParaRPr>
          </a:p>
          <a:p>
            <a:r>
              <a:rPr lang="kk-KZ" sz="2400" b="1" i="1" dirty="0" smtClean="0">
                <a:latin typeface="Palatino Linotype" pitchFamily="18" charset="0"/>
              </a:rPr>
              <a:t>Өзге ағзалар есебінен өмір сүретіндер  ?  </a:t>
            </a:r>
            <a:endParaRPr lang="ru-RU" sz="2400" b="1" i="1" dirty="0" smtClean="0">
              <a:latin typeface="Palatino Linotype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71612"/>
            <a:ext cx="3857652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10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1571612"/>
            <a:ext cx="3786214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10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714620"/>
            <a:ext cx="3857652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20</a:t>
            </a:r>
            <a:endParaRPr lang="ru-RU" sz="4000" dirty="0" smtClean="0"/>
          </a:p>
          <a:p>
            <a:pPr algn="ctr"/>
            <a:endParaRPr lang="ru-RU" sz="4000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000636"/>
            <a:ext cx="3857652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30</a:t>
            </a:r>
            <a:endParaRPr lang="ru-RU" sz="4000" dirty="0" smtClean="0"/>
          </a:p>
          <a:p>
            <a:pPr algn="ctr"/>
            <a:endParaRPr lang="ru-RU" sz="4000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3857628"/>
            <a:ext cx="3857652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40</a:t>
            </a:r>
            <a:endParaRPr lang="ru-RU" sz="4000" dirty="0" smtClean="0"/>
          </a:p>
          <a:p>
            <a:pPr algn="ctr"/>
            <a:endParaRPr lang="ru-RU" sz="4000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57752" y="2714620"/>
            <a:ext cx="3786214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20</a:t>
            </a:r>
            <a:endParaRPr lang="ru-RU" sz="4000" dirty="0" smtClean="0"/>
          </a:p>
          <a:p>
            <a:pPr algn="ctr"/>
            <a:endParaRPr lang="ru-RU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57752" y="3857628"/>
            <a:ext cx="3786214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30</a:t>
            </a:r>
            <a:endParaRPr lang="ru-RU" sz="4000" dirty="0" smtClean="0"/>
          </a:p>
          <a:p>
            <a:pPr algn="ctr"/>
            <a:endParaRPr lang="ru-RU" sz="4000" dirty="0">
              <a:ln w="5715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57752" y="5000636"/>
            <a:ext cx="3786214" cy="114300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40</a:t>
            </a:r>
            <a:endParaRPr lang="ru-RU" sz="4000" dirty="0" smtClean="0"/>
          </a:p>
          <a:p>
            <a:pPr algn="ctr"/>
            <a:endParaRPr lang="ru-RU" dirty="0">
              <a:ln w="5715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114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03348"/>
          </a:xfrm>
        </p:spPr>
        <p:txBody>
          <a:bodyPr/>
          <a:lstStyle/>
          <a:p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Топтастыру 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1571604" y="3571876"/>
            <a:ext cx="1428760" cy="10715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143636" y="3500438"/>
            <a:ext cx="1785950" cy="10715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Лездемелік сұрақтар : </a:t>
            </a:r>
            <a:b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7186634" cy="4911741"/>
          </a:xfrm>
          <a:noFill/>
        </p:spPr>
        <p:txBody>
          <a:bodyPr>
            <a:normAutofit/>
          </a:bodyPr>
          <a:lstStyle/>
          <a:p>
            <a:r>
              <a:rPr lang="kk-KZ" sz="2400" dirty="0" smtClean="0">
                <a:latin typeface="Palatino Linotype" pitchFamily="18" charset="0"/>
              </a:rPr>
              <a:t>Фотосинтездің қанша сатысы бар ? </a:t>
            </a:r>
          </a:p>
          <a:p>
            <a:r>
              <a:rPr lang="kk-KZ" sz="2400" dirty="0" smtClean="0">
                <a:latin typeface="Palatino Linotype" pitchFamily="18" charset="0"/>
              </a:rPr>
              <a:t>Сыртқы фактор немен анықталады ? </a:t>
            </a:r>
          </a:p>
          <a:p>
            <a:r>
              <a:rPr lang="kk-KZ" sz="2400" dirty="0" smtClean="0">
                <a:latin typeface="Palatino Linotype" pitchFamily="18" charset="0"/>
              </a:rPr>
              <a:t>Кальвин айналымы фотосинтездің қай фазасы ?</a:t>
            </a:r>
          </a:p>
          <a:p>
            <a:r>
              <a:rPr lang="kk-KZ" sz="2400" dirty="0" smtClean="0">
                <a:latin typeface="Palatino Linotype" pitchFamily="18" charset="0"/>
              </a:rPr>
              <a:t>Күн энергиясының химиялық энергияға өзгеруі қай сатыда ? </a:t>
            </a:r>
          </a:p>
          <a:p>
            <a:r>
              <a:rPr lang="kk-KZ" sz="2400" dirty="0" smtClean="0">
                <a:latin typeface="Palatino Linotype" pitchFamily="18" charset="0"/>
              </a:rPr>
              <a:t>Өздігінен реттелу деген не ? </a:t>
            </a:r>
          </a:p>
          <a:p>
            <a:r>
              <a:rPr lang="kk-KZ" sz="2400" dirty="0" smtClean="0">
                <a:latin typeface="Palatino Linotype" pitchFamily="18" charset="0"/>
              </a:rPr>
              <a:t>Жылу реттеу бейімділігі  бойынша құстар ,сүт қоректілер  қай топқа жатады ? </a:t>
            </a:r>
          </a:p>
          <a:p>
            <a:r>
              <a:rPr lang="kk-KZ" sz="2400" dirty="0" smtClean="0">
                <a:latin typeface="Palatino Linotype" pitchFamily="18" charset="0"/>
              </a:rPr>
              <a:t>Тропизм деген не ? </a:t>
            </a:r>
          </a:p>
          <a:p>
            <a:r>
              <a:rPr lang="kk-KZ" sz="2400" dirty="0" smtClean="0">
                <a:latin typeface="Palatino Linotype" pitchFamily="18" charset="0"/>
              </a:rPr>
              <a:t>Фототаксис деген не ? </a:t>
            </a:r>
          </a:p>
          <a:p>
            <a:pPr>
              <a:buNone/>
            </a:pPr>
            <a:endParaRPr lang="kk-KZ" sz="2400" dirty="0" smtClean="0">
              <a:latin typeface="Palatino Linotype" pitchFamily="18" charset="0"/>
            </a:endParaRPr>
          </a:p>
          <a:p>
            <a:endParaRPr lang="kk-K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7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kk-KZ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Жаңа тақырып </a:t>
            </a:r>
          </a:p>
          <a:p>
            <a:pPr>
              <a:buNone/>
            </a:pPr>
            <a:r>
              <a:rPr lang="kk-KZ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§ 20 .Ағзалардың көбею  </a:t>
            </a:r>
          </a:p>
          <a:p>
            <a:pPr>
              <a:buNone/>
            </a:pPr>
            <a:r>
              <a:rPr lang="kk-KZ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itchFamily="18" charset="0"/>
              </a:rPr>
              <a:t>                                       формалары </a:t>
            </a:r>
            <a:endParaRPr lang="ru-RU" sz="40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5813" y="1571625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85750" y="2500313"/>
            <a:ext cx="75723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kk-KZ" sz="3600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21509" name="Picture 5" descr="J01052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5949950"/>
            <a:ext cx="74882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i2705o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516688" y="0"/>
            <a:ext cx="23764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i2705o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5558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8" descr="Выступлени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3933825"/>
            <a:ext cx="23050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1 -0.01063 L 0.06893 -0.004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7 3.69686E-6 L 0.08264 -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200" b="1" dirty="0" err="1" smtClean="0">
                <a:latin typeface="Palatino Linotype" pitchFamily="18" charset="0"/>
              </a:rPr>
              <a:t>Мақсаты </a:t>
            </a:r>
            <a:r>
              <a:rPr lang="ru-RU" sz="2200" b="1" dirty="0" smtClean="0">
                <a:latin typeface="Palatino Linotype" pitchFamily="18" charset="0"/>
              </a:rPr>
              <a:t>: </a:t>
            </a:r>
            <a:r>
              <a:rPr lang="ru-RU" sz="2200" b="1" dirty="0" err="1" smtClean="0">
                <a:latin typeface="Palatino Linotype" pitchFamily="18" charset="0"/>
              </a:rPr>
              <a:t>оқушыларға көбеюдің биологиялық </a:t>
            </a:r>
            <a:br>
              <a:rPr lang="ru-RU" sz="2200" b="1" dirty="0" err="1" smtClean="0">
                <a:latin typeface="Palatino Linotype" pitchFamily="18" charset="0"/>
              </a:rPr>
            </a:br>
            <a:r>
              <a:rPr lang="ru-RU" sz="2200" b="1" dirty="0" err="1" smtClean="0">
                <a:latin typeface="Palatino Linotype" pitchFamily="18" charset="0"/>
              </a:rPr>
              <a:t>                     маңызы,түрлері,жынысты,жыныссыз </a:t>
            </a:r>
            <a:br>
              <a:rPr lang="ru-RU" sz="2200" b="1" dirty="0" err="1" smtClean="0">
                <a:latin typeface="Palatino Linotype" pitchFamily="18" charset="0"/>
              </a:rPr>
            </a:br>
            <a:r>
              <a:rPr lang="ru-RU" sz="2200" b="1" dirty="0" err="1" smtClean="0">
                <a:latin typeface="Palatino Linotype" pitchFamily="18" charset="0"/>
              </a:rPr>
              <a:t>                     жолмен</a:t>
            </a:r>
            <a:r>
              <a:rPr lang="ru-RU" sz="2200" b="1" dirty="0" smtClean="0">
                <a:latin typeface="Palatino Linotype" pitchFamily="18" charset="0"/>
              </a:rPr>
              <a:t> </a:t>
            </a:r>
            <a:r>
              <a:rPr lang="ru-RU" sz="2200" b="1" dirty="0" err="1" smtClean="0">
                <a:latin typeface="Palatino Linotype" pitchFamily="18" charset="0"/>
              </a:rPr>
              <a:t>көбею жолдары</a:t>
            </a:r>
            <a:r>
              <a:rPr lang="ru-RU" sz="2200" b="1" dirty="0" smtClean="0">
                <a:latin typeface="Palatino Linotype" pitchFamily="18" charset="0"/>
              </a:rPr>
              <a:t> ,</a:t>
            </a:r>
            <a:br>
              <a:rPr lang="ru-RU" sz="2200" b="1" dirty="0" smtClean="0">
                <a:latin typeface="Palatino Linotype" pitchFamily="18" charset="0"/>
              </a:rPr>
            </a:br>
            <a:r>
              <a:rPr lang="ru-RU" sz="2200" b="1" dirty="0" smtClean="0">
                <a:latin typeface="Palatino Linotype" pitchFamily="18" charset="0"/>
              </a:rPr>
              <a:t>                     </a:t>
            </a:r>
            <a:r>
              <a:rPr lang="ru-RU" sz="2200" b="1" dirty="0" err="1" smtClean="0">
                <a:latin typeface="Palatino Linotype" pitchFamily="18" charset="0"/>
              </a:rPr>
              <a:t>ерекшеліктеріне</a:t>
            </a:r>
            <a:r>
              <a:rPr lang="ru-RU" sz="2200" b="1" dirty="0" smtClean="0">
                <a:latin typeface="Palatino Linotype" pitchFamily="18" charset="0"/>
              </a:rPr>
              <a:t> </a:t>
            </a:r>
            <a:r>
              <a:rPr lang="ru-RU" sz="2200" b="1" dirty="0" err="1" smtClean="0">
                <a:latin typeface="Palatino Linotype" pitchFamily="18" charset="0"/>
              </a:rPr>
              <a:t>тоқталу.</a:t>
            </a:r>
            <a:r>
              <a:rPr lang="ru-RU" sz="2200" b="1" dirty="0" smtClean="0">
                <a:latin typeface="Palatino Linotype" pitchFamily="18" charset="0"/>
              </a:rPr>
              <a:t/>
            </a:r>
            <a:br>
              <a:rPr lang="ru-RU" sz="2200" b="1" dirty="0" smtClean="0">
                <a:latin typeface="Palatino Linotype" pitchFamily="18" charset="0"/>
              </a:rPr>
            </a:br>
            <a:r>
              <a:rPr lang="ru-RU" sz="2200" b="1" dirty="0" err="1" smtClean="0">
                <a:latin typeface="Palatino Linotype" pitchFamily="18" charset="0"/>
              </a:rPr>
              <a:t>Дамытушылы</a:t>
            </a:r>
            <a:r>
              <a:rPr lang="kk-KZ" sz="2200" b="1" dirty="0" smtClean="0">
                <a:latin typeface="Palatino Linotype" pitchFamily="18" charset="0"/>
              </a:rPr>
              <a:t>қ:  оқыту кезінде оқушыларға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          әртүрлі тапсырма      бере отырып,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          оқушылардың ойлау қабілетін, жадысын,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          шығармашылық  қабілеттерін арттыру.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Тәрбиелік : оқушыларға өз бетімен жұмыс жасауға алған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білімдерін іс –жүзінде қолдана білуге ,сабақ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процесінде ақпараттық –коммуникациялық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технологиямен тиімді жұмыс жасай білуге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тәрбиелеу.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Түрі : аралас  сипатта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Әдісі : интербелсенді баяндау ,тест,сұрақ –жауап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Көрнекілігі : интербелсенді құралдар,слайд,үлестірме  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                          материалдар,ДК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>Пәнаралық байланыс : биохимия</a:t>
            </a:r>
            <a:br>
              <a:rPr lang="kk-KZ" sz="2200" b="1" dirty="0" smtClean="0">
                <a:latin typeface="Palatino Linotype" pitchFamily="18" charset="0"/>
              </a:rPr>
            </a:br>
            <a:r>
              <a:rPr lang="kk-KZ" sz="2200" b="1" dirty="0" smtClean="0">
                <a:latin typeface="Palatino Linotype" pitchFamily="18" charset="0"/>
              </a:rPr>
              <a:t/>
            </a:r>
            <a:br>
              <a:rPr lang="kk-KZ" sz="2200" b="1" dirty="0" smtClean="0">
                <a:latin typeface="Palatino Linotype" pitchFamily="18" charset="0"/>
              </a:rPr>
            </a:br>
            <a:endParaRPr lang="ru-RU" sz="2200" b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270</TotalTime>
  <Words>587</Words>
  <Application>Microsoft Office PowerPoint</Application>
  <PresentationFormat>Экран 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Сабақ құрылымы : </vt:lpstr>
      <vt:lpstr> </vt:lpstr>
      <vt:lpstr> Еңбегіне қарай өнбегі </vt:lpstr>
      <vt:lpstr>  Еңбегіне қарай өнбегі  Білім минуты  </vt:lpstr>
      <vt:lpstr>Топтастыру </vt:lpstr>
      <vt:lpstr>Лездемелік сұрақтар :  </vt:lpstr>
      <vt:lpstr>Презентация PowerPoint</vt:lpstr>
      <vt:lpstr>                   Мақсаты : оқушыларға көбеюдің биологиялық                       маңызы,түрлері,жынысты,жыныссыз                       жолмен көбею жолдары ,                      ерекшеліктеріне тоқталу. Дамытушылық:  оқыту кезінде оқушыларға                                   әртүрлі тапсырма      бере отырып,                                   оқушылардың ойлау қабілетін, жадысын,                                  шығармашылық  қабілеттерін арттыру. Тәрбиелік : оқушыларға өз бетімен жұмыс жасауға алған                        білімдерін іс –жүзінде қолдана білуге ,сабақ                         процесінде ақпараттық –коммуникациялық                        технологиямен тиімді жұмыс жасай білуге                         тәрбиелеу. Түрі : аралас  сипатта  Әдісі : интербелсенді баяндау ,тест,сұрақ –жауап Көрнекілігі : интербелсенді құралдар,слайд,үлестірме                             материалдар,ДК Пәнаралық байланыс : биохимия  </vt:lpstr>
      <vt:lpstr>Жыныссыз жолмен көбею формалары және олардың сипаттамасы. </vt:lpstr>
      <vt:lpstr>2. Митоз   </vt:lpstr>
      <vt:lpstr>3. Өсімдіктің көбею – жоғары сатыдағы өсімдіктерге тән өсінді – өскін клон деп аталады.</vt:lpstr>
      <vt:lpstr>Презентация PowerPoint</vt:lpstr>
      <vt:lpstr>Презентация PowerPoint</vt:lpstr>
      <vt:lpstr>5. Бүрмелену /стробиляция/ немесе үзбелену /фрагментация/ бұл ересек  дарақтардың жеке үзбелер арқылы көбею жолы.</vt:lpstr>
      <vt:lpstr>Презентация PowerPoint</vt:lpstr>
      <vt:lpstr>Жынысты көбею формалары және олардың сипаттамасы .</vt:lpstr>
      <vt:lpstr>Гаметалардың қалыпты қосылуы  Гермофродит,өздігінен ұрықтану.</vt:lpstr>
      <vt:lpstr>“Білім кілті танымдылықта” /білімді жүйелеу және қорытындылау./</vt:lpstr>
      <vt:lpstr>Сәйкестендіру тесті</vt:lpstr>
      <vt:lpstr>Презентация PowerPoint</vt:lpstr>
      <vt:lpstr>“Жан қиналмай жұмыс бітпес, Талап қылмай мұратқа жетпес ”</vt:lpstr>
      <vt:lpstr>Үйге тапсырма  § 20 оқып келу ,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Дамытушылық:  оқыту кезінде оқушыларға әртүрлі тапсырма бере отырып,оқушылардың ойлау қабілетін,жадысын,шығармашылық қабілеттерін арттыру. Тәрбиелік : оқушыларға өз бетімен жұмыс жасауға алған білімдерін іс –жүзінде қолдана білуге ,сабақ процесінде ақпараттық –коммуникациялық технологиямен тиімді жұмыс жасай білуге тәрбиелеу. Түрі : аралас сипатта  Әдісі : интербелсенді баяндау ,тест,сұрақ –жауап көрнекілігі : интербелсенді құралдар,слайд,үлестірме материалдар. Пәнаралық байланыс : биохимия сабақ құрылымы :  1. Ұйымдастыру кезеңі  2. Еңбегіне қарай өнбегі  3. “Білгенге маржан ” 4. </dc:title>
  <dc:creator>Администратор</dc:creator>
  <cp:lastModifiedBy>Nurken</cp:lastModifiedBy>
  <cp:revision>54</cp:revision>
  <dcterms:created xsi:type="dcterms:W3CDTF">2011-11-15T16:20:33Z</dcterms:created>
  <dcterms:modified xsi:type="dcterms:W3CDTF">2012-09-20T12:02:15Z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504748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