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x-wmf" Extension="wmf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50"/>
  </p:notesMasterIdLst>
  <p:sldIdLst>
    <p:sldId id="256" r:id="rId3"/>
    <p:sldId id="282" r:id="rId4"/>
    <p:sldId id="285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287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6" r:id="rId48"/>
    <p:sldId id="333" r:id="rId4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6699"/>
    <a:srgbClr val="3366FF"/>
    <a:srgbClr val="FFFFFF"/>
    <a:srgbClr val="0000CC"/>
    <a:srgbClr val="33CC33"/>
    <a:srgbClr val="CC00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8" autoAdjust="0"/>
    <p:restoredTop sz="94660"/>
  </p:normalViewPr>
  <p:slideViewPr>
    <p:cSldViewPr>
      <p:cViewPr>
        <p:scale>
          <a:sx n="80" d="100"/>
          <a:sy n="80" d="100"/>
        </p:scale>
        <p:origin x="-228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33404-1309-441E-A996-5C7B80ED200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E0960EE6-B927-4BE4-B790-3F8F987D8A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Санитарлық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гигиеналық әрекет</a:t>
          </a:r>
          <a:endParaRPr kumimoji="0" lang="ru-RU" b="0" i="1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F084288B-7B61-43A1-976A-F26F2D0A88D9}" type="parTrans" cxnId="{273A109C-95FB-4105-90FE-6C721A18DFDA}">
      <dgm:prSet/>
      <dgm:spPr/>
    </dgm:pt>
    <dgm:pt modelId="{AEE71B79-0EC2-4466-B300-18194432EFB7}" type="sibTrans" cxnId="{273A109C-95FB-4105-90FE-6C721A18DFDA}">
      <dgm:prSet/>
      <dgm:spPr/>
    </dgm:pt>
    <dgm:pt modelId="{3CD6328E-A24A-4914-8DC1-EAA22690F4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Қауіпсіздік техника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ережесін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сақтау әрекеті</a:t>
          </a:r>
          <a:endParaRPr kumimoji="0" lang="ru-RU" b="0" i="1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2F0CE8B7-F207-4C3A-BCE4-9DDE46A150A3}" type="parTrans" cxnId="{F9D0FD02-42CC-43FE-A4F4-7D58899D32C2}">
      <dgm:prSet/>
      <dgm:spPr/>
    </dgm:pt>
    <dgm:pt modelId="{1D4EC54E-69FF-4B1C-805C-4928BE27D333}" type="sibTrans" cxnId="{F9D0FD02-42CC-43FE-A4F4-7D58899D32C2}">
      <dgm:prSet/>
      <dgm:spPr/>
    </dgm:pt>
    <dgm:pt modelId="{3EA768BB-AAF3-48B7-BF04-0623C975223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“Үйреншікті әдет”- жұмыс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дәптерінің толтырылуын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тексеру жұмысы</a:t>
          </a:r>
          <a:endParaRPr kumimoji="0" lang="ru-RU" b="0" i="1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02DE236D-CA15-437F-9E0B-C3AF305F61E3}" type="parTrans" cxnId="{9FBF8E1B-7AE8-40AE-876B-654D9FD6A718}">
      <dgm:prSet/>
      <dgm:spPr/>
    </dgm:pt>
    <dgm:pt modelId="{276E82CE-E73B-4AA3-8067-8042CE4E7F64}" type="sibTrans" cxnId="{9FBF8E1B-7AE8-40AE-876B-654D9FD6A718}">
      <dgm:prSet/>
      <dgm:spPr/>
    </dgm:pt>
    <dgm:pt modelId="{D5CA45CE-A15F-4EEA-BF50-2E8C7E32801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Ұжымдық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әрекет</a:t>
          </a:r>
          <a:endParaRPr kumimoji="0" lang="ru-RU" b="0" i="1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CBBDCF61-606F-451B-9035-9A79A608D50A}" type="parTrans" cxnId="{5D2D1F95-7AE4-48B8-8E09-95EEB20094C3}">
      <dgm:prSet/>
      <dgm:spPr/>
    </dgm:pt>
    <dgm:pt modelId="{CA529B76-BD34-40D8-8CCB-6F37DE47B8AB}" type="sibTrans" cxnId="{5D2D1F95-7AE4-48B8-8E09-95EEB20094C3}">
      <dgm:prSet/>
      <dgm:spPr/>
    </dgm:pt>
    <dgm:pt modelId="{E60BD82E-9933-4559-9AFA-C9370DCA262B}" type="pres">
      <dgm:prSet presAssocID="{56633404-1309-441E-A996-5C7B80ED2003}" presName="cycle" presStyleCnt="0">
        <dgm:presLayoutVars>
          <dgm:dir/>
          <dgm:resizeHandles val="exact"/>
        </dgm:presLayoutVars>
      </dgm:prSet>
      <dgm:spPr/>
    </dgm:pt>
    <dgm:pt modelId="{AE5A761A-ADF2-4338-BEE0-C4C493BEB3EE}" type="pres">
      <dgm:prSet presAssocID="{E0960EE6-B927-4BE4-B790-3F8F987D8A5B}" presName="dummy" presStyleCnt="0"/>
      <dgm:spPr/>
    </dgm:pt>
    <dgm:pt modelId="{DABDF1C2-4759-4FBA-9B4A-952FF3BD029E}" type="pres">
      <dgm:prSet presAssocID="{E0960EE6-B927-4BE4-B790-3F8F987D8A5B}" presName="node" presStyleLbl="revTx" presStyleIdx="0" presStyleCnt="4">
        <dgm:presLayoutVars>
          <dgm:bulletEnabled val="1"/>
        </dgm:presLayoutVars>
      </dgm:prSet>
      <dgm:spPr/>
    </dgm:pt>
    <dgm:pt modelId="{EE3E297C-11A1-4F43-8B07-9FE3E2F9ADDC}" type="pres">
      <dgm:prSet presAssocID="{AEE71B79-0EC2-4466-B300-18194432EFB7}" presName="sibTrans" presStyleLbl="node1" presStyleIdx="0" presStyleCnt="4"/>
      <dgm:spPr/>
    </dgm:pt>
    <dgm:pt modelId="{2732CBCA-244C-48FE-90A2-06FA9B97E5AA}" type="pres">
      <dgm:prSet presAssocID="{3CD6328E-A24A-4914-8DC1-EAA22690F449}" presName="dummy" presStyleCnt="0"/>
      <dgm:spPr/>
    </dgm:pt>
    <dgm:pt modelId="{A3004D5A-8ABF-4023-8450-AB3EB6E2EBD2}" type="pres">
      <dgm:prSet presAssocID="{3CD6328E-A24A-4914-8DC1-EAA22690F449}" presName="node" presStyleLbl="revTx" presStyleIdx="1" presStyleCnt="4">
        <dgm:presLayoutVars>
          <dgm:bulletEnabled val="1"/>
        </dgm:presLayoutVars>
      </dgm:prSet>
      <dgm:spPr/>
    </dgm:pt>
    <dgm:pt modelId="{595FA383-81DE-4378-ABC0-C1E8FB0E3BB7}" type="pres">
      <dgm:prSet presAssocID="{1D4EC54E-69FF-4B1C-805C-4928BE27D333}" presName="sibTrans" presStyleLbl="node1" presStyleIdx="1" presStyleCnt="4"/>
      <dgm:spPr/>
    </dgm:pt>
    <dgm:pt modelId="{C8358032-1783-40CA-9EDF-847AB5B326F3}" type="pres">
      <dgm:prSet presAssocID="{3EA768BB-AAF3-48B7-BF04-0623C975223C}" presName="dummy" presStyleCnt="0"/>
      <dgm:spPr/>
    </dgm:pt>
    <dgm:pt modelId="{1E1638C9-C68C-41F5-9654-A75009086D0D}" type="pres">
      <dgm:prSet presAssocID="{3EA768BB-AAF3-48B7-BF04-0623C975223C}" presName="node" presStyleLbl="revTx" presStyleIdx="2" presStyleCnt="4">
        <dgm:presLayoutVars>
          <dgm:bulletEnabled val="1"/>
        </dgm:presLayoutVars>
      </dgm:prSet>
      <dgm:spPr/>
    </dgm:pt>
    <dgm:pt modelId="{2F45FB46-26BF-4F58-B273-959D9B2C595F}" type="pres">
      <dgm:prSet presAssocID="{276E82CE-E73B-4AA3-8067-8042CE4E7F64}" presName="sibTrans" presStyleLbl="node1" presStyleIdx="2" presStyleCnt="4"/>
      <dgm:spPr/>
    </dgm:pt>
    <dgm:pt modelId="{CB319920-7615-4D94-B13F-A98871B2F541}" type="pres">
      <dgm:prSet presAssocID="{D5CA45CE-A15F-4EEA-BF50-2E8C7E32801D}" presName="dummy" presStyleCnt="0"/>
      <dgm:spPr/>
    </dgm:pt>
    <dgm:pt modelId="{00AD7AD5-5D5D-4381-9D24-840F48CAFA4C}" type="pres">
      <dgm:prSet presAssocID="{D5CA45CE-A15F-4EEA-BF50-2E8C7E32801D}" presName="node" presStyleLbl="revTx" presStyleIdx="3" presStyleCnt="4">
        <dgm:presLayoutVars>
          <dgm:bulletEnabled val="1"/>
        </dgm:presLayoutVars>
      </dgm:prSet>
      <dgm:spPr/>
    </dgm:pt>
    <dgm:pt modelId="{DDDCA67C-75C3-4BBF-B732-C2F87AE5ADE5}" type="pres">
      <dgm:prSet presAssocID="{CA529B76-BD34-40D8-8CCB-6F37DE47B8AB}" presName="sibTrans" presStyleLbl="node1" presStyleIdx="3" presStyleCnt="4"/>
      <dgm:spPr/>
    </dgm:pt>
  </dgm:ptLst>
  <dgm:cxnLst>
    <dgm:cxn modelId="{273A109C-95FB-4105-90FE-6C721A18DFDA}" srcId="{56633404-1309-441E-A996-5C7B80ED2003}" destId="{E0960EE6-B927-4BE4-B790-3F8F987D8A5B}" srcOrd="0" destOrd="0" parTransId="{F084288B-7B61-43A1-976A-F26F2D0A88D9}" sibTransId="{AEE71B79-0EC2-4466-B300-18194432EFB7}"/>
    <dgm:cxn modelId="{9FBF8E1B-7AE8-40AE-876B-654D9FD6A718}" srcId="{56633404-1309-441E-A996-5C7B80ED2003}" destId="{3EA768BB-AAF3-48B7-BF04-0623C975223C}" srcOrd="2" destOrd="0" parTransId="{02DE236D-CA15-437F-9E0B-C3AF305F61E3}" sibTransId="{276E82CE-E73B-4AA3-8067-8042CE4E7F64}"/>
    <dgm:cxn modelId="{879DDE2F-F940-4AD7-A6C3-0E1340E3C239}" type="presOf" srcId="{3EA768BB-AAF3-48B7-BF04-0623C975223C}" destId="{1E1638C9-C68C-41F5-9654-A75009086D0D}" srcOrd="0" destOrd="0" presId="urn:microsoft.com/office/officeart/2005/8/layout/cycle1"/>
    <dgm:cxn modelId="{F9D0FD02-42CC-43FE-A4F4-7D58899D32C2}" srcId="{56633404-1309-441E-A996-5C7B80ED2003}" destId="{3CD6328E-A24A-4914-8DC1-EAA22690F449}" srcOrd="1" destOrd="0" parTransId="{2F0CE8B7-F207-4C3A-BCE4-9DDE46A150A3}" sibTransId="{1D4EC54E-69FF-4B1C-805C-4928BE27D333}"/>
    <dgm:cxn modelId="{2EBE922F-4D34-4D42-8DB6-CE0E12002761}" type="presOf" srcId="{56633404-1309-441E-A996-5C7B80ED2003}" destId="{E60BD82E-9933-4559-9AFA-C9370DCA262B}" srcOrd="0" destOrd="0" presId="urn:microsoft.com/office/officeart/2005/8/layout/cycle1"/>
    <dgm:cxn modelId="{2E27698E-2916-4192-AB60-75EF034D7A3D}" type="presOf" srcId="{D5CA45CE-A15F-4EEA-BF50-2E8C7E32801D}" destId="{00AD7AD5-5D5D-4381-9D24-840F48CAFA4C}" srcOrd="0" destOrd="0" presId="urn:microsoft.com/office/officeart/2005/8/layout/cycle1"/>
    <dgm:cxn modelId="{94E261F0-AD89-492D-91F9-1F83D37DB524}" type="presOf" srcId="{1D4EC54E-69FF-4B1C-805C-4928BE27D333}" destId="{595FA383-81DE-4378-ABC0-C1E8FB0E3BB7}" srcOrd="0" destOrd="0" presId="urn:microsoft.com/office/officeart/2005/8/layout/cycle1"/>
    <dgm:cxn modelId="{9A91E036-223D-4D56-B4C9-143AC609EC37}" type="presOf" srcId="{276E82CE-E73B-4AA3-8067-8042CE4E7F64}" destId="{2F45FB46-26BF-4F58-B273-959D9B2C595F}" srcOrd="0" destOrd="0" presId="urn:microsoft.com/office/officeart/2005/8/layout/cycle1"/>
    <dgm:cxn modelId="{F2F5EA7B-D494-4A93-8C45-A9F36B9A8A0A}" type="presOf" srcId="{AEE71B79-0EC2-4466-B300-18194432EFB7}" destId="{EE3E297C-11A1-4F43-8B07-9FE3E2F9ADDC}" srcOrd="0" destOrd="0" presId="urn:microsoft.com/office/officeart/2005/8/layout/cycle1"/>
    <dgm:cxn modelId="{6BC50AD3-B07F-42F5-A403-B87207454358}" type="presOf" srcId="{CA529B76-BD34-40D8-8CCB-6F37DE47B8AB}" destId="{DDDCA67C-75C3-4BBF-B732-C2F87AE5ADE5}" srcOrd="0" destOrd="0" presId="urn:microsoft.com/office/officeart/2005/8/layout/cycle1"/>
    <dgm:cxn modelId="{5D2D1F95-7AE4-48B8-8E09-95EEB20094C3}" srcId="{56633404-1309-441E-A996-5C7B80ED2003}" destId="{D5CA45CE-A15F-4EEA-BF50-2E8C7E32801D}" srcOrd="3" destOrd="0" parTransId="{CBBDCF61-606F-451B-9035-9A79A608D50A}" sibTransId="{CA529B76-BD34-40D8-8CCB-6F37DE47B8AB}"/>
    <dgm:cxn modelId="{8F893F4A-B6F7-4F9F-8D28-FAA37E65BA9E}" type="presOf" srcId="{E0960EE6-B927-4BE4-B790-3F8F987D8A5B}" destId="{DABDF1C2-4759-4FBA-9B4A-952FF3BD029E}" srcOrd="0" destOrd="0" presId="urn:microsoft.com/office/officeart/2005/8/layout/cycle1"/>
    <dgm:cxn modelId="{B1B98B32-489B-4319-BB12-5FD3EB90F818}" type="presOf" srcId="{3CD6328E-A24A-4914-8DC1-EAA22690F449}" destId="{A3004D5A-8ABF-4023-8450-AB3EB6E2EBD2}" srcOrd="0" destOrd="0" presId="urn:microsoft.com/office/officeart/2005/8/layout/cycle1"/>
    <dgm:cxn modelId="{29F2F517-4577-4643-A0CE-B689D9182CD6}" type="presParOf" srcId="{E60BD82E-9933-4559-9AFA-C9370DCA262B}" destId="{AE5A761A-ADF2-4338-BEE0-C4C493BEB3EE}" srcOrd="0" destOrd="0" presId="urn:microsoft.com/office/officeart/2005/8/layout/cycle1"/>
    <dgm:cxn modelId="{B19F77E4-82DF-498F-B2EF-2B1F8D06ED15}" type="presParOf" srcId="{E60BD82E-9933-4559-9AFA-C9370DCA262B}" destId="{DABDF1C2-4759-4FBA-9B4A-952FF3BD029E}" srcOrd="1" destOrd="0" presId="urn:microsoft.com/office/officeart/2005/8/layout/cycle1"/>
    <dgm:cxn modelId="{7F3E16F9-5AD3-43FA-BC77-97D92F52EA39}" type="presParOf" srcId="{E60BD82E-9933-4559-9AFA-C9370DCA262B}" destId="{EE3E297C-11A1-4F43-8B07-9FE3E2F9ADDC}" srcOrd="2" destOrd="0" presId="urn:microsoft.com/office/officeart/2005/8/layout/cycle1"/>
    <dgm:cxn modelId="{BA70FE54-30AE-4608-B390-0526294E86E2}" type="presParOf" srcId="{E60BD82E-9933-4559-9AFA-C9370DCA262B}" destId="{2732CBCA-244C-48FE-90A2-06FA9B97E5AA}" srcOrd="3" destOrd="0" presId="urn:microsoft.com/office/officeart/2005/8/layout/cycle1"/>
    <dgm:cxn modelId="{50B4C460-E9FA-4321-9E3C-F87BD51E410C}" type="presParOf" srcId="{E60BD82E-9933-4559-9AFA-C9370DCA262B}" destId="{A3004D5A-8ABF-4023-8450-AB3EB6E2EBD2}" srcOrd="4" destOrd="0" presId="urn:microsoft.com/office/officeart/2005/8/layout/cycle1"/>
    <dgm:cxn modelId="{052C6C0E-B71B-4240-B75E-0C86ED774A0D}" type="presParOf" srcId="{E60BD82E-9933-4559-9AFA-C9370DCA262B}" destId="{595FA383-81DE-4378-ABC0-C1E8FB0E3BB7}" srcOrd="5" destOrd="0" presId="urn:microsoft.com/office/officeart/2005/8/layout/cycle1"/>
    <dgm:cxn modelId="{9C6F79DB-007B-4C41-99FE-2B2CDAF6B07F}" type="presParOf" srcId="{E60BD82E-9933-4559-9AFA-C9370DCA262B}" destId="{C8358032-1783-40CA-9EDF-847AB5B326F3}" srcOrd="6" destOrd="0" presId="urn:microsoft.com/office/officeart/2005/8/layout/cycle1"/>
    <dgm:cxn modelId="{3451C9C4-8A0D-415F-911D-1C79C2411324}" type="presParOf" srcId="{E60BD82E-9933-4559-9AFA-C9370DCA262B}" destId="{1E1638C9-C68C-41F5-9654-A75009086D0D}" srcOrd="7" destOrd="0" presId="urn:microsoft.com/office/officeart/2005/8/layout/cycle1"/>
    <dgm:cxn modelId="{04788F27-BE21-4631-93F9-F2B2DDE30D08}" type="presParOf" srcId="{E60BD82E-9933-4559-9AFA-C9370DCA262B}" destId="{2F45FB46-26BF-4F58-B273-959D9B2C595F}" srcOrd="8" destOrd="0" presId="urn:microsoft.com/office/officeart/2005/8/layout/cycle1"/>
    <dgm:cxn modelId="{84C056CA-8F34-4BB8-B78B-5792AC201E53}" type="presParOf" srcId="{E60BD82E-9933-4559-9AFA-C9370DCA262B}" destId="{CB319920-7615-4D94-B13F-A98871B2F541}" srcOrd="9" destOrd="0" presId="urn:microsoft.com/office/officeart/2005/8/layout/cycle1"/>
    <dgm:cxn modelId="{B7581A30-2F2C-4587-81A6-DC4C1F5B54D7}" type="presParOf" srcId="{E60BD82E-9933-4559-9AFA-C9370DCA262B}" destId="{00AD7AD5-5D5D-4381-9D24-840F48CAFA4C}" srcOrd="10" destOrd="0" presId="urn:microsoft.com/office/officeart/2005/8/layout/cycle1"/>
    <dgm:cxn modelId="{A2E7E417-7765-4BBB-BCBD-631F870855D3}" type="presParOf" srcId="{E60BD82E-9933-4559-9AFA-C9370DCA262B}" destId="{DDDCA67C-75C3-4BBF-B732-C2F87AE5ADE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95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5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A65562-BC3D-4888-B2D6-21D4E30B2E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75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A37DD-C26A-4225-A598-D50AF18ACD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9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29142-83EE-4468-94BA-0B64CB4A0F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7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8FFB3-6D92-4A48-BD5E-A48B57FA28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9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AD6DDC-D7C0-4ECB-BA7F-04064D9056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9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3B0A7E-ED35-479D-8E2D-31349ED17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868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96BA7E-3128-412E-B09B-BD3FA2824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34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94717D-54A4-42A3-954F-8E03FC88D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6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A5733-38C7-429B-A624-4A4DE638F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100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D29DE4-1716-4592-A03B-885D12208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30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5C2AB9-EDEE-4BE6-AFB1-7D1DE58D6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84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B41975-D835-4027-8B0E-F420048B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7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86BF9-DDF9-4AA8-9A98-AFA21A94DC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75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2BFE2B-25A8-4FF1-8336-877DE60A7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85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63FF19-EFB6-4A1B-BDE3-CE1113C06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802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79BB13-6991-4FCF-8086-0E3E0BC3C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09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F5838-7348-48DF-8468-C11EE941E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0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20333-5890-4799-B5A8-1A08E47BEE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6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0F449-D130-4661-8F51-84D54BD10B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1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2CDDB-EC01-42A4-8179-5922FA1D5F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1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57AAF-2C64-45A5-8DF8-359503E87C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3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181B8-8DF2-4A2C-9FEF-3539C45953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A0FE8-A85E-4C4F-AF07-4459F43F8D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8CDE-D68A-409B-B734-257AAF4042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98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65F450-F529-4282-8001-DBAD8496F11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C79251-A2A0-4B95-8431-8AAB7BBFD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gif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3.gif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6.gif"/><Relationship Id="rId12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11" Type="http://schemas.openxmlformats.org/officeDocument/2006/relationships/image" Target="../media/image8.gif"/><Relationship Id="rId5" Type="http://schemas.openxmlformats.org/officeDocument/2006/relationships/image" Target="../media/image5.gif"/><Relationship Id="rId10" Type="http://schemas.openxmlformats.org/officeDocument/2006/relationships/slide" Target="slide47.xml"/><Relationship Id="rId4" Type="http://schemas.openxmlformats.org/officeDocument/2006/relationships/slide" Target="slide24.xml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 ?><Relationships xmlns="http://schemas.openxmlformats.org/package/2006/relationships"><Relationship Id="rId3" Target="../media/image2.gif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3.gif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19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slide" Target="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4.xml"/><Relationship Id="rId18" Type="http://schemas.openxmlformats.org/officeDocument/2006/relationships/slide" Target="slide23.xml"/><Relationship Id="rId26" Type="http://schemas.openxmlformats.org/officeDocument/2006/relationships/slide" Target="slide2.xml"/><Relationship Id="rId3" Type="http://schemas.openxmlformats.org/officeDocument/2006/relationships/image" Target="../media/image11.gif"/><Relationship Id="rId21" Type="http://schemas.openxmlformats.org/officeDocument/2006/relationships/slide" Target="slide15.xml"/><Relationship Id="rId7" Type="http://schemas.openxmlformats.org/officeDocument/2006/relationships/image" Target="../media/image15.gif"/><Relationship Id="rId12" Type="http://schemas.openxmlformats.org/officeDocument/2006/relationships/slide" Target="slide9.xml"/><Relationship Id="rId17" Type="http://schemas.openxmlformats.org/officeDocument/2006/relationships/slide" Target="slide19.xml"/><Relationship Id="rId25" Type="http://schemas.openxmlformats.org/officeDocument/2006/relationships/slide" Target="slide22.xml"/><Relationship Id="rId2" Type="http://schemas.openxmlformats.org/officeDocument/2006/relationships/image" Target="../media/image10.png"/><Relationship Id="rId16" Type="http://schemas.openxmlformats.org/officeDocument/2006/relationships/slide" Target="slide18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11" Type="http://schemas.openxmlformats.org/officeDocument/2006/relationships/slide" Target="slide12.xml"/><Relationship Id="rId24" Type="http://schemas.openxmlformats.org/officeDocument/2006/relationships/slide" Target="slide21.xml"/><Relationship Id="rId5" Type="http://schemas.openxmlformats.org/officeDocument/2006/relationships/image" Target="../media/image13.png"/><Relationship Id="rId15" Type="http://schemas.openxmlformats.org/officeDocument/2006/relationships/slide" Target="slide17.xml"/><Relationship Id="rId23" Type="http://schemas.openxmlformats.org/officeDocument/2006/relationships/slide" Target="slide20.xml"/><Relationship Id="rId10" Type="http://schemas.openxmlformats.org/officeDocument/2006/relationships/slide" Target="slide8.xml"/><Relationship Id="rId19" Type="http://schemas.openxmlformats.org/officeDocument/2006/relationships/slide" Target="slide6.xml"/><Relationship Id="rId4" Type="http://schemas.openxmlformats.org/officeDocument/2006/relationships/image" Target="../media/image12.png"/><Relationship Id="rId9" Type="http://schemas.openxmlformats.org/officeDocument/2006/relationships/slide" Target="slide7.xml"/><Relationship Id="rId14" Type="http://schemas.openxmlformats.org/officeDocument/2006/relationships/slide" Target="slide16.xml"/><Relationship Id="rId22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компью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image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132138" y="549275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17.03.2012 жыл</a:t>
            </a: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1835150" y="1196975"/>
            <a:ext cx="3097213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Сабақтың тақырыбы:</a:t>
            </a: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2124075" y="1989138"/>
            <a:ext cx="3887788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WORD-</a:t>
            </a:r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тың графикалық</a:t>
            </a:r>
          </a:p>
          <a:p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мүмкіндіктері</a:t>
            </a:r>
          </a:p>
        </p:txBody>
      </p:sp>
      <p:pic>
        <p:nvPicPr>
          <p:cNvPr id="2063" name="Picture 15" descr="prog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13100"/>
            <a:ext cx="1428750" cy="2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3475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7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8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33479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33481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33482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33483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33484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33485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33486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33487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33488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33489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33490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33491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33492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3493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33494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33495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7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9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99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00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01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02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04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05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06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07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08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09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10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11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12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13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14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516" name="Text Box 44"/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233517" name="Text Box 45"/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233518" name="Text Box 46"/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233519" name="Text Box 47"/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233520" name="Text Box 48"/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233521" name="Text Box 49"/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233522" name="Text Box 50"/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233523" name="Text Box 51"/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233524" name="Text Box 52"/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233525" name="Text Box 53"/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233526" name="Text Box 54"/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233527" name="Text Box 55"/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233528" name="Text Box 56"/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233529" name="Text Box 57"/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233530" name="Text Box 58"/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233531" name="Text Box 59"/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233532" name="Text Box 60"/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233533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0643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0644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5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6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40647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40648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40649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40650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40651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40652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40653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40654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40655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40656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40657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40658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40659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40660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0661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40662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40663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6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65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66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6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68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69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70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71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72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73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75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76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77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78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79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80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81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82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0683" name="Text Box 43"/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240684" name="Text Box 44"/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240685" name="Text Box 45"/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240686" name="Text Box 46"/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240687" name="Text Box 47"/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240688" name="Text Box 48"/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240689" name="Text Box 49"/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240690" name="Text Box 50"/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240691" name="Text Box 51"/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240692" name="Text Box 52"/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240693" name="Text Box 53"/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240694" name="Text Box 54"/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240695" name="Text Box 55"/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240696" name="Text Box 56"/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240698" name="Text Box 58"/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240699" name="Text Box 59"/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240700" name="Text Box 60"/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240701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1667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9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70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41671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41672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41673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41674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41675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41676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41677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41678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41679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41680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41681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41682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41683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41684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1685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41686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41687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8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89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69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692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693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694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695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696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697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698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699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700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701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702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703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704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705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706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1707" name="Text Box 43"/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241708" name="Text Box 44"/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241709" name="Text Box 45"/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241711" name="Text Box 47"/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241712" name="Text Box 48"/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241713" name="Text Box 49"/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241714" name="Text Box 50"/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241715" name="Text Box 51"/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241716" name="Text Box 52"/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241717" name="Text Box 53"/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241718" name="Text Box 54"/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241719" name="Text Box 55"/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241720" name="Text Box 56"/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241721" name="Text Box 57"/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241722" name="Text Box 58"/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241723" name="Text Box 59"/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241724" name="Text Box 60"/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241725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2691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3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4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42695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42696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42697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42698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42699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42700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42701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42702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42703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42704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42705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42706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42707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42708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2709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42710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42711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1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13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1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15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1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18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19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20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21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22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23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24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25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26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27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28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29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30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731" name="Text Box 43"/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242732" name="Text Box 44"/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242733" name="Text Box 45"/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242734" name="Text Box 46"/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242735" name="Text Box 47"/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242736" name="Text Box 48"/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242737" name="Text Box 49"/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242738" name="Text Box 50"/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242739" name="Text Box 51"/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242740" name="Text Box 52"/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242741" name="Text Box 53"/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242742" name="Text Box 54"/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242744" name="Text Box 56"/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242745" name="Text Box 57"/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242746" name="Text Box 58"/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242747" name="Text Box 59"/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242748" name="Text Box 60"/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242749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3715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7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8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43719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43720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43721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43722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43723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43724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43725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43726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43727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43728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43729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43730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43731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43732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3733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43734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43735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3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37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3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39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40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41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42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43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44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45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46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47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48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50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51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52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53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54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3755" name="Text Box 43"/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243756" name="Text Box 44"/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243757" name="Text Box 45"/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243758" name="Text Box 46"/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243759" name="Text Box 47"/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243761" name="Text Box 49"/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243762" name="Text Box 50"/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243763" name="Text Box 51"/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243764" name="Text Box 52"/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243765" name="Text Box 53"/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243766" name="Text Box 54"/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243767" name="Text Box 55"/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243768" name="Text Box 56"/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243769" name="Text Box 57"/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243770" name="Text Box 58"/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243771" name="Text Box 59"/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243772" name="Text Box 60"/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243773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4739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1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42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44743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44744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44745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44746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44747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44748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44749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44750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44751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44752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44753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44754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44755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44756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4757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44758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44759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6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61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62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63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64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66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67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68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69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70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71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72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73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74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75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76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7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78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4779" name="Text Box 43"/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244780" name="Text Box 44"/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244781" name="Text Box 45"/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244782" name="Text Box 46"/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244783" name="Text Box 47"/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244784" name="Text Box 48"/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244785" name="Text Box 49"/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244786" name="Text Box 50"/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244787" name="Text Box 51"/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244788" name="Text Box 52"/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244789" name="Text Box 53"/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244790" name="Text Box 54"/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244791" name="Text Box 55"/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244793" name="Text Box 57"/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244794" name="Text Box 58"/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244795" name="Text Box 59"/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244796" name="Text Box 60"/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244797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763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5764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5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6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45767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45768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45769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45770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45771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45772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45773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45774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45775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45776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45777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45778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45779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45780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781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45782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45783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5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86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8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88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89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0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1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2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3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4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5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6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7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9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0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1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2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3" name="Text Box 43"/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245804" name="Text Box 44"/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245805" name="Text Box 45"/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245806" name="Text Box 46"/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245807" name="Text Box 47"/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245808" name="Text Box 48"/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245810" name="Text Box 50"/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245811" name="Text Box 51"/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245812" name="Text Box 52"/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245813" name="Text Box 53"/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245814" name="Text Box 54"/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245815" name="Text Box 55"/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245816" name="Text Box 56"/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245817" name="Text Box 57"/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245818" name="Text Box 58"/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245819" name="Text Box 59"/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245820" name="Text Box 60"/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245821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2931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3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4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52935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52936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52937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52938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52939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52940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52941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52942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52943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52944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52945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52946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52947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52948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2949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52950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52951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5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53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5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55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56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5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58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59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60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61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62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63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64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65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66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67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68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70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252973" name="Text Box 45"/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252974" name="Text Box 46"/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252975" name="Text Box 47"/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252976" name="Text Box 48"/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252977" name="Text Box 49"/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252980" name="Text Box 52"/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252981" name="Text Box 53"/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252982" name="Text Box 54"/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252983" name="Text Box 55"/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252984" name="Text Box 56"/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252985" name="Text Box 57"/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252986" name="Text Box 58"/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252987" name="Text Box 59"/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252988" name="Text Box 60"/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252989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3955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3956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57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958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53959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53960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53961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53962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53963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53964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53965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53966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53967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53968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53969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53970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53971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53972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3973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53974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53975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7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77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7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79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80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81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82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83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84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85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86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87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88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89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90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91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93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94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3995" name="Text Box 43"/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253996" name="Text Box 44"/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253997" name="Text Box 45"/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253998" name="Text Box 46"/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253999" name="Text Box 47"/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254000" name="Text Box 48"/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254001" name="Text Box 49"/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254002" name="Text Box 50"/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254004" name="Text Box 52"/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254005" name="Text Box 53"/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254006" name="Text Box 54"/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254007" name="Text Box 55"/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254008" name="Text Box 56"/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254009" name="Text Box 57"/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254010" name="Text Box 58"/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254011" name="Text Box 59"/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254012" name="Text Box 60"/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254013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4979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1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82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54983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54984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54985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54986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54987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54988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54989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54990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54991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54992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54993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54994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54995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54996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4997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54998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54999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00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001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002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003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004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005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006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007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008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009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010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011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012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013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014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016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0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018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5019" name="Text Box 43"/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255020" name="Text Box 44"/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255021" name="Text Box 45"/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255022" name="Text Box 46"/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255023" name="Text Box 47"/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255024" name="Text Box 48"/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255025" name="Text Box 49"/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255026" name="Text Box 50"/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255027" name="Text Box 51"/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255029" name="Text Box 53"/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255030" name="Text Box 54"/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255031" name="Text Box 55"/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255032" name="Text Box 56"/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255033" name="Text Box 57"/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255034" name="Text Box 58"/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255035" name="Text Box 59"/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255036" name="Text Box 60"/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255037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0808"/>
            </a:gs>
            <a:gs pos="15000">
              <a:srgbClr val="FF0300"/>
            </a:gs>
            <a:gs pos="27500">
              <a:srgbClr val="FF7A00"/>
            </a:gs>
            <a:gs pos="50000">
              <a:srgbClr val="FFF200"/>
            </a:gs>
            <a:gs pos="72500">
              <a:srgbClr val="FF7A00"/>
            </a:gs>
            <a:gs pos="85000">
              <a:srgbClr val="FF0300"/>
            </a:gs>
            <a:gs pos="100000">
              <a:srgbClr val="4D080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23" name="AutoShape 47"/>
          <p:cNvSpPr>
            <a:spLocks noChangeArrowheads="1"/>
          </p:cNvSpPr>
          <p:nvPr/>
        </p:nvSpPr>
        <p:spPr bwMode="auto">
          <a:xfrm>
            <a:off x="179388" y="1268413"/>
            <a:ext cx="8820150" cy="720725"/>
          </a:xfrm>
          <a:prstGeom prst="verticalScroll">
            <a:avLst>
              <a:gd name="adj" fmla="val 12500"/>
            </a:avLst>
          </a:prstGeom>
          <a:solidFill>
            <a:srgbClr val="CC99FF"/>
          </a:solidFill>
          <a:ln w="222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l"/>
            <a:r>
              <a:rPr lang="kk-KZ" sz="3600" i="1">
                <a:latin typeface="Times New Roman" pitchFamily="18" charset="0"/>
              </a:rPr>
              <a:t>  І. Ұйымдастыру бөлімі (2 мин)</a:t>
            </a:r>
            <a:endParaRPr lang="ru-RU" sz="3600" i="1">
              <a:latin typeface="Times New Roman" pitchFamily="18" charset="0"/>
            </a:endParaRPr>
          </a:p>
        </p:txBody>
      </p:sp>
      <p:sp>
        <p:nvSpPr>
          <p:cNvPr id="101424" name="AutoShape 48"/>
          <p:cNvSpPr>
            <a:spLocks noChangeArrowheads="1"/>
          </p:cNvSpPr>
          <p:nvPr/>
        </p:nvSpPr>
        <p:spPr bwMode="auto">
          <a:xfrm>
            <a:off x="250825" y="2133600"/>
            <a:ext cx="8642350" cy="9366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222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l"/>
            <a:r>
              <a:rPr lang="kk-KZ" sz="3600" i="1">
                <a:latin typeface="Times New Roman" pitchFamily="18" charset="0"/>
              </a:rPr>
              <a:t> ІІ. Үй тапсырмасын сұрау (8 мин)</a:t>
            </a:r>
            <a:endParaRPr lang="ru-RU" sz="3600" i="1">
              <a:latin typeface="Times New Roman" pitchFamily="18" charset="0"/>
            </a:endParaRPr>
          </a:p>
        </p:txBody>
      </p:sp>
      <p:sp>
        <p:nvSpPr>
          <p:cNvPr id="101425" name="AutoShape 49"/>
          <p:cNvSpPr>
            <a:spLocks noChangeArrowheads="1"/>
          </p:cNvSpPr>
          <p:nvPr/>
        </p:nvSpPr>
        <p:spPr bwMode="auto">
          <a:xfrm>
            <a:off x="179388" y="3213100"/>
            <a:ext cx="8820150" cy="720725"/>
          </a:xfrm>
          <a:prstGeom prst="verticalScroll">
            <a:avLst>
              <a:gd name="adj" fmla="val 12500"/>
            </a:avLst>
          </a:prstGeom>
          <a:solidFill>
            <a:srgbClr val="CC99FF"/>
          </a:solidFill>
          <a:ln w="222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l"/>
            <a:r>
              <a:rPr lang="kk-KZ" sz="3600" i="1">
                <a:latin typeface="Times New Roman" pitchFamily="18" charset="0"/>
              </a:rPr>
              <a:t>  ІІІ. Жаңа тақырыпқа кіріспе (3 мин)</a:t>
            </a:r>
            <a:endParaRPr lang="ru-RU" sz="3600" i="1">
              <a:latin typeface="Times New Roman" pitchFamily="18" charset="0"/>
            </a:endParaRPr>
          </a:p>
        </p:txBody>
      </p:sp>
      <p:sp>
        <p:nvSpPr>
          <p:cNvPr id="101426" name="AutoShape 50"/>
          <p:cNvSpPr>
            <a:spLocks noChangeArrowheads="1"/>
          </p:cNvSpPr>
          <p:nvPr/>
        </p:nvSpPr>
        <p:spPr bwMode="auto">
          <a:xfrm>
            <a:off x="250825" y="4076700"/>
            <a:ext cx="8642350" cy="9366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222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l"/>
            <a:r>
              <a:rPr lang="ru-RU" sz="3200" i="1">
                <a:latin typeface="Times New Roman" pitchFamily="18" charset="0"/>
              </a:rPr>
              <a:t> </a:t>
            </a:r>
            <a:r>
              <a:rPr lang="en-AU" sz="3200" i="1">
                <a:latin typeface="Times New Roman" pitchFamily="18" charset="0"/>
              </a:rPr>
              <a:t>IV</a:t>
            </a:r>
            <a:r>
              <a:rPr lang="kk-KZ" sz="3200" i="1">
                <a:latin typeface="Times New Roman" pitchFamily="18" charset="0"/>
              </a:rPr>
              <a:t>. Жаңа тақырыпты түсіндіру (11 мин)</a:t>
            </a:r>
            <a:endParaRPr lang="ru-RU" sz="3200" i="1">
              <a:latin typeface="Times New Roman" pitchFamily="18" charset="0"/>
            </a:endParaRPr>
          </a:p>
        </p:txBody>
      </p:sp>
      <p:sp>
        <p:nvSpPr>
          <p:cNvPr id="101427" name="AutoShape 51"/>
          <p:cNvSpPr>
            <a:spLocks noChangeArrowheads="1"/>
          </p:cNvSpPr>
          <p:nvPr/>
        </p:nvSpPr>
        <p:spPr bwMode="auto">
          <a:xfrm>
            <a:off x="179388" y="5084763"/>
            <a:ext cx="8820150" cy="720725"/>
          </a:xfrm>
          <a:prstGeom prst="verticalScroll">
            <a:avLst>
              <a:gd name="adj" fmla="val 12500"/>
            </a:avLst>
          </a:prstGeom>
          <a:solidFill>
            <a:srgbClr val="CC99FF"/>
          </a:solidFill>
          <a:ln w="222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l"/>
            <a:r>
              <a:rPr lang="kk-KZ" sz="3600" i="1">
                <a:latin typeface="Times New Roman" pitchFamily="18" charset="0"/>
              </a:rPr>
              <a:t> </a:t>
            </a:r>
            <a:r>
              <a:rPr lang="en-AU" sz="3600" i="1">
                <a:latin typeface="Times New Roman" pitchFamily="18" charset="0"/>
              </a:rPr>
              <a:t>V</a:t>
            </a:r>
            <a:r>
              <a:rPr lang="kk-KZ" sz="3600" i="1">
                <a:latin typeface="Times New Roman" pitchFamily="18" charset="0"/>
              </a:rPr>
              <a:t>. Қорытындылау. Бағалау (19 мин)</a:t>
            </a:r>
            <a:endParaRPr lang="ru-RU" sz="3600" i="1">
              <a:latin typeface="Times New Roman" pitchFamily="18" charset="0"/>
            </a:endParaRPr>
          </a:p>
        </p:txBody>
      </p:sp>
      <p:sp>
        <p:nvSpPr>
          <p:cNvPr id="101428" name="AutoShape 52"/>
          <p:cNvSpPr>
            <a:spLocks noChangeArrowheads="1"/>
          </p:cNvSpPr>
          <p:nvPr/>
        </p:nvSpPr>
        <p:spPr bwMode="auto">
          <a:xfrm>
            <a:off x="250825" y="5921375"/>
            <a:ext cx="8642350" cy="9366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222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l"/>
            <a:r>
              <a:rPr lang="kk-KZ" sz="3600" i="1">
                <a:latin typeface="Times New Roman" pitchFamily="18" charset="0"/>
              </a:rPr>
              <a:t> </a:t>
            </a:r>
            <a:r>
              <a:rPr lang="en-AU" sz="3600" i="1">
                <a:latin typeface="Times New Roman" pitchFamily="18" charset="0"/>
              </a:rPr>
              <a:t>V</a:t>
            </a:r>
            <a:r>
              <a:rPr lang="kk-KZ" sz="3600" i="1">
                <a:latin typeface="Times New Roman" pitchFamily="18" charset="0"/>
              </a:rPr>
              <a:t>І. Үйге тапсырма (2 мин)</a:t>
            </a:r>
            <a:endParaRPr lang="ru-RU" sz="3600" i="1">
              <a:latin typeface="Times New Roman" pitchFamily="18" charset="0"/>
            </a:endParaRPr>
          </a:p>
        </p:txBody>
      </p:sp>
      <p:sp>
        <p:nvSpPr>
          <p:cNvPr id="101432" name="UpRibbonSharp"/>
          <p:cNvSpPr>
            <a:spLocks noEditPoints="1" noChangeArrowheads="1"/>
          </p:cNvSpPr>
          <p:nvPr/>
        </p:nvSpPr>
        <p:spPr bwMode="auto">
          <a:xfrm>
            <a:off x="900113" y="115888"/>
            <a:ext cx="7704137" cy="100965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00FF00"/>
          </a:solidFill>
          <a:ln w="222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/>
            <a:endParaRPr lang="ru-RU" sz="2800"/>
          </a:p>
        </p:txBody>
      </p:sp>
      <p:sp>
        <p:nvSpPr>
          <p:cNvPr id="101433" name="WordArt 57"/>
          <p:cNvSpPr>
            <a:spLocks noChangeArrowheads="1" noChangeShapeType="1" noTextEdit="1"/>
          </p:cNvSpPr>
          <p:nvPr/>
        </p:nvSpPr>
        <p:spPr bwMode="auto">
          <a:xfrm>
            <a:off x="2916238" y="188913"/>
            <a:ext cx="367188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Сабақтың барысы:</a:t>
            </a:r>
          </a:p>
        </p:txBody>
      </p:sp>
      <p:pic>
        <p:nvPicPr>
          <p:cNvPr id="101441" name="Picture 65" descr="image3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276475"/>
            <a:ext cx="782637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42" name="Picture 66" descr="image1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284538"/>
            <a:ext cx="1333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43" name="Picture 67" descr="image1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229225"/>
            <a:ext cx="8175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44" name="Picture 68" descr="image34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221163"/>
            <a:ext cx="8636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45" name="Picture 69" descr="GUESTAN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5876925"/>
            <a:ext cx="2160587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j0296945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341438"/>
            <a:ext cx="7937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03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5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06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56007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56008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56009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56010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56011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56012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56013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56014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56015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56016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56017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56018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56019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56020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21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56022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56023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5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26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2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28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29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1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2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3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4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5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6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7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8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9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0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1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2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3" name="Text Box 43"/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256044" name="Text Box 44"/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256045" name="Text Box 45"/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256046" name="Text Box 46"/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256047" name="Text Box 47"/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256048" name="Text Box 48"/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256049" name="Text Box 49"/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256050" name="Text Box 50"/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256051" name="Text Box 51"/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256052" name="Text Box 52"/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256053" name="Text Box 53"/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256054" name="Text Box 54"/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256055" name="Text Box 55"/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256056" name="Text Box 56"/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256057" name="Text Box 57"/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256059" name="Text Box 59"/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256060" name="Text Box 60"/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256061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7027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29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30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57031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57032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57033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57034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57035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57036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57037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57038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57039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57040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57041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57042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57043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57044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7045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57046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57047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49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5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51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52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53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54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55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56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58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59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60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61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62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63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64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65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66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7067" name="Text Box 43"/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257068" name="Text Box 44"/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257069" name="Text Box 45"/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257070" name="Text Box 46"/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257071" name="Text Box 47"/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257072" name="Text Box 48"/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257073" name="Text Box 49"/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257074" name="Text Box 50"/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257075" name="Text Box 51"/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257076" name="Text Box 52"/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257077" name="Text Box 53"/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257078" name="Text Box 54"/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257079" name="Text Box 55"/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257080" name="Text Box 56"/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257081" name="Text Box 57"/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257082" name="Text Box 58"/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257084" name="Text Box 60"/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257085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8051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8052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4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58055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58056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58057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58058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58059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58060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58061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58062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58063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58064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58065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58066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58067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58068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8069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58070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58071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7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73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07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075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076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07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078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079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081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082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083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084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085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086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087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088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089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090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8091" name="Text Box 43"/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258092" name="Text Box 44"/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258093" name="Text Box 45"/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258094" name="Text Box 46"/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258095" name="Text Box 47"/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258096" name="Text Box 48"/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258097" name="Text Box 49"/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258098" name="Text Box 50"/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258099" name="Text Box 51"/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258100" name="Text Box 52"/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258101" name="Text Box 53"/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258102" name="Text Box 54"/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258103" name="Text Box 55"/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258104" name="Text Box 56"/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258105" name="Text Box 57"/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258106" name="Text Box 58"/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258107" name="Text Box 59"/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258109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0099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1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02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60103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60104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60105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60106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60107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60108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60109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60110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60111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60112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60113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60114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60115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60116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0117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60118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60119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2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21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0122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0123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0124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0125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0126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0127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0128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0129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0130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0131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0132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0133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0134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0135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0136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013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0139" name="Text Box 43"/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260140" name="Text Box 44"/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260141" name="Text Box 45"/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260142" name="Text Box 46"/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260143" name="Text Box 47"/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260144" name="Text Box 48"/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260145" name="Text Box 49"/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260146" name="Text Box 50"/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260147" name="Text Box 51"/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260148" name="Text Box 52"/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260150" name="Text Box 54"/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260151" name="Text Box 55"/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260152" name="Text Box 56"/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260153" name="Text Box 57"/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260154" name="Text Box 58"/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260155" name="Text Box 59"/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260156" name="Text Box 60"/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260157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AutoShape 5"/>
          <p:cNvSpPr>
            <a:spLocks noChangeArrowheads="1"/>
          </p:cNvSpPr>
          <p:nvPr/>
        </p:nvSpPr>
        <p:spPr bwMode="auto">
          <a:xfrm>
            <a:off x="468313" y="5373688"/>
            <a:ext cx="8424862" cy="1223962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79388" y="0"/>
            <a:ext cx="8964612" cy="53625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kk-KZ" sz="4400" i="1">
                <a:solidFill>
                  <a:srgbClr val="FF0000"/>
                </a:solidFill>
                <a:latin typeface="Times New Roman" pitchFamily="18" charset="0"/>
              </a:rPr>
              <a:t>Мәтіндік процессор? –  </a:t>
            </a:r>
            <a:r>
              <a:rPr lang="en-AU" sz="4400" i="1" u="sng">
                <a:solidFill>
                  <a:srgbClr val="FF0000"/>
                </a:solidFill>
                <a:latin typeface="Times New Roman" pitchFamily="18" charset="0"/>
              </a:rPr>
              <a:t>WORD</a:t>
            </a:r>
            <a:r>
              <a:rPr lang="kk-KZ" sz="4400" i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r>
              <a:rPr lang="kk-KZ" sz="5400" i="1">
                <a:solidFill>
                  <a:srgbClr val="663300"/>
                </a:solidFill>
                <a:latin typeface="Times New Roman" pitchFamily="18" charset="0"/>
              </a:rPr>
              <a:t>2. Септік жалғауы? – </a:t>
            </a:r>
            <a:r>
              <a:rPr lang="kk-KZ" sz="5400" i="1" u="sng">
                <a:solidFill>
                  <a:srgbClr val="663300"/>
                </a:solidFill>
                <a:latin typeface="Times New Roman" pitchFamily="18" charset="0"/>
              </a:rPr>
              <a:t>тың</a:t>
            </a:r>
            <a:r>
              <a:rPr lang="kk-KZ" sz="5400" i="1">
                <a:solidFill>
                  <a:srgbClr val="00FF00"/>
                </a:solidFill>
                <a:latin typeface="Times New Roman" pitchFamily="18" charset="0"/>
              </a:rPr>
              <a:t> </a:t>
            </a:r>
          </a:p>
          <a:p>
            <a:r>
              <a:rPr lang="kk-KZ" sz="4400" i="1">
                <a:solidFill>
                  <a:srgbClr val="0000FF"/>
                </a:solidFill>
                <a:latin typeface="Times New Roman" pitchFamily="18" charset="0"/>
              </a:rPr>
              <a:t>3. Ағылшынша </a:t>
            </a:r>
            <a:r>
              <a:rPr lang="en-AU" sz="4400" i="1">
                <a:solidFill>
                  <a:srgbClr val="0000FF"/>
                </a:solidFill>
                <a:latin typeface="Times New Roman" pitchFamily="18" charset="0"/>
              </a:rPr>
              <a:t>‘’grapho’’</a:t>
            </a:r>
            <a:r>
              <a:rPr lang="kk-KZ" sz="4400" i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r>
              <a:rPr lang="kk-KZ" sz="4400" i="1">
                <a:solidFill>
                  <a:srgbClr val="0000FF"/>
                </a:solidFill>
                <a:latin typeface="Times New Roman" pitchFamily="18" charset="0"/>
              </a:rPr>
              <a:t>сөзінің қазақша, орысша </a:t>
            </a:r>
          </a:p>
          <a:p>
            <a:r>
              <a:rPr lang="kk-KZ" sz="4400" i="1">
                <a:solidFill>
                  <a:srgbClr val="0000FF"/>
                </a:solidFill>
                <a:latin typeface="Times New Roman" pitchFamily="18" charset="0"/>
              </a:rPr>
              <a:t>аудармасы қандай? – </a:t>
            </a:r>
            <a:r>
              <a:rPr lang="kk-KZ" sz="4400" i="1" u="sng">
                <a:solidFill>
                  <a:srgbClr val="0000FF"/>
                </a:solidFill>
                <a:latin typeface="Times New Roman" pitchFamily="18" charset="0"/>
              </a:rPr>
              <a:t>графика</a:t>
            </a:r>
            <a:r>
              <a:rPr lang="kk-KZ" sz="4400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kk-KZ" sz="2400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kk-KZ" sz="4000" i="1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kk-KZ" sz="3600" i="1">
                <a:latin typeface="Times New Roman" pitchFamily="18" charset="0"/>
              </a:rPr>
              <a:t>4. Сын есім тудыратын жұрнақ? – </a:t>
            </a:r>
            <a:r>
              <a:rPr lang="kk-KZ" sz="3600" i="1" u="sng">
                <a:latin typeface="Times New Roman" pitchFamily="18" charset="0"/>
              </a:rPr>
              <a:t>лық</a:t>
            </a:r>
          </a:p>
          <a:p>
            <a:r>
              <a:rPr lang="kk-KZ" sz="4000" i="1">
                <a:solidFill>
                  <a:srgbClr val="6600CC"/>
                </a:solidFill>
                <a:latin typeface="Times New Roman" pitchFamily="18" charset="0"/>
              </a:rPr>
              <a:t>5. “Возможности”- сөзінің қазақша </a:t>
            </a:r>
          </a:p>
          <a:p>
            <a:r>
              <a:rPr lang="kk-KZ" sz="4000" i="1">
                <a:solidFill>
                  <a:srgbClr val="6600CC"/>
                </a:solidFill>
                <a:latin typeface="Times New Roman" pitchFamily="18" charset="0"/>
              </a:rPr>
              <a:t>аудармасы қандай? - </a:t>
            </a:r>
            <a:r>
              <a:rPr lang="kk-KZ" sz="4000" i="1" u="sng">
                <a:solidFill>
                  <a:srgbClr val="6600CC"/>
                </a:solidFill>
                <a:latin typeface="Times New Roman" pitchFamily="18" charset="0"/>
              </a:rPr>
              <a:t>мүмкіндіктер</a:t>
            </a:r>
            <a:endParaRPr lang="ru-RU" sz="4000" i="1" u="sng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105476" name="WordArt 4"/>
          <p:cNvSpPr>
            <a:spLocks noChangeArrowheads="1" noChangeShapeType="1" noTextEdit="1"/>
          </p:cNvSpPr>
          <p:nvPr/>
        </p:nvSpPr>
        <p:spPr bwMode="auto">
          <a:xfrm>
            <a:off x="971550" y="5661025"/>
            <a:ext cx="75533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WORD-</a:t>
            </a:r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тың графикалық мүмкіндіктері</a:t>
            </a:r>
          </a:p>
        </p:txBody>
      </p:sp>
      <p:pic>
        <p:nvPicPr>
          <p:cNvPr id="105553" name="Picture 81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782638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54" name="Picture 82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782638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55" name="Picture 83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782637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57" name="Picture 85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908050"/>
            <a:ext cx="782637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58" name="Picture 86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908050"/>
            <a:ext cx="782637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59" name="Picture 87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908050"/>
            <a:ext cx="782637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60" name="Picture 88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97200"/>
            <a:ext cx="782638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61" name="Picture 89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97200"/>
            <a:ext cx="782638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62" name="Picture 90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997200"/>
            <a:ext cx="782637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63" name="Picture 91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644900"/>
            <a:ext cx="782638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64" name="Picture 92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644900"/>
            <a:ext cx="782637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65" name="Picture 93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3644900"/>
            <a:ext cx="782637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66" name="Picture 94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782638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67" name="Picture 95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652963"/>
            <a:ext cx="782638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68" name="Picture 96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652963"/>
            <a:ext cx="782637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69" name="Picture 97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652963"/>
            <a:ext cx="782637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70" name="Picture 98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4652963"/>
            <a:ext cx="782638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71" name="Picture 99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4652963"/>
            <a:ext cx="782637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72" name="Picture 100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661025"/>
            <a:ext cx="782637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73" name="Picture 101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61025"/>
            <a:ext cx="782638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74" name="Picture 102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1025"/>
            <a:ext cx="782638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75" name="Picture 103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661025"/>
            <a:ext cx="782637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76" name="Picture 104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661025"/>
            <a:ext cx="782638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77" name="Picture 105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5661025"/>
            <a:ext cx="782637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78" name="Picture 106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661025"/>
            <a:ext cx="782638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79" name="Picture 107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5661025"/>
            <a:ext cx="782637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80" name="Picture 108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661025"/>
            <a:ext cx="782637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81" name="Picture 109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661025"/>
            <a:ext cx="782637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82" name="Picture 110" descr="imag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661025"/>
            <a:ext cx="782637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84" name="AutoShape 1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4863" y="6308725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5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5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5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5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5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5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5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5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5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5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5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5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5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5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5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5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5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5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5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5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5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5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5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5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5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5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5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5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5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5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5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5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5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5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5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5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5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5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5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5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0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5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05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05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05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0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05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05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05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0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0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5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05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5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05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05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05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05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05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05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5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05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05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05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05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5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05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05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05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05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05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05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05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05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05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05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05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05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05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05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05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05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05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05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05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05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05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5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5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5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компью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195" name="Picture 3" descr="image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196" name="Picture 4" descr="image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-17237075"/>
            <a:ext cx="3992562" cy="770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197" name="Picture 5" descr="image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-17021175"/>
            <a:ext cx="3992562" cy="770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8" name="WordArt 6"/>
          <p:cNvSpPr>
            <a:spLocks noChangeArrowheads="1" noChangeShapeType="1" noTextEdit="1"/>
          </p:cNvSpPr>
          <p:nvPr/>
        </p:nvSpPr>
        <p:spPr bwMode="auto">
          <a:xfrm>
            <a:off x="3132138" y="549275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17.03.2012 жыл</a:t>
            </a:r>
          </a:p>
        </p:txBody>
      </p:sp>
      <p:sp>
        <p:nvSpPr>
          <p:cNvPr id="264199" name="WordArt 7"/>
          <p:cNvSpPr>
            <a:spLocks noChangeArrowheads="1" noChangeShapeType="1" noTextEdit="1"/>
          </p:cNvSpPr>
          <p:nvPr/>
        </p:nvSpPr>
        <p:spPr bwMode="auto">
          <a:xfrm>
            <a:off x="1835150" y="1196975"/>
            <a:ext cx="3097213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Сабақтың тақырыбы:</a:t>
            </a:r>
          </a:p>
        </p:txBody>
      </p:sp>
      <p:sp>
        <p:nvSpPr>
          <p:cNvPr id="264200" name="WordArt 8"/>
          <p:cNvSpPr>
            <a:spLocks noChangeArrowheads="1" noChangeShapeType="1" noTextEdit="1"/>
          </p:cNvSpPr>
          <p:nvPr/>
        </p:nvSpPr>
        <p:spPr bwMode="auto">
          <a:xfrm>
            <a:off x="2124075" y="1989138"/>
            <a:ext cx="3887788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WORD-</a:t>
            </a:r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тың графикалық</a:t>
            </a:r>
          </a:p>
          <a:p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мүмкіндіктері</a:t>
            </a:r>
          </a:p>
        </p:txBody>
      </p:sp>
      <p:pic>
        <p:nvPicPr>
          <p:cNvPr id="264201" name="Picture 9" descr="prog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13100"/>
            <a:ext cx="1428750" cy="2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WordArt 10"/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6264275" cy="10795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Сабақтың мақсаты:</a:t>
            </a:r>
          </a:p>
        </p:txBody>
      </p:sp>
      <p:sp>
        <p:nvSpPr>
          <p:cNvPr id="265219" name="AutoShape 16"/>
          <p:cNvSpPr>
            <a:spLocks noChangeArrowheads="1"/>
          </p:cNvSpPr>
          <p:nvPr/>
        </p:nvSpPr>
        <p:spPr bwMode="auto">
          <a:xfrm rot="5400000" flipH="1">
            <a:off x="3995738" y="-1611313"/>
            <a:ext cx="1512888" cy="8424863"/>
          </a:xfrm>
          <a:prstGeom prst="flowChartOnlineStorage">
            <a:avLst/>
          </a:prstGeom>
          <a:solidFill>
            <a:schemeClr val="bg1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r>
              <a:rPr lang="kk-KZ" sz="2000" b="1" i="1">
                <a:solidFill>
                  <a:srgbClr val="990099"/>
                </a:solidFill>
              </a:rPr>
              <a:t>Білімділік: </a:t>
            </a:r>
          </a:p>
          <a:p>
            <a:r>
              <a:rPr lang="kk-KZ" sz="2000"/>
              <a:t> </a:t>
            </a:r>
            <a:r>
              <a:rPr lang="kk-KZ" sz="2000" b="1" i="1"/>
              <a:t>Оқушыларға Word-тың графикалық мүмкіндіктерін көрсету. </a:t>
            </a:r>
          </a:p>
          <a:p>
            <a:r>
              <a:rPr lang="kk-KZ" sz="2000" b="1" i="1"/>
              <a:t>Оларға мәтіндік құжатқа графикалық бейне  кірістіруді үйрету.</a:t>
            </a:r>
          </a:p>
        </p:txBody>
      </p:sp>
      <p:pic>
        <p:nvPicPr>
          <p:cNvPr id="265220" name="Picture 9" descr="j03436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AutoShape 16"/>
          <p:cNvSpPr>
            <a:spLocks noChangeArrowheads="1"/>
          </p:cNvSpPr>
          <p:nvPr/>
        </p:nvSpPr>
        <p:spPr bwMode="auto">
          <a:xfrm rot="5400000" flipH="1">
            <a:off x="4032251" y="-134938"/>
            <a:ext cx="1439862" cy="8424863"/>
          </a:xfrm>
          <a:prstGeom prst="flowChartOnlineStorage">
            <a:avLst/>
          </a:prstGeom>
          <a:solidFill>
            <a:schemeClr val="bg1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kk-KZ" sz="2000" b="1" i="1">
              <a:solidFill>
                <a:srgbClr val="990099"/>
              </a:solidFill>
            </a:endParaRPr>
          </a:p>
          <a:p>
            <a:r>
              <a:rPr lang="kk-KZ" sz="2000" b="1" i="1">
                <a:solidFill>
                  <a:srgbClr val="990099"/>
                </a:solidFill>
              </a:rPr>
              <a:t>Дамытушылық:</a:t>
            </a:r>
          </a:p>
          <a:p>
            <a:r>
              <a:rPr lang="kk-KZ" sz="2000" b="1" i="1"/>
              <a:t>Оқушылардың есте сақтау және зейіндік қабілеттерін </a:t>
            </a:r>
          </a:p>
          <a:p>
            <a:r>
              <a:rPr lang="kk-KZ" sz="2000" b="1" i="1"/>
              <a:t>дамыту, пәнге деген қызығушылығын арттыру.</a:t>
            </a:r>
            <a:r>
              <a:rPr lang="kk-KZ" sz="2000" b="1"/>
              <a:t>       </a:t>
            </a:r>
            <a:endParaRPr lang="ru-RU" sz="2000" b="1"/>
          </a:p>
          <a:p>
            <a:endParaRPr lang="kk-KZ" b="1" i="1"/>
          </a:p>
        </p:txBody>
      </p:sp>
      <p:sp>
        <p:nvSpPr>
          <p:cNvPr id="265222" name="AutoShape 16"/>
          <p:cNvSpPr>
            <a:spLocks noChangeArrowheads="1"/>
          </p:cNvSpPr>
          <p:nvPr/>
        </p:nvSpPr>
        <p:spPr bwMode="auto">
          <a:xfrm rot="5400000" flipH="1">
            <a:off x="4032250" y="1304925"/>
            <a:ext cx="1439863" cy="8424863"/>
          </a:xfrm>
          <a:prstGeom prst="flowChartOnlineStorage">
            <a:avLst/>
          </a:prstGeom>
          <a:solidFill>
            <a:schemeClr val="bg1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r>
              <a:rPr lang="kk-KZ" sz="3200" b="1" i="1">
                <a:solidFill>
                  <a:srgbClr val="990099"/>
                </a:solidFill>
              </a:rPr>
              <a:t>Тәрбиелілік: </a:t>
            </a:r>
          </a:p>
          <a:p>
            <a:r>
              <a:rPr lang="kk-KZ" sz="2000" b="1" i="1"/>
              <a:t>Уақытты тиімді пайдалануға, жүйелі ойлауға, ұқыптылыққа, </a:t>
            </a:r>
          </a:p>
          <a:p>
            <a:r>
              <a:rPr lang="kk-KZ" sz="2000" b="1" i="1"/>
              <a:t>шапшаңдыққа, компьютерлік сауаттылыққа тәрбиелеу.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713787" cy="6048375"/>
          </a:xfrm>
        </p:spPr>
        <p:txBody>
          <a:bodyPr/>
          <a:lstStyle/>
          <a:p>
            <a:pPr algn="l"/>
            <a:r>
              <a:rPr lang="kk-KZ" sz="3500" u="sng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kk-KZ" sz="3500" u="sng">
                <a:solidFill>
                  <a:schemeClr val="tx1"/>
                </a:solidFill>
                <a:latin typeface="Times New Roman" pitchFamily="18" charset="0"/>
              </a:rPr>
            </a:br>
            <a:r>
              <a:rPr lang="kk-KZ" sz="3500" u="sng">
                <a:solidFill>
                  <a:schemeClr val="tx1"/>
                </a:solidFill>
                <a:latin typeface="Times New Roman" pitchFamily="18" charset="0"/>
              </a:rPr>
              <a:t>Сабақтың түрі:</a:t>
            </a:r>
            <a:r>
              <a:rPr lang="kk-KZ" sz="3500">
                <a:latin typeface="Times New Roman" pitchFamily="18" charset="0"/>
              </a:rPr>
              <a:t> </a:t>
            </a:r>
            <a:r>
              <a:rPr lang="kk-KZ" sz="3500" i="1">
                <a:solidFill>
                  <a:srgbClr val="FF0000"/>
                </a:solidFill>
                <a:latin typeface="Times New Roman" pitchFamily="18" charset="0"/>
              </a:rPr>
              <a:t>аралас сабақ</a:t>
            </a:r>
            <a:r>
              <a:rPr lang="kk-KZ" sz="3500">
                <a:solidFill>
                  <a:srgbClr val="FF0000"/>
                </a:solidFill>
                <a:latin typeface="Times New Roman" pitchFamily="18" charset="0"/>
              </a:rPr>
              <a:t> </a:t>
            </a:r>
            <a:br>
              <a:rPr lang="kk-KZ" sz="35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kk-KZ" sz="3500" u="sng">
                <a:solidFill>
                  <a:schemeClr val="tx1"/>
                </a:solidFill>
                <a:latin typeface="Times New Roman" pitchFamily="18" charset="0"/>
              </a:rPr>
              <a:t>Сабақтың типі:</a:t>
            </a:r>
            <a:r>
              <a:rPr lang="kk-KZ" sz="3500">
                <a:latin typeface="Times New Roman" pitchFamily="18" charset="0"/>
              </a:rPr>
              <a:t> </a:t>
            </a:r>
            <a:r>
              <a:rPr lang="kk-KZ" sz="3500" i="1">
                <a:solidFill>
                  <a:srgbClr val="FF0000"/>
                </a:solidFill>
                <a:latin typeface="Times New Roman" pitchFamily="18" charset="0"/>
              </a:rPr>
              <a:t>білімді, іскерлікті, дағдыны  </a:t>
            </a:r>
            <a:br>
              <a:rPr lang="kk-KZ" sz="3500" i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kk-KZ" sz="3500" i="1">
                <a:solidFill>
                  <a:srgbClr val="FF0000"/>
                </a:solidFill>
                <a:latin typeface="Times New Roman" pitchFamily="18" charset="0"/>
              </a:rPr>
              <a:t>                           қалыптастыру сабағы</a:t>
            </a:r>
            <a:br>
              <a:rPr lang="kk-KZ" sz="3500" i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kk-KZ" sz="3500" u="sng">
                <a:solidFill>
                  <a:schemeClr val="tx1"/>
                </a:solidFill>
                <a:latin typeface="Times New Roman" pitchFamily="18" charset="0"/>
              </a:rPr>
              <a:t>Пәнаралық байланыс:</a:t>
            </a:r>
            <a:r>
              <a:rPr lang="kk-KZ" sz="3500" i="1">
                <a:solidFill>
                  <a:srgbClr val="FF0000"/>
                </a:solidFill>
                <a:latin typeface="Times New Roman" pitchFamily="18" charset="0"/>
              </a:rPr>
              <a:t> сурет, ағылшын,   </a:t>
            </a:r>
            <a:br>
              <a:rPr lang="kk-KZ" sz="3500" i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kk-KZ" sz="3500" i="1">
                <a:solidFill>
                  <a:srgbClr val="FF0000"/>
                </a:solidFill>
                <a:latin typeface="Times New Roman" pitchFamily="18" charset="0"/>
              </a:rPr>
              <a:t>                                      орыс, қазақ тілдері</a:t>
            </a:r>
            <a:br>
              <a:rPr lang="kk-KZ" sz="3500" i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kk-KZ" sz="3500" u="sng">
                <a:solidFill>
                  <a:schemeClr val="tx1"/>
                </a:solidFill>
                <a:latin typeface="Times New Roman" pitchFamily="18" charset="0"/>
              </a:rPr>
              <a:t>Оқыту әдітері:</a:t>
            </a:r>
            <a:r>
              <a:rPr lang="kk-KZ" sz="3500">
                <a:latin typeface="Times New Roman" pitchFamily="18" charset="0"/>
              </a:rPr>
              <a:t> </a:t>
            </a:r>
            <a:r>
              <a:rPr lang="kk-KZ" sz="3500" i="1">
                <a:solidFill>
                  <a:srgbClr val="FF0000"/>
                </a:solidFill>
                <a:latin typeface="Times New Roman" pitchFamily="18" charset="0"/>
              </a:rPr>
              <a:t>сөздік, көрнекі, практикалық </a:t>
            </a:r>
            <a:br>
              <a:rPr lang="kk-KZ" sz="3500" i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kk-KZ" sz="3500" u="sng">
                <a:solidFill>
                  <a:schemeClr val="tx1"/>
                </a:solidFill>
                <a:latin typeface="Times New Roman" pitchFamily="18" charset="0"/>
              </a:rPr>
              <a:t>Оқыту формалары:</a:t>
            </a:r>
            <a:r>
              <a:rPr lang="kk-KZ" sz="3500">
                <a:latin typeface="Times New Roman" pitchFamily="18" charset="0"/>
              </a:rPr>
              <a:t> </a:t>
            </a:r>
            <a:r>
              <a:rPr lang="kk-KZ" sz="3500" i="1">
                <a:solidFill>
                  <a:srgbClr val="FF0000"/>
                </a:solidFill>
                <a:latin typeface="Times New Roman" pitchFamily="18" charset="0"/>
              </a:rPr>
              <a:t>жеке, топтық және 			                ұжымдық.</a:t>
            </a:r>
            <a:r>
              <a:rPr lang="ru-RU" sz="3500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kk-KZ" sz="3500">
                <a:latin typeface="Times New Roman" pitchFamily="18" charset="0"/>
              </a:rPr>
              <a:t/>
            </a:r>
            <a:br>
              <a:rPr lang="kk-KZ" sz="3500">
                <a:latin typeface="Times New Roman" pitchFamily="18" charset="0"/>
              </a:rPr>
            </a:br>
            <a:r>
              <a:rPr lang="kk-KZ" sz="3500" u="sng">
                <a:solidFill>
                  <a:schemeClr val="tx1"/>
                </a:solidFill>
                <a:latin typeface="Times New Roman" pitchFamily="18" charset="0"/>
              </a:rPr>
              <a:t>Сабақтың көрнекілігі:</a:t>
            </a:r>
            <a:r>
              <a:rPr lang="kk-KZ" sz="3500">
                <a:latin typeface="Times New Roman" pitchFamily="18" charset="0"/>
              </a:rPr>
              <a:t> </a:t>
            </a:r>
            <a:r>
              <a:rPr lang="kk-KZ" sz="3500" i="1">
                <a:solidFill>
                  <a:srgbClr val="FF0000"/>
                </a:solidFill>
                <a:latin typeface="Times New Roman" pitchFamily="18" charset="0"/>
              </a:rPr>
              <a:t>компьютер,слайд, </a:t>
            </a:r>
            <a:br>
              <a:rPr lang="kk-KZ" sz="3500" i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kk-KZ" sz="3500" i="1">
                <a:solidFill>
                  <a:srgbClr val="FF0000"/>
                </a:solidFill>
                <a:latin typeface="Times New Roman" pitchFamily="18" charset="0"/>
              </a:rPr>
              <a:t>     электронды оқулық-8, </a:t>
            </a:r>
            <a:r>
              <a:rPr lang="en-AU" sz="3500" i="1">
                <a:solidFill>
                  <a:srgbClr val="FF0000"/>
                </a:solidFill>
                <a:latin typeface="Times New Roman" pitchFamily="18" charset="0"/>
              </a:rPr>
              <a:t>SIN</a:t>
            </a:r>
            <a:r>
              <a:rPr lang="kk-KZ" sz="3500" i="1">
                <a:solidFill>
                  <a:srgbClr val="FF0000"/>
                </a:solidFill>
                <a:latin typeface="Times New Roman" pitchFamily="18" charset="0"/>
              </a:rPr>
              <a:t> бағдарламасы,  </a:t>
            </a:r>
            <a:br>
              <a:rPr lang="kk-KZ" sz="3500" i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kk-KZ" sz="3500" i="1">
                <a:solidFill>
                  <a:srgbClr val="FF0000"/>
                </a:solidFill>
                <a:latin typeface="Times New Roman" pitchFamily="18" charset="0"/>
              </a:rPr>
              <a:t>     анимация, оқулық, электронды және   </a:t>
            </a:r>
            <a:br>
              <a:rPr lang="kk-KZ" sz="3500" i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kk-KZ" sz="3500" i="1">
                <a:solidFill>
                  <a:srgbClr val="FF0000"/>
                </a:solidFill>
                <a:latin typeface="Times New Roman" pitchFamily="18" charset="0"/>
              </a:rPr>
              <a:t>    деңгейлік тапсырмалар</a:t>
            </a:r>
            <a:br>
              <a:rPr lang="kk-KZ" sz="3500" i="1">
                <a:solidFill>
                  <a:srgbClr val="FF0000"/>
                </a:solidFill>
                <a:latin typeface="Times New Roman" pitchFamily="18" charset="0"/>
              </a:rPr>
            </a:br>
            <a:endParaRPr lang="ru-RU" sz="3500" i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WordArt 5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69850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Word-</a:t>
            </a:r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тың графикалық </a:t>
            </a:r>
          </a:p>
          <a:p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мүмкіндіктері:</a:t>
            </a:r>
          </a:p>
        </p:txBody>
      </p:sp>
      <p:sp>
        <p:nvSpPr>
          <p:cNvPr id="269315" name="Rectangle 6"/>
          <p:cNvSpPr>
            <a:spLocks noChangeArrowheads="1"/>
          </p:cNvSpPr>
          <p:nvPr/>
        </p:nvSpPr>
        <p:spPr bwMode="auto">
          <a:xfrm>
            <a:off x="250825" y="1573213"/>
            <a:ext cx="85471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kk-KZ" sz="3000" i="1">
                <a:solidFill>
                  <a:srgbClr val="000000"/>
                </a:solidFill>
                <a:latin typeface="Times New Roman" pitchFamily="18" charset="0"/>
              </a:rPr>
              <a:t> Графикалық редактордан кірістіру. Оқушыларға өз сөзіммен түсіндіремін.</a:t>
            </a:r>
            <a:endParaRPr lang="ru-RU" sz="30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AutoNum type="arabicPeriod"/>
            </a:pPr>
            <a:r>
              <a:rPr lang="kk-KZ" sz="3000" i="1">
                <a:solidFill>
                  <a:srgbClr val="000000"/>
                </a:solidFill>
                <a:latin typeface="Times New Roman" pitchFamily="18" charset="0"/>
              </a:rPr>
              <a:t> Сурет салу панелін қолданып, графикалық бейне жасау. </a:t>
            </a:r>
            <a:r>
              <a:rPr lang="en-AU" sz="3000" i="1">
                <a:solidFill>
                  <a:srgbClr val="000000"/>
                </a:solidFill>
                <a:latin typeface="Times New Roman" pitchFamily="18" charset="0"/>
              </a:rPr>
              <a:t>SIN</a:t>
            </a:r>
            <a:r>
              <a:rPr lang="kk-KZ" sz="3000" i="1">
                <a:solidFill>
                  <a:srgbClr val="000000"/>
                </a:solidFill>
                <a:latin typeface="Times New Roman" pitchFamily="18" charset="0"/>
              </a:rPr>
              <a:t> бағдарламасында анимация түрінде түсіндіру. </a:t>
            </a:r>
            <a:r>
              <a:rPr lang="kk-KZ" sz="1400" i="1">
                <a:solidFill>
                  <a:srgbClr val="000000"/>
                </a:solidFill>
                <a:latin typeface="Times New Roman" pitchFamily="18" charset="0"/>
              </a:rPr>
              <a:t>“Суретті кірістірі”</a:t>
            </a: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l"/>
            <a:r>
              <a:rPr lang="kk-KZ" sz="3000" i="1">
                <a:solidFill>
                  <a:srgbClr val="000000"/>
                </a:solidFill>
                <a:latin typeface="Times New Roman" pitchFamily="18" charset="0"/>
              </a:rPr>
              <a:t>3. Дайын суреттер кітапханасынан алынған суреттерді кірістіру. 8-сыныпқа арналған ЭО-пен түсіндіру.</a:t>
            </a:r>
            <a:endParaRPr lang="ru-RU" sz="30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l"/>
            <a:r>
              <a:rPr lang="kk-KZ" sz="3000" i="1">
                <a:solidFill>
                  <a:srgbClr val="000000"/>
                </a:solidFill>
                <a:latin typeface="Times New Roman" pitchFamily="18" charset="0"/>
              </a:rPr>
              <a:t>4. Фигуралық мәтін кірістіру. </a:t>
            </a:r>
            <a:r>
              <a:rPr lang="en-AU" sz="3000" i="1">
                <a:solidFill>
                  <a:srgbClr val="000000"/>
                </a:solidFill>
                <a:latin typeface="Times New Roman" pitchFamily="18" charset="0"/>
              </a:rPr>
              <a:t>SIN</a:t>
            </a:r>
            <a:r>
              <a:rPr lang="kk-KZ" sz="3000">
                <a:latin typeface="Times New Roman" pitchFamily="18" charset="0"/>
              </a:rPr>
              <a:t> </a:t>
            </a:r>
            <a:r>
              <a:rPr lang="kk-KZ" sz="3000" i="1">
                <a:solidFill>
                  <a:srgbClr val="000000"/>
                </a:solidFill>
                <a:latin typeface="Times New Roman" pitchFamily="18" charset="0"/>
              </a:rPr>
              <a:t>бағдарламасында анимация түрінде түсіндіру. </a:t>
            </a:r>
            <a:r>
              <a:rPr lang="kk-KZ" i="1">
                <a:solidFill>
                  <a:srgbClr val="000000"/>
                </a:solidFill>
                <a:latin typeface="Times New Roman" pitchFamily="18" charset="0"/>
              </a:rPr>
              <a:t>“</a:t>
            </a:r>
            <a:r>
              <a:rPr lang="en-AU" i="1">
                <a:solidFill>
                  <a:srgbClr val="000000"/>
                </a:solidFill>
                <a:latin typeface="Times New Roman" pitchFamily="18" charset="0"/>
              </a:rPr>
              <a:t>WordArt</a:t>
            </a:r>
            <a:r>
              <a:rPr lang="kk-KZ" i="1">
                <a:solidFill>
                  <a:srgbClr val="000000"/>
                </a:solidFill>
                <a:latin typeface="Times New Roman" pitchFamily="18" charset="0"/>
              </a:rPr>
              <a:t> нысанын кірістіру” (дәптерге түсіру)</a:t>
            </a:r>
          </a:p>
        </p:txBody>
      </p:sp>
      <p:sp>
        <p:nvSpPr>
          <p:cNvPr id="269325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4863" y="6308725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WordArt 5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617537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Графикалық</a:t>
            </a:r>
          </a:p>
          <a:p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редактордан кірістіру </a:t>
            </a:r>
          </a:p>
        </p:txBody>
      </p:sp>
      <p:sp>
        <p:nvSpPr>
          <p:cNvPr id="270339" name="Rectangle 93"/>
          <p:cNvSpPr>
            <a:spLocks noChangeArrowheads="1"/>
          </p:cNvSpPr>
          <p:nvPr/>
        </p:nvSpPr>
        <p:spPr bwMode="auto">
          <a:xfrm>
            <a:off x="338138" y="2433638"/>
            <a:ext cx="8482012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l" eaLnBrk="0" hangingPunct="0"/>
            <a:r>
              <a:rPr lang="kk-KZ" sz="3300" i="1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kk-KZ" sz="33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Графикалық редакторында сурет салу</a:t>
            </a:r>
            <a:endParaRPr lang="ru-RU" sz="3300" i="1">
              <a:latin typeface="Times New Roman" pitchFamily="18" charset="0"/>
            </a:endParaRPr>
          </a:p>
          <a:p>
            <a:pPr marL="342900" indent="-342900" algn="l" eaLnBrk="0" hangingPunct="0"/>
            <a:r>
              <a:rPr lang="kk-KZ" sz="3300" i="1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kk-KZ" sz="33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Суретті ерекшелеп алып, алмасу буферіне енгізу</a:t>
            </a:r>
            <a:endParaRPr lang="kk-KZ" sz="3300" i="1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 algn="l"/>
            <a:r>
              <a:rPr lang="kk-KZ" sz="3300" i="1">
                <a:solidFill>
                  <a:srgbClr val="0000FF"/>
                </a:solidFill>
                <a:latin typeface="Times New Roman" pitchFamily="18" charset="0"/>
              </a:rPr>
              <a:t>3. Суретті алмасу буферінен алып, құжатқа кірістіру.</a:t>
            </a:r>
            <a:endParaRPr lang="ru-RU" sz="3300" i="1">
              <a:latin typeface="Times New Roman" pitchFamily="18" charset="0"/>
            </a:endParaRPr>
          </a:p>
          <a:p>
            <a:pPr marL="342900" indent="-342900" algn="l"/>
            <a:r>
              <a:rPr lang="kk-KZ" sz="3300" i="1">
                <a:solidFill>
                  <a:srgbClr val="0000FF"/>
                </a:solidFill>
                <a:latin typeface="Times New Roman" pitchFamily="18" charset="0"/>
              </a:rPr>
              <a:t>4. Мәтіндік құжатты ашу және меңзерді сурет кірістірілетін жерге апару.</a:t>
            </a:r>
            <a:endParaRPr lang="ru-RU" sz="33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0825" y="219075"/>
          <a:ext cx="8569325" cy="642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7572" name="WordArt 52"/>
          <p:cNvSpPr>
            <a:spLocks noChangeArrowheads="1" noChangeShapeType="1" noTextEdit="1"/>
          </p:cNvSpPr>
          <p:nvPr/>
        </p:nvSpPr>
        <p:spPr bwMode="auto">
          <a:xfrm>
            <a:off x="3059113" y="2708275"/>
            <a:ext cx="331152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Ұйымдастыру</a:t>
            </a:r>
          </a:p>
          <a:p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бөлімі</a:t>
            </a:r>
          </a:p>
        </p:txBody>
      </p:sp>
      <p:sp>
        <p:nvSpPr>
          <p:cNvPr id="107573" name="AutoShape 5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662463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WordArt 5"/>
          <p:cNvSpPr>
            <a:spLocks noChangeArrowheads="1" noChangeShapeType="1" noTextEdit="1"/>
          </p:cNvSpPr>
          <p:nvPr/>
        </p:nvSpPr>
        <p:spPr bwMode="auto">
          <a:xfrm>
            <a:off x="966788" y="671513"/>
            <a:ext cx="721042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«Сурет салу» (Рисование) панелін </a:t>
            </a:r>
          </a:p>
          <a:p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қолданып графикалық бейне жасау</a:t>
            </a:r>
          </a:p>
        </p:txBody>
      </p:sp>
      <p:sp>
        <p:nvSpPr>
          <p:cNvPr id="272387" name="Rectangle 6"/>
          <p:cNvSpPr>
            <a:spLocks noChangeArrowheads="1"/>
          </p:cNvSpPr>
          <p:nvPr/>
        </p:nvSpPr>
        <p:spPr bwMode="auto">
          <a:xfrm>
            <a:off x="250825" y="1901825"/>
            <a:ext cx="8713788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l"/>
            <a:r>
              <a:rPr lang="kk-KZ" sz="2600" i="1">
                <a:latin typeface="Times New Roman" pitchFamily="18" charset="0"/>
              </a:rPr>
              <a:t>1. Аспаптар панелінен Автофигуралар командасынан қажетті фигураны  таңдау.</a:t>
            </a:r>
            <a:endParaRPr lang="ru-RU" sz="2600" i="1">
              <a:latin typeface="Times New Roman" pitchFamily="18" charset="0"/>
            </a:endParaRPr>
          </a:p>
          <a:p>
            <a:pPr marL="342900" indent="-342900" algn="l"/>
            <a:r>
              <a:rPr lang="kk-KZ" sz="2600" i="1">
                <a:latin typeface="Times New Roman" pitchFamily="18" charset="0"/>
              </a:rPr>
              <a:t>2. Суретті ерекшелеп алып, сызықтың түсін, типін өз қалауыңша ауыстырасың.</a:t>
            </a:r>
            <a:endParaRPr lang="ru-RU" sz="2600" i="1">
              <a:latin typeface="Times New Roman" pitchFamily="18" charset="0"/>
            </a:endParaRPr>
          </a:p>
          <a:p>
            <a:pPr marL="342900" indent="-342900" algn="l"/>
            <a:r>
              <a:rPr lang="kk-KZ" sz="2600" i="1">
                <a:latin typeface="Times New Roman" pitchFamily="18" charset="0"/>
              </a:rPr>
              <a:t>3. Суретті белгілеп алып, құю командасын орындай отырып бояйсың.</a:t>
            </a:r>
            <a:endParaRPr lang="ru-RU" sz="2600" i="1">
              <a:latin typeface="Times New Roman" pitchFamily="18" charset="0"/>
            </a:endParaRPr>
          </a:p>
          <a:p>
            <a:pPr marL="342900" indent="-342900" algn="l"/>
            <a:r>
              <a:rPr lang="kk-KZ" sz="2600" i="1">
                <a:latin typeface="Times New Roman" pitchFamily="18" charset="0"/>
              </a:rPr>
              <a:t>4. Салынған сурет еркін бағытта жылжу үшін оны белгілеп алып, аспаптар панелінен </a:t>
            </a:r>
            <a:r>
              <a:rPr lang="kk-KZ" sz="2600" b="1" i="1">
                <a:latin typeface="Times New Roman" pitchFamily="18" charset="0"/>
              </a:rPr>
              <a:t>Обтекание</a:t>
            </a:r>
            <a:r>
              <a:rPr lang="kk-KZ" sz="2600" i="1">
                <a:latin typeface="Times New Roman" pitchFamily="18" charset="0"/>
              </a:rPr>
              <a:t> қосымшасынан </a:t>
            </a:r>
            <a:r>
              <a:rPr lang="kk-KZ" sz="2600" b="1" i="1">
                <a:latin typeface="Times New Roman" pitchFamily="18" charset="0"/>
              </a:rPr>
              <a:t>вокруг рамки</a:t>
            </a:r>
            <a:r>
              <a:rPr lang="kk-KZ" sz="2600" i="1">
                <a:latin typeface="Times New Roman" pitchFamily="18" charset="0"/>
              </a:rPr>
              <a:t> және т.б.таңдап, ОК шерту.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87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WordArt 5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12470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Дайын суреттер кітапханасынан </a:t>
            </a:r>
          </a:p>
          <a:p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алынған суреттерді кірістіру</a:t>
            </a:r>
          </a:p>
        </p:txBody>
      </p:sp>
      <p:sp>
        <p:nvSpPr>
          <p:cNvPr id="275459" name="Rectangle 6"/>
          <p:cNvSpPr>
            <a:spLocks noChangeArrowheads="1"/>
          </p:cNvSpPr>
          <p:nvPr/>
        </p:nvSpPr>
        <p:spPr bwMode="auto">
          <a:xfrm>
            <a:off x="323850" y="1946275"/>
            <a:ext cx="85693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1. Сурет қойылатын жерге курсорды орналастыру</a:t>
            </a:r>
          </a:p>
          <a:p>
            <a:pPr algn="l"/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қажет</a:t>
            </a:r>
            <a:endParaRPr lang="ru-RU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algn="l"/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2. Қою – Сурет – Картина (Вставка-Рисунок-Картина) командасын таңдау керек.</a:t>
            </a:r>
            <a:endParaRPr lang="ru-RU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algn="l"/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3. Пайда болған терезеде Word-тың деңгейіне </a:t>
            </a:r>
          </a:p>
          <a:p>
            <a:pPr algn="l"/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байланысты әр түрлі суреттердің тізімі ұсынылады.</a:t>
            </a:r>
            <a:endParaRPr lang="ru-RU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algn="l"/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4. Суреті бар файлдардың атын таңдап, ОК </a:t>
            </a:r>
          </a:p>
          <a:p>
            <a:pPr algn="l"/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батырмасын шерту керек.</a:t>
            </a:r>
            <a:endParaRPr lang="ru-RU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algn="l"/>
            <a:r>
              <a:rPr lang="kk-KZ" sz="2800" b="1" i="1">
                <a:solidFill>
                  <a:srgbClr val="0000CC"/>
                </a:solidFill>
                <a:latin typeface="Times New Roman" pitchFamily="18" charset="0"/>
              </a:rPr>
              <a:t>5. Таңдалынған сурет құжатқа орналастырылады.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3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WordArt 5"/>
          <p:cNvSpPr>
            <a:spLocks noChangeArrowheads="1" noChangeShapeType="1" noTextEdit="1"/>
          </p:cNvSpPr>
          <p:nvPr/>
        </p:nvSpPr>
        <p:spPr bwMode="auto">
          <a:xfrm>
            <a:off x="2700338" y="476250"/>
            <a:ext cx="584041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Фигуралық мәтін кірістіру</a:t>
            </a:r>
          </a:p>
        </p:txBody>
      </p:sp>
      <p:sp>
        <p:nvSpPr>
          <p:cNvPr id="279556" name="Rectangle 6"/>
          <p:cNvSpPr>
            <a:spLocks noChangeArrowheads="1"/>
          </p:cNvSpPr>
          <p:nvPr/>
        </p:nvSpPr>
        <p:spPr bwMode="auto">
          <a:xfrm>
            <a:off x="323850" y="1792288"/>
            <a:ext cx="864076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kk-KZ" sz="3000" i="1">
                <a:solidFill>
                  <a:srgbClr val="003300"/>
                </a:solidFill>
                <a:latin typeface="Times New Roman" pitchFamily="18" charset="0"/>
              </a:rPr>
              <a:t>1. Курсорды мәтіннің басына орнатыңдар.</a:t>
            </a:r>
            <a:endParaRPr lang="ru-RU" sz="3000" i="1">
              <a:solidFill>
                <a:srgbClr val="003300"/>
              </a:solidFill>
              <a:latin typeface="Times New Roman" pitchFamily="18" charset="0"/>
            </a:endParaRPr>
          </a:p>
          <a:p>
            <a:pPr algn="l"/>
            <a:r>
              <a:rPr lang="kk-KZ" sz="3000" i="1">
                <a:solidFill>
                  <a:srgbClr val="003300"/>
                </a:solidFill>
                <a:latin typeface="Times New Roman" pitchFamily="18" charset="0"/>
              </a:rPr>
              <a:t>2. Вставка – Рисунок – Объект </a:t>
            </a:r>
            <a:r>
              <a:rPr lang="en-US" sz="3000" i="1">
                <a:solidFill>
                  <a:srgbClr val="003300"/>
                </a:solidFill>
                <a:latin typeface="Times New Roman" pitchFamily="18" charset="0"/>
              </a:rPr>
              <a:t>WordArt </a:t>
            </a:r>
            <a:r>
              <a:rPr lang="kk-KZ" sz="3000" i="1">
                <a:solidFill>
                  <a:srgbClr val="003300"/>
                </a:solidFill>
                <a:latin typeface="Times New Roman" pitchFamily="18" charset="0"/>
              </a:rPr>
              <a:t>командасын орындаңдар.</a:t>
            </a:r>
            <a:endParaRPr lang="ru-RU" sz="3000" i="1">
              <a:solidFill>
                <a:srgbClr val="003300"/>
              </a:solidFill>
              <a:latin typeface="Times New Roman" pitchFamily="18" charset="0"/>
            </a:endParaRPr>
          </a:p>
          <a:p>
            <a:pPr algn="l"/>
            <a:r>
              <a:rPr lang="kk-KZ" sz="3000" i="1">
                <a:solidFill>
                  <a:srgbClr val="003300"/>
                </a:solidFill>
                <a:latin typeface="Times New Roman" pitchFamily="18" charset="0"/>
              </a:rPr>
              <a:t>3. Коллекция WordArt диалогтық терезесінде ұнаған қаріп стилін таңдап, ОК шерту.</a:t>
            </a:r>
            <a:endParaRPr lang="ru-RU" sz="3000" i="1">
              <a:solidFill>
                <a:srgbClr val="003300"/>
              </a:solidFill>
              <a:latin typeface="Times New Roman" pitchFamily="18" charset="0"/>
            </a:endParaRPr>
          </a:p>
          <a:p>
            <a:pPr algn="l"/>
            <a:r>
              <a:rPr lang="kk-KZ" sz="3000" i="1">
                <a:solidFill>
                  <a:srgbClr val="003300"/>
                </a:solidFill>
                <a:latin typeface="Times New Roman" pitchFamily="18" charset="0"/>
              </a:rPr>
              <a:t>4. Изменение текста WordArt диалогтық терезесі </a:t>
            </a:r>
          </a:p>
          <a:p>
            <a:pPr algn="l"/>
            <a:r>
              <a:rPr lang="kk-KZ" sz="3000" i="1">
                <a:solidFill>
                  <a:srgbClr val="003300"/>
                </a:solidFill>
                <a:latin typeface="Times New Roman" pitchFamily="18" charset="0"/>
              </a:rPr>
              <a:t>пайда болады ондағы “Текст надписи” өрісіне </a:t>
            </a:r>
          </a:p>
          <a:p>
            <a:pPr algn="l"/>
            <a:r>
              <a:rPr lang="kk-KZ" sz="3000" i="1">
                <a:solidFill>
                  <a:srgbClr val="003300"/>
                </a:solidFill>
                <a:latin typeface="Times New Roman" pitchFamily="18" charset="0"/>
              </a:rPr>
              <a:t>өздеріңнің мәтіндеріңді енгізіп, ОК шерту.</a:t>
            </a:r>
            <a:endParaRPr lang="ru-RU" sz="3000" i="1">
              <a:solidFill>
                <a:srgbClr val="003300"/>
              </a:solidFill>
              <a:latin typeface="Times New Roman" pitchFamily="18" charset="0"/>
            </a:endParaRPr>
          </a:p>
          <a:p>
            <a:pPr algn="l"/>
            <a:r>
              <a:rPr lang="kk-KZ" sz="3000" i="1">
                <a:solidFill>
                  <a:srgbClr val="003300"/>
                </a:solidFill>
                <a:latin typeface="Times New Roman" pitchFamily="18" charset="0"/>
              </a:rPr>
              <a:t>5. Тышқанмен фигуралық жазбаны орнатыңдар.</a:t>
            </a:r>
          </a:p>
        </p:txBody>
      </p:sp>
      <p:pic>
        <p:nvPicPr>
          <p:cNvPr id="279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88913"/>
            <a:ext cx="10509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50" name="Text Box 46"/>
          <p:cNvSpPr txBox="1">
            <a:spLocks noChangeArrowheads="1"/>
          </p:cNvSpPr>
          <p:nvPr/>
        </p:nvSpPr>
        <p:spPr bwMode="auto">
          <a:xfrm>
            <a:off x="323850" y="260350"/>
            <a:ext cx="8820150" cy="6291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700" i="1">
                <a:latin typeface="Times New Roman" pitchFamily="18" charset="0"/>
              </a:rPr>
              <a:t>Үйге берілген тапсырманы деңгейлеп, жан-жақты тексеру. </a:t>
            </a:r>
          </a:p>
          <a:p>
            <a:pPr algn="l"/>
            <a:r>
              <a:rPr lang="kk-KZ" sz="3700" i="1">
                <a:latin typeface="Times New Roman" pitchFamily="18" charset="0"/>
              </a:rPr>
              <a:t>	1-деңгей тапсырмасы сұрақ түрінде беріледі, ал 2-деңгей тапсырмасы компьютерде орындалатын практикалық жұмыс ретінде беріледі. 	</a:t>
            </a:r>
          </a:p>
          <a:p>
            <a:pPr algn="l"/>
            <a:r>
              <a:rPr lang="kk-KZ" sz="3700" i="1">
                <a:latin typeface="Times New Roman" pitchFamily="18" charset="0"/>
              </a:rPr>
              <a:t>	Оқушылар 2</a:t>
            </a:r>
            <a:r>
              <a:rPr lang="en-US" sz="3700" i="1">
                <a:latin typeface="Times New Roman" pitchFamily="18" charset="0"/>
              </a:rPr>
              <a:t> </a:t>
            </a:r>
            <a:r>
              <a:rPr lang="kk-KZ" sz="3700" i="1">
                <a:latin typeface="Times New Roman" pitchFamily="18" charset="0"/>
              </a:rPr>
              <a:t>деңгейлік тапсырманы компьютерде орындап, көрсету қажет. </a:t>
            </a:r>
          </a:p>
          <a:p>
            <a:pPr algn="l"/>
            <a:r>
              <a:rPr lang="kk-KZ" sz="3700" i="1">
                <a:latin typeface="Times New Roman" pitchFamily="18" charset="0"/>
              </a:rPr>
              <a:t>	1-деңгейлік тапсырмаға  1 бағадан, ал 2-деңгейлік тапсырмаға 2 бағадан қойылады. </a:t>
            </a:r>
            <a:endParaRPr lang="ru-RU" sz="37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642350" cy="2835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k-KZ" sz="3000">
                <a:solidFill>
                  <a:srgbClr val="FF0000"/>
                </a:solidFill>
              </a:rPr>
              <a:t>Кім білімпаз?</a:t>
            </a:r>
            <a:r>
              <a:rPr lang="en-US" sz="3000">
                <a:solidFill>
                  <a:srgbClr val="FF0000"/>
                </a:solidFill>
              </a:rPr>
              <a:t> </a:t>
            </a:r>
            <a:r>
              <a:rPr lang="kk-KZ" sz="3000">
                <a:solidFill>
                  <a:srgbClr val="FF0000"/>
                </a:solidFill>
              </a:rPr>
              <a:t>(І деңгей)</a:t>
            </a:r>
          </a:p>
          <a:p>
            <a:pPr>
              <a:buFontTx/>
              <a:buAutoNum type="arabicPeriod"/>
            </a:pPr>
            <a:r>
              <a:rPr lang="kk-KZ" sz="3000"/>
              <a:t> 8 -сыныпқа арналған ЭО-ғы “Графикалық мүмкіндіктер” тақырыбындағы 1-2 тапсырмаларды орындау. </a:t>
            </a:r>
          </a:p>
          <a:p>
            <a:pPr>
              <a:buFontTx/>
              <a:buAutoNum type="arabicPeriod"/>
            </a:pPr>
            <a:r>
              <a:rPr lang="kk-KZ" sz="3000"/>
              <a:t> Оқулықтағы 90-91 беттердегі сұрақтарға жауап беру. </a:t>
            </a:r>
            <a:endParaRPr lang="ru-RU" sz="3000"/>
          </a:p>
        </p:txBody>
      </p:sp>
      <p:sp>
        <p:nvSpPr>
          <p:cNvPr id="294917" name="Rectangle 6"/>
          <p:cNvSpPr>
            <a:spLocks noChangeArrowheads="1"/>
          </p:cNvSpPr>
          <p:nvPr/>
        </p:nvSpPr>
        <p:spPr bwMode="auto">
          <a:xfrm>
            <a:off x="395288" y="2906713"/>
            <a:ext cx="85471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kk-KZ" sz="3000">
                <a:solidFill>
                  <a:srgbClr val="FF0000"/>
                </a:solidFill>
              </a:rPr>
              <a:t>Кім тапқыр? (ІІ деңгей)</a:t>
            </a:r>
            <a:endParaRPr lang="kk-KZ" sz="3000">
              <a:solidFill>
                <a:srgbClr val="000000"/>
              </a:solidFill>
            </a:endParaRPr>
          </a:p>
          <a:p>
            <a:pPr marL="342900" indent="-342900" algn="l"/>
            <a:r>
              <a:rPr lang="kk-KZ" sz="3000">
                <a:solidFill>
                  <a:srgbClr val="000000"/>
                </a:solidFill>
              </a:rPr>
              <a:t>1. Дайын суреттер кітапханасынан алынған суреттерді кірістіру </a:t>
            </a:r>
          </a:p>
          <a:p>
            <a:pPr marL="342900" indent="-342900" algn="l"/>
            <a:r>
              <a:rPr lang="kk-KZ" sz="3000">
                <a:solidFill>
                  <a:srgbClr val="000000"/>
                </a:solidFill>
              </a:rPr>
              <a:t>2. Фигуралық мәтін кірістіру.</a:t>
            </a:r>
            <a:endParaRPr lang="en-US" sz="3000">
              <a:solidFill>
                <a:srgbClr val="000000"/>
              </a:solidFill>
            </a:endParaRPr>
          </a:p>
          <a:p>
            <a:pPr marL="342900" indent="-342900"/>
            <a:r>
              <a:rPr lang="kk-KZ" sz="3000">
                <a:solidFill>
                  <a:srgbClr val="FF0000"/>
                </a:solidFill>
              </a:rPr>
              <a:t>Кім жылдам? (ІІІ деңгей)</a:t>
            </a:r>
          </a:p>
          <a:p>
            <a:pPr marL="342900" indent="-342900" algn="l"/>
            <a:r>
              <a:rPr lang="kk-KZ" sz="3000"/>
              <a:t>1.</a:t>
            </a:r>
            <a:r>
              <a:rPr lang="kk-KZ" sz="3000">
                <a:solidFill>
                  <a:srgbClr val="FF0000"/>
                </a:solidFill>
              </a:rPr>
              <a:t> </a:t>
            </a:r>
            <a:r>
              <a:rPr lang="kk-KZ" sz="3000">
                <a:solidFill>
                  <a:srgbClr val="000000"/>
                </a:solidFill>
              </a:rPr>
              <a:t>Графикалық редактордан сурет кірістіру. </a:t>
            </a:r>
          </a:p>
          <a:p>
            <a:pPr marL="342900" indent="-342900" algn="l"/>
            <a:r>
              <a:rPr lang="kk-KZ" sz="3000">
                <a:solidFill>
                  <a:srgbClr val="000000"/>
                </a:solidFill>
              </a:rPr>
              <a:t>2. Сурет салу панелін қолданып, графикалық бейне жасау. </a:t>
            </a:r>
          </a:p>
        </p:txBody>
      </p:sp>
      <p:sp>
        <p:nvSpPr>
          <p:cNvPr id="29491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4919" name="Picture 7" descr="dis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0"/>
            <a:ext cx="91757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20510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8781" name="WordArt 13"/>
          <p:cNvSpPr>
            <a:spLocks noChangeArrowheads="1" noChangeShapeType="1" noTextEdit="1"/>
          </p:cNvSpPr>
          <p:nvPr/>
        </p:nvSpPr>
        <p:spPr bwMode="auto">
          <a:xfrm>
            <a:off x="1619250" y="0"/>
            <a:ext cx="4824413" cy="19446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41222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Үйге тапсырма:</a:t>
            </a:r>
          </a:p>
        </p:txBody>
      </p:sp>
      <p:sp>
        <p:nvSpPr>
          <p:cNvPr id="288782" name="Text Box 14"/>
          <p:cNvSpPr txBox="1">
            <a:spLocks noChangeArrowheads="1"/>
          </p:cNvSpPr>
          <p:nvPr/>
        </p:nvSpPr>
        <p:spPr bwMode="auto">
          <a:xfrm>
            <a:off x="955675" y="3736975"/>
            <a:ext cx="18415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88783" name="Object 15"/>
          <p:cNvGraphicFramePr>
            <a:graphicFrameLocks noChangeAspect="1"/>
          </p:cNvGraphicFramePr>
          <p:nvPr>
            <p:ph sz="half" idx="1"/>
          </p:nvPr>
        </p:nvGraphicFramePr>
        <p:xfrm>
          <a:off x="2419350" y="37544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1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544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86" name="Rectangle 18"/>
          <p:cNvGraphicFramePr>
            <a:graphicFrameLocks/>
          </p:cNvGraphicFramePr>
          <p:nvPr>
            <p:ph sz="half" idx="2"/>
          </p:nvPr>
        </p:nvGraphicFramePr>
        <p:xfrm>
          <a:off x="4648200" y="2516188"/>
          <a:ext cx="40386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2" name="OpenOffice.org" r:id="rId6" imgW="0" imgH="0" progId="soffice.StarMathDocument.6">
                  <p:embed/>
                </p:oleObj>
              </mc:Choice>
              <mc:Fallback>
                <p:oleObj name="OpenOffice.org" r:id="rId6" imgW="0" imgH="0" progId="soffice.StarMathDocument.6">
                  <p:embed/>
                  <p:pic>
                    <p:nvPicPr>
                      <p:cNvPr id="0" name="Rectangle 1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16188"/>
                        <a:ext cx="4038600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789" name="Rectangle 21"/>
          <p:cNvSpPr>
            <a:spLocks noChangeArrowheads="1"/>
          </p:cNvSpPr>
          <p:nvPr/>
        </p:nvSpPr>
        <p:spPr bwMode="auto">
          <a:xfrm>
            <a:off x="682625" y="1965325"/>
            <a:ext cx="7921625" cy="4749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3400">
                <a:solidFill>
                  <a:srgbClr val="000000"/>
                </a:solidFill>
              </a:rPr>
              <a:t>1. §7.8. Суреттермен жұмыс істеу. Оқулықтан 90-91 беттер. Теория бойынша сұраймын.</a:t>
            </a:r>
            <a:r>
              <a:rPr lang="ru-RU" sz="3400">
                <a:solidFill>
                  <a:srgbClr val="33CC33"/>
                </a:solidFill>
              </a:rPr>
              <a:t> </a:t>
            </a:r>
          </a:p>
          <a:p>
            <a:pPr algn="l"/>
            <a:r>
              <a:rPr lang="kk-KZ" sz="3400">
                <a:solidFill>
                  <a:srgbClr val="CC0099"/>
                </a:solidFill>
              </a:rPr>
              <a:t>2. Үйде өзіміз А4 парағына қалаған суретімізді салып келіп, компьютерге түсіреміз. Практикалық түрде орындау.</a:t>
            </a:r>
            <a:r>
              <a:rPr lang="kk-KZ" sz="3400">
                <a:solidFill>
                  <a:srgbClr val="33CC33"/>
                </a:solidFill>
              </a:rPr>
              <a:t> </a:t>
            </a:r>
          </a:p>
          <a:p>
            <a:pPr algn="l"/>
            <a:r>
              <a:rPr lang="kk-KZ" sz="3400">
                <a:solidFill>
                  <a:srgbClr val="0000CC"/>
                </a:solidFill>
              </a:rPr>
              <a:t>3. Өте әдемі шыққан суретті баспа бетіне жібереміз. </a:t>
            </a:r>
            <a:endParaRPr lang="ru-RU" sz="3400">
              <a:solidFill>
                <a:srgbClr val="0000CC"/>
              </a:solidFill>
            </a:endParaRPr>
          </a:p>
        </p:txBody>
      </p:sp>
      <p:sp>
        <p:nvSpPr>
          <p:cNvPr id="288790" name="AutoShape 2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1315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8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141319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141320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141321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141326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141327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141328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141329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141330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141331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141332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1333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141334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141335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3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37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3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39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40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41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42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43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44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45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46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47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48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49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50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51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52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53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54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357" name="Text Box 4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141358" name="Text Box 4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141359" name="Text Box 4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141360" name="Text Box 48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141362" name="Text Box 50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141363" name="Text Box 51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141364" name="Text Box 52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141365" name="Text Box 53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141366" name="Text Box 54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141367" name="Text Box 55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141368" name="Text Box 56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141369" name="Text Box 57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141370" name="Text Box 58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141371" name="Text Box 59">
            <a:hlinkClick r:id="rId21" action="ppaction://hlinksldjump"/>
          </p:cNvPr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141372" name="Text Box 60">
            <a:hlinkClick r:id="rId22" action="ppaction://hlinksldjump"/>
          </p:cNvPr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141373" name="Text Box 61">
            <a:hlinkClick r:id="rId23" action="ppaction://hlinksldjump"/>
          </p:cNvPr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141374" name="Text Box 62">
            <a:hlinkClick r:id="rId24" action="ppaction://hlinksldjump"/>
          </p:cNvPr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141375" name="Text Box 63">
            <a:hlinkClick r:id="rId25" action="ppaction://hlinksldjump"/>
          </p:cNvPr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141376" name="AutoShape 64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283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5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6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25287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25288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25289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25290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25291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25292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25293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25294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25295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25296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25297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25298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25299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25300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01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25302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25303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5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0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08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09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0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1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2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3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4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5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6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7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8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9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0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1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2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3" name="Text Box 43"/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225324" name="Text Box 44"/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225325" name="Text Box 45"/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225326" name="Text Box 46"/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225327" name="Text Box 47"/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225328" name="Text Box 48"/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225329" name="Text Box 49"/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225330" name="Text Box 50"/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225331" name="Text Box 51"/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225332" name="Text Box 52"/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225333" name="Text Box 53"/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225335" name="Text Box 55"/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225336" name="Text Box 56"/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225337" name="Text Box 57"/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225338" name="Text Box 58"/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225339" name="Text Box 59"/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225340" name="Text Box 60"/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225341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7331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3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4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27335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27336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27337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27338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27339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27340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27341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27342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27343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27344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27345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27346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27347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27348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7349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27350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27351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5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5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55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56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5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58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59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0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1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2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3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4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5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6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7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8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9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70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7371" name="Text Box 43"/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227373" name="Text Box 45"/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227374" name="Text Box 46"/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227375" name="Text Box 47"/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227376" name="Text Box 48"/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227377" name="Text Box 49"/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227378" name="Text Box 50"/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227379" name="Text Box 51"/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227380" name="Text Box 52"/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227381" name="Text Box 53"/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227382" name="Text Box 54"/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227383" name="Text Box 55"/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227384" name="Text Box 56"/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227385" name="Text Box 57"/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227386" name="Text Box 58"/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227387" name="Text Box 59"/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227388" name="Text Box 60"/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227389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9379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1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2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29383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29384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29385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29386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29387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29388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29389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29390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29391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29392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29393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29394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29395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29396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9397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29398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29399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0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01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02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03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04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05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06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07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08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09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10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12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13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14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15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16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18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9419" name="Text Box 43"/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229420" name="Text Box 44"/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229422" name="Text Box 46"/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229423" name="Text Box 47"/>
          <p:cNvSpPr txBox="1">
            <a:spLocks noChangeArrowheads="1"/>
          </p:cNvSpPr>
          <p:nvPr/>
        </p:nvSpPr>
        <p:spPr bwMode="auto">
          <a:xfrm>
            <a:off x="5580063" y="1773238"/>
            <a:ext cx="360362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4</a:t>
            </a:r>
            <a:endParaRPr lang="ru-RU" sz="3000" b="1"/>
          </a:p>
        </p:txBody>
      </p:sp>
      <p:sp>
        <p:nvSpPr>
          <p:cNvPr id="229424" name="Text Box 48"/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229425" name="Text Box 49"/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229426" name="Text Box 50"/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229427" name="Text Box 51"/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229428" name="Text Box 52"/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229429" name="Text Box 53"/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229430" name="Text Box 54"/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229431" name="Text Box 55"/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229432" name="Text Box 56"/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229433" name="Text Box 57"/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229434" name="Text Box 58"/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229435" name="Text Box 59"/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229436" name="Text Box 60"/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229437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AutoShape 2"/>
          <p:cNvSpPr>
            <a:spLocks noChangeArrowheads="1"/>
          </p:cNvSpPr>
          <p:nvPr/>
        </p:nvSpPr>
        <p:spPr bwMode="auto">
          <a:xfrm rot="16200000">
            <a:off x="165655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1427" name="AutoShape 3"/>
          <p:cNvSpPr>
            <a:spLocks noChangeArrowheads="1"/>
          </p:cNvSpPr>
          <p:nvPr/>
        </p:nvSpPr>
        <p:spPr bwMode="auto">
          <a:xfrm rot="16200000">
            <a:off x="2151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7871"/>
          <a:stretch>
            <a:fillRect/>
          </a:stretch>
        </p:blipFill>
        <p:spPr bwMode="auto">
          <a:xfrm>
            <a:off x="468313" y="1925638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29" name="Picture 5" descr="book37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30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76938" cy="1412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759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Үйге берілген тапсырманы </a:t>
            </a:r>
          </a:p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деңгейлеп, жан-жақты тексеру</a:t>
            </a:r>
          </a:p>
        </p:txBody>
      </p:sp>
      <p:sp>
        <p:nvSpPr>
          <p:cNvPr id="231431" name="AutoShape 7"/>
          <p:cNvSpPr>
            <a:spLocks noChangeArrowheads="1"/>
          </p:cNvSpPr>
          <p:nvPr/>
        </p:nvSpPr>
        <p:spPr bwMode="auto">
          <a:xfrm rot="16200000">
            <a:off x="165655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3200"/>
              <a:t>Ұяшық</a:t>
            </a:r>
          </a:p>
          <a:p>
            <a:r>
              <a:rPr lang="kk-KZ" sz="2400"/>
              <a:t> деген </a:t>
            </a:r>
          </a:p>
          <a:p>
            <a:r>
              <a:rPr lang="kk-KZ" sz="2400"/>
              <a:t>не?</a:t>
            </a:r>
            <a:endParaRPr lang="ru-RU" sz="2400"/>
          </a:p>
        </p:txBody>
      </p:sp>
      <p:sp>
        <p:nvSpPr>
          <p:cNvPr id="231432" name="AutoShape 8"/>
          <p:cNvSpPr>
            <a:spLocks noChangeArrowheads="1"/>
          </p:cNvSpPr>
          <p:nvPr/>
        </p:nvSpPr>
        <p:spPr bwMode="auto">
          <a:xfrm rot="16200000">
            <a:off x="3096419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/>
          <a:lstStyle/>
          <a:p>
            <a:r>
              <a:rPr lang="kk-KZ" sz="2800"/>
              <a:t>Кестені</a:t>
            </a:r>
          </a:p>
          <a:p>
            <a:r>
              <a:rPr lang="kk-KZ" sz="2000"/>
              <a:t> </a:t>
            </a:r>
            <a:r>
              <a:rPr lang="kk-KZ" sz="2400"/>
              <a:t>даярлау</a:t>
            </a:r>
          </a:p>
          <a:p>
            <a:r>
              <a:rPr lang="kk-KZ" sz="2000"/>
              <a:t> үшін...</a:t>
            </a:r>
            <a:endParaRPr lang="ru-RU" sz="2000"/>
          </a:p>
        </p:txBody>
      </p:sp>
      <p:sp>
        <p:nvSpPr>
          <p:cNvPr id="231433" name="AutoShape 9"/>
          <p:cNvSpPr>
            <a:spLocks noChangeArrowheads="1"/>
          </p:cNvSpPr>
          <p:nvPr/>
        </p:nvSpPr>
        <p:spPr bwMode="auto">
          <a:xfrm rot="16200000">
            <a:off x="4536282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  <a:r>
              <a:rPr lang="kk-KZ"/>
              <a:t> </a:t>
            </a:r>
          </a:p>
          <a:p>
            <a:r>
              <a:rPr lang="kk-KZ" sz="2800"/>
              <a:t>көшір-</a:t>
            </a:r>
          </a:p>
          <a:p>
            <a:r>
              <a:rPr lang="kk-KZ" sz="2800"/>
              <a:t>мелеу</a:t>
            </a:r>
            <a:r>
              <a:rPr lang="kk-KZ"/>
              <a:t>?</a:t>
            </a:r>
            <a:endParaRPr lang="ru-RU"/>
          </a:p>
        </p:txBody>
      </p:sp>
      <p:sp>
        <p:nvSpPr>
          <p:cNvPr id="231434" name="AutoShape 10"/>
          <p:cNvSpPr>
            <a:spLocks noChangeArrowheads="1"/>
          </p:cNvSpPr>
          <p:nvPr/>
        </p:nvSpPr>
        <p:spPr bwMode="auto">
          <a:xfrm rot="16200000">
            <a:off x="5976144" y="166449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3200"/>
              <a:t>Та</a:t>
            </a:r>
            <a:r>
              <a:rPr lang="en-AU" sz="3200"/>
              <a:t>b</a:t>
            </a:r>
            <a:r>
              <a:rPr lang="kk-KZ"/>
              <a:t> </a:t>
            </a:r>
          </a:p>
          <a:p>
            <a:r>
              <a:rPr lang="kk-KZ" sz="2000"/>
              <a:t>пернесінің</a:t>
            </a:r>
          </a:p>
          <a:p>
            <a:r>
              <a:rPr lang="kk-KZ" sz="2400"/>
              <a:t>қызметі</a:t>
            </a:r>
            <a:r>
              <a:rPr lang="kk-KZ"/>
              <a:t>?</a:t>
            </a:r>
            <a:endParaRPr lang="ru-RU"/>
          </a:p>
        </p:txBody>
      </p:sp>
      <p:sp>
        <p:nvSpPr>
          <p:cNvPr id="231435" name="AutoShape 11"/>
          <p:cNvSpPr>
            <a:spLocks noChangeArrowheads="1"/>
          </p:cNvSpPr>
          <p:nvPr/>
        </p:nvSpPr>
        <p:spPr bwMode="auto">
          <a:xfrm rot="16200000">
            <a:off x="7416007" y="166449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Мәтінді</a:t>
            </a:r>
          </a:p>
          <a:p>
            <a:r>
              <a:rPr lang="kk-KZ" sz="2800"/>
              <a:t> қиып</a:t>
            </a:r>
          </a:p>
          <a:p>
            <a:r>
              <a:rPr lang="kk-KZ" sz="2800"/>
              <a:t> алу?</a:t>
            </a:r>
            <a:endParaRPr lang="ru-RU" sz="2800"/>
          </a:p>
        </p:txBody>
      </p:sp>
      <p:sp>
        <p:nvSpPr>
          <p:cNvPr id="231436" name="AutoShape 12"/>
          <p:cNvSpPr>
            <a:spLocks noChangeArrowheads="1"/>
          </p:cNvSpPr>
          <p:nvPr/>
        </p:nvSpPr>
        <p:spPr bwMode="auto">
          <a:xfrm rot="16200000">
            <a:off x="2151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/>
          </a:p>
          <a:p>
            <a:r>
              <a:rPr lang="kk-KZ" sz="3200"/>
              <a:t>Кесте</a:t>
            </a:r>
          </a:p>
          <a:p>
            <a:r>
              <a:rPr lang="kk-KZ"/>
              <a:t>деген </a:t>
            </a:r>
          </a:p>
          <a:p>
            <a:r>
              <a:rPr lang="kk-KZ" sz="2800"/>
              <a:t>не</a:t>
            </a:r>
            <a:r>
              <a:rPr lang="kk-KZ"/>
              <a:t>?</a:t>
            </a:r>
            <a:endParaRPr lang="ru-RU"/>
          </a:p>
          <a:p>
            <a:endParaRPr lang="ru-RU"/>
          </a:p>
        </p:txBody>
      </p:sp>
      <p:sp>
        <p:nvSpPr>
          <p:cNvPr id="231437" name="AutoShape 13"/>
          <p:cNvSpPr>
            <a:spLocks noChangeArrowheads="1"/>
          </p:cNvSpPr>
          <p:nvPr/>
        </p:nvSpPr>
        <p:spPr bwMode="auto">
          <a:xfrm rot="16200000">
            <a:off x="3096419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Мәтіннің</a:t>
            </a:r>
          </a:p>
          <a:p>
            <a:r>
              <a:rPr lang="kk-KZ"/>
              <a:t> </a:t>
            </a:r>
            <a:r>
              <a:rPr lang="kk-KZ" sz="2800"/>
              <a:t>орнын</a:t>
            </a:r>
            <a:r>
              <a:rPr lang="kk-KZ"/>
              <a:t> </a:t>
            </a:r>
          </a:p>
          <a:p>
            <a:r>
              <a:rPr lang="kk-KZ" sz="2000"/>
              <a:t>ауыстыру</a:t>
            </a:r>
            <a:r>
              <a:rPr lang="kk-KZ"/>
              <a:t>?</a:t>
            </a:r>
            <a:endParaRPr lang="ru-RU"/>
          </a:p>
        </p:txBody>
      </p:sp>
      <p:sp>
        <p:nvSpPr>
          <p:cNvPr id="231438" name="AutoShape 14"/>
          <p:cNvSpPr>
            <a:spLocks noChangeArrowheads="1"/>
          </p:cNvSpPr>
          <p:nvPr/>
        </p:nvSpPr>
        <p:spPr bwMode="auto">
          <a:xfrm rot="16200000">
            <a:off x="4536282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Тіктөрт-</a:t>
            </a:r>
          </a:p>
          <a:p>
            <a:r>
              <a:rPr lang="kk-KZ" sz="2000"/>
              <a:t>бұрышты</a:t>
            </a:r>
          </a:p>
          <a:p>
            <a:r>
              <a:rPr lang="kk-KZ"/>
              <a:t> </a:t>
            </a:r>
            <a:r>
              <a:rPr lang="kk-KZ" sz="2400"/>
              <a:t>кесте</a:t>
            </a:r>
            <a:r>
              <a:rPr lang="kk-KZ"/>
              <a:t>?</a:t>
            </a:r>
            <a:endParaRPr lang="ru-RU"/>
          </a:p>
        </p:txBody>
      </p:sp>
      <p:sp>
        <p:nvSpPr>
          <p:cNvPr id="231439" name="AutoShape 15"/>
          <p:cNvSpPr>
            <a:spLocks noChangeArrowheads="1"/>
          </p:cNvSpPr>
          <p:nvPr/>
        </p:nvSpPr>
        <p:spPr bwMode="auto">
          <a:xfrm rot="16200000">
            <a:off x="5976144" y="3104356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endParaRPr lang="kk-KZ" sz="2000"/>
          </a:p>
          <a:p>
            <a:r>
              <a:rPr lang="kk-KZ" sz="2000"/>
              <a:t>Ұяшық-</a:t>
            </a:r>
          </a:p>
          <a:p>
            <a:r>
              <a:rPr lang="kk-KZ" sz="2000"/>
              <a:t>тарды</a:t>
            </a:r>
          </a:p>
          <a:p>
            <a:r>
              <a:rPr lang="kk-KZ" sz="2000"/>
              <a:t>біріктіру</a:t>
            </a:r>
          </a:p>
          <a:p>
            <a:r>
              <a:rPr lang="kk-KZ" sz="2000"/>
              <a:t>үшін..</a:t>
            </a:r>
            <a:endParaRPr lang="ru-RU" sz="2000"/>
          </a:p>
        </p:txBody>
      </p:sp>
      <p:sp>
        <p:nvSpPr>
          <p:cNvPr id="231440" name="AutoShape 16"/>
          <p:cNvSpPr>
            <a:spLocks noChangeArrowheads="1"/>
          </p:cNvSpPr>
          <p:nvPr/>
        </p:nvSpPr>
        <p:spPr bwMode="auto">
          <a:xfrm rot="16200000">
            <a:off x="7416007" y="3104356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Кестені</a:t>
            </a:r>
          </a:p>
          <a:p>
            <a:r>
              <a:rPr lang="kk-KZ" sz="2800"/>
              <a:t>жою?</a:t>
            </a:r>
            <a:endParaRPr lang="ru-RU" sz="2800"/>
          </a:p>
        </p:txBody>
      </p:sp>
      <p:sp>
        <p:nvSpPr>
          <p:cNvPr id="231441" name="AutoShape 17"/>
          <p:cNvSpPr>
            <a:spLocks noChangeArrowheads="1"/>
          </p:cNvSpPr>
          <p:nvPr/>
        </p:nvSpPr>
        <p:spPr bwMode="auto">
          <a:xfrm rot="16200000">
            <a:off x="2151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Мәтінге</a:t>
            </a:r>
          </a:p>
          <a:p>
            <a:r>
              <a:rPr lang="kk-KZ" sz="2400"/>
              <a:t> кесте </a:t>
            </a:r>
          </a:p>
          <a:p>
            <a:r>
              <a:rPr lang="kk-KZ" sz="2400"/>
              <a:t>кірістіру?</a:t>
            </a:r>
            <a:endParaRPr lang="ru-RU" sz="2400"/>
          </a:p>
        </p:txBody>
      </p:sp>
      <p:sp>
        <p:nvSpPr>
          <p:cNvPr id="231442" name="AutoShape 18"/>
          <p:cNvSpPr>
            <a:spLocks noChangeArrowheads="1"/>
          </p:cNvSpPr>
          <p:nvPr/>
        </p:nvSpPr>
        <p:spPr bwMode="auto">
          <a:xfrm rot="16200000">
            <a:off x="165655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400"/>
              <a:t>Кестеге</a:t>
            </a:r>
          </a:p>
          <a:p>
            <a:r>
              <a:rPr lang="kk-KZ" sz="2400"/>
              <a:t> шекара</a:t>
            </a:r>
          </a:p>
          <a:p>
            <a:r>
              <a:rPr lang="kk-KZ" sz="2400"/>
              <a:t> қою?</a:t>
            </a:r>
            <a:endParaRPr lang="ru-RU" sz="2400"/>
          </a:p>
        </p:txBody>
      </p:sp>
      <p:sp>
        <p:nvSpPr>
          <p:cNvPr id="231443" name="AutoShape 19"/>
          <p:cNvSpPr>
            <a:spLocks noChangeArrowheads="1"/>
          </p:cNvSpPr>
          <p:nvPr/>
        </p:nvSpPr>
        <p:spPr bwMode="auto">
          <a:xfrm rot="16200000">
            <a:off x="3096419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Сызық-</a:t>
            </a:r>
          </a:p>
          <a:p>
            <a:r>
              <a:rPr lang="kk-KZ" sz="2400"/>
              <a:t>тық</a:t>
            </a:r>
          </a:p>
          <a:p>
            <a:r>
              <a:rPr lang="kk-KZ" sz="2800"/>
              <a:t>кесте</a:t>
            </a:r>
            <a:r>
              <a:rPr lang="kk-KZ" sz="2400"/>
              <a:t>?</a:t>
            </a:r>
            <a:endParaRPr lang="ru-RU" sz="2400"/>
          </a:p>
        </p:txBody>
      </p:sp>
      <p:sp>
        <p:nvSpPr>
          <p:cNvPr id="231444" name="AutoShape 20"/>
          <p:cNvSpPr>
            <a:spLocks noChangeArrowheads="1"/>
          </p:cNvSpPr>
          <p:nvPr/>
        </p:nvSpPr>
        <p:spPr bwMode="auto">
          <a:xfrm rot="16200000">
            <a:off x="4536282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1445" name="AutoShape 21"/>
          <p:cNvSpPr>
            <a:spLocks noChangeArrowheads="1"/>
          </p:cNvSpPr>
          <p:nvPr/>
        </p:nvSpPr>
        <p:spPr bwMode="auto">
          <a:xfrm rot="16200000">
            <a:off x="5976144" y="4617244"/>
            <a:ext cx="1511300" cy="1296988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800"/>
              <a:t>Ұяшық-</a:t>
            </a:r>
          </a:p>
          <a:p>
            <a:r>
              <a:rPr lang="kk-KZ" sz="2800"/>
              <a:t>тар?</a:t>
            </a:r>
            <a:endParaRPr lang="ru-RU" sz="2800"/>
          </a:p>
        </p:txBody>
      </p:sp>
      <p:sp>
        <p:nvSpPr>
          <p:cNvPr id="231446" name="AutoShape 22"/>
          <p:cNvSpPr>
            <a:spLocks noChangeArrowheads="1"/>
          </p:cNvSpPr>
          <p:nvPr/>
        </p:nvSpPr>
        <p:spPr bwMode="auto">
          <a:xfrm rot="16200000">
            <a:off x="7416007" y="4617244"/>
            <a:ext cx="1511300" cy="1296987"/>
          </a:xfrm>
          <a:prstGeom prst="flowChartOnlineStorag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r>
              <a:rPr lang="kk-KZ" sz="2000"/>
              <a:t>Кестедегі </a:t>
            </a:r>
          </a:p>
          <a:p>
            <a:r>
              <a:rPr lang="kk-KZ" sz="2000"/>
              <a:t>жолдарды</a:t>
            </a:r>
          </a:p>
          <a:p>
            <a:r>
              <a:rPr lang="kk-KZ" sz="2000"/>
              <a:t> жою?</a:t>
            </a:r>
            <a:endParaRPr lang="ru-RU" sz="2000"/>
          </a:p>
        </p:txBody>
      </p:sp>
      <p:pic>
        <p:nvPicPr>
          <p:cNvPr id="231447" name="Picture 2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"/>
          <a:stretch>
            <a:fillRect/>
          </a:stretch>
        </p:blipFill>
        <p:spPr bwMode="auto">
          <a:xfrm>
            <a:off x="1908175" y="33575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>
            <a:fillRect/>
          </a:stretch>
        </p:blipFill>
        <p:spPr bwMode="auto">
          <a:xfrm>
            <a:off x="4787900" y="4868863"/>
            <a:ext cx="954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49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5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51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52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53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54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598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55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56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57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5988"/>
            <a:ext cx="1296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58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969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59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1800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1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2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58273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3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439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4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5843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5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692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6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81525"/>
            <a:ext cx="16192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67" name="Text Box 43"/>
          <p:cNvSpPr txBox="1">
            <a:spLocks noChangeArrowheads="1"/>
          </p:cNvSpPr>
          <p:nvPr/>
        </p:nvSpPr>
        <p:spPr bwMode="auto">
          <a:xfrm>
            <a:off x="6948488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5</a:t>
            </a:r>
            <a:endParaRPr lang="ru-RU" sz="3000" b="1"/>
          </a:p>
        </p:txBody>
      </p:sp>
      <p:sp>
        <p:nvSpPr>
          <p:cNvPr id="231468" name="Text Box 44"/>
          <p:cNvSpPr txBox="1">
            <a:spLocks noChangeArrowheads="1"/>
          </p:cNvSpPr>
          <p:nvPr/>
        </p:nvSpPr>
        <p:spPr bwMode="auto">
          <a:xfrm>
            <a:off x="262731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2</a:t>
            </a:r>
            <a:endParaRPr lang="ru-RU" sz="3000" b="1"/>
          </a:p>
        </p:txBody>
      </p:sp>
      <p:sp>
        <p:nvSpPr>
          <p:cNvPr id="231469" name="Text Box 45"/>
          <p:cNvSpPr txBox="1">
            <a:spLocks noChangeArrowheads="1"/>
          </p:cNvSpPr>
          <p:nvPr/>
        </p:nvSpPr>
        <p:spPr bwMode="auto">
          <a:xfrm>
            <a:off x="4140200" y="1773238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3</a:t>
            </a:r>
            <a:endParaRPr lang="ru-RU" sz="3000" b="1"/>
          </a:p>
        </p:txBody>
      </p:sp>
      <p:sp>
        <p:nvSpPr>
          <p:cNvPr id="231470" name="Text Box 46"/>
          <p:cNvSpPr txBox="1">
            <a:spLocks noChangeArrowheads="1"/>
          </p:cNvSpPr>
          <p:nvPr/>
        </p:nvSpPr>
        <p:spPr bwMode="auto">
          <a:xfrm>
            <a:off x="1187450" y="3213100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7</a:t>
            </a:r>
            <a:endParaRPr lang="ru-RU" sz="3000" b="1"/>
          </a:p>
        </p:txBody>
      </p:sp>
      <p:sp>
        <p:nvSpPr>
          <p:cNvPr id="231472" name="Text Box 48"/>
          <p:cNvSpPr txBox="1">
            <a:spLocks noChangeArrowheads="1"/>
          </p:cNvSpPr>
          <p:nvPr/>
        </p:nvSpPr>
        <p:spPr bwMode="auto">
          <a:xfrm>
            <a:off x="4140200" y="3213100"/>
            <a:ext cx="360363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9</a:t>
            </a:r>
            <a:endParaRPr lang="ru-RU" sz="3000" b="1"/>
          </a:p>
        </p:txBody>
      </p:sp>
      <p:sp>
        <p:nvSpPr>
          <p:cNvPr id="231473" name="Text Box 49"/>
          <p:cNvSpPr txBox="1">
            <a:spLocks noChangeArrowheads="1"/>
          </p:cNvSpPr>
          <p:nvPr/>
        </p:nvSpPr>
        <p:spPr bwMode="auto">
          <a:xfrm>
            <a:off x="6948488" y="3213100"/>
            <a:ext cx="504825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11</a:t>
            </a:r>
            <a:endParaRPr lang="ru-RU" sz="2200" b="1"/>
          </a:p>
        </p:txBody>
      </p:sp>
      <p:sp>
        <p:nvSpPr>
          <p:cNvPr id="231474" name="Text Box 50"/>
          <p:cNvSpPr txBox="1">
            <a:spLocks noChangeArrowheads="1"/>
          </p:cNvSpPr>
          <p:nvPr/>
        </p:nvSpPr>
        <p:spPr bwMode="auto">
          <a:xfrm>
            <a:off x="8316913" y="3213100"/>
            <a:ext cx="503237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12</a:t>
            </a:r>
            <a:endParaRPr lang="ru-RU" sz="2200" b="1"/>
          </a:p>
        </p:txBody>
      </p:sp>
      <p:sp>
        <p:nvSpPr>
          <p:cNvPr id="231475" name="Text Box 51"/>
          <p:cNvSpPr txBox="1">
            <a:spLocks noChangeArrowheads="1"/>
          </p:cNvSpPr>
          <p:nvPr/>
        </p:nvSpPr>
        <p:spPr bwMode="auto">
          <a:xfrm>
            <a:off x="1187450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200" b="1"/>
              <a:t>13</a:t>
            </a:r>
            <a:endParaRPr lang="ru-RU" sz="2200" b="1"/>
          </a:p>
        </p:txBody>
      </p:sp>
      <p:sp>
        <p:nvSpPr>
          <p:cNvPr id="231476" name="Text Box 52"/>
          <p:cNvSpPr txBox="1">
            <a:spLocks noChangeArrowheads="1"/>
          </p:cNvSpPr>
          <p:nvPr/>
        </p:nvSpPr>
        <p:spPr bwMode="auto">
          <a:xfrm>
            <a:off x="2555875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14</a:t>
            </a:r>
          </a:p>
        </p:txBody>
      </p:sp>
      <p:sp>
        <p:nvSpPr>
          <p:cNvPr id="231477" name="Text Box 53"/>
          <p:cNvSpPr txBox="1">
            <a:spLocks noChangeArrowheads="1"/>
          </p:cNvSpPr>
          <p:nvPr/>
        </p:nvSpPr>
        <p:spPr bwMode="auto">
          <a:xfrm>
            <a:off x="8459788" y="4725988"/>
            <a:ext cx="504825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18</a:t>
            </a:r>
          </a:p>
        </p:txBody>
      </p:sp>
      <p:sp>
        <p:nvSpPr>
          <p:cNvPr id="231478" name="Text Box 54"/>
          <p:cNvSpPr txBox="1">
            <a:spLocks noChangeArrowheads="1"/>
          </p:cNvSpPr>
          <p:nvPr/>
        </p:nvSpPr>
        <p:spPr bwMode="auto">
          <a:xfrm>
            <a:off x="1187450" y="1773238"/>
            <a:ext cx="3952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1</a:t>
            </a:r>
            <a:endParaRPr lang="ru-RU" sz="3000" b="1"/>
          </a:p>
        </p:txBody>
      </p:sp>
      <p:sp>
        <p:nvSpPr>
          <p:cNvPr id="231479" name="Text Box 55"/>
          <p:cNvSpPr txBox="1">
            <a:spLocks noChangeArrowheads="1"/>
          </p:cNvSpPr>
          <p:nvPr/>
        </p:nvSpPr>
        <p:spPr bwMode="auto">
          <a:xfrm>
            <a:off x="2700338" y="3213100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8</a:t>
            </a:r>
            <a:endParaRPr lang="ru-RU" sz="3000" b="1"/>
          </a:p>
        </p:txBody>
      </p:sp>
      <p:sp>
        <p:nvSpPr>
          <p:cNvPr id="231480" name="Text Box 56"/>
          <p:cNvSpPr txBox="1">
            <a:spLocks noChangeArrowheads="1"/>
          </p:cNvSpPr>
          <p:nvPr/>
        </p:nvSpPr>
        <p:spPr bwMode="auto">
          <a:xfrm>
            <a:off x="5435600" y="3213100"/>
            <a:ext cx="606425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000" b="1"/>
              <a:t>10</a:t>
            </a:r>
            <a:endParaRPr lang="ru-RU" sz="3000" b="1"/>
          </a:p>
        </p:txBody>
      </p:sp>
      <p:sp>
        <p:nvSpPr>
          <p:cNvPr id="231481" name="Text Box 57"/>
          <p:cNvSpPr txBox="1">
            <a:spLocks noChangeArrowheads="1"/>
          </p:cNvSpPr>
          <p:nvPr/>
        </p:nvSpPr>
        <p:spPr bwMode="auto">
          <a:xfrm>
            <a:off x="8437563" y="1773238"/>
            <a:ext cx="395287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000" b="1"/>
              <a:t>6</a:t>
            </a:r>
            <a:endParaRPr lang="ru-RU" sz="3000" b="1"/>
          </a:p>
        </p:txBody>
      </p:sp>
      <p:sp>
        <p:nvSpPr>
          <p:cNvPr id="231482" name="Text Box 58"/>
          <p:cNvSpPr txBox="1">
            <a:spLocks noChangeArrowheads="1"/>
          </p:cNvSpPr>
          <p:nvPr/>
        </p:nvSpPr>
        <p:spPr bwMode="auto">
          <a:xfrm>
            <a:off x="406241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15</a:t>
            </a:r>
          </a:p>
        </p:txBody>
      </p:sp>
      <p:sp>
        <p:nvSpPr>
          <p:cNvPr id="231483" name="Text Box 59"/>
          <p:cNvSpPr txBox="1">
            <a:spLocks noChangeArrowheads="1"/>
          </p:cNvSpPr>
          <p:nvPr/>
        </p:nvSpPr>
        <p:spPr bwMode="auto">
          <a:xfrm>
            <a:off x="5503863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16</a:t>
            </a:r>
          </a:p>
        </p:txBody>
      </p:sp>
      <p:sp>
        <p:nvSpPr>
          <p:cNvPr id="231484" name="Text Box 60"/>
          <p:cNvSpPr txBox="1">
            <a:spLocks noChangeArrowheads="1"/>
          </p:cNvSpPr>
          <p:nvPr/>
        </p:nvSpPr>
        <p:spPr bwMode="auto">
          <a:xfrm>
            <a:off x="6943725" y="4725988"/>
            <a:ext cx="4953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200" b="1"/>
              <a:t>17</a:t>
            </a:r>
            <a:endParaRPr lang="ru-RU" sz="2200" b="1"/>
          </a:p>
        </p:txBody>
      </p:sp>
      <p:sp>
        <p:nvSpPr>
          <p:cNvPr id="231485" name="AutoShape 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33CC33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33CC33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33CC33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33CC33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2455</Words>
  <Application>Microsoft Office PowerPoint</Application>
  <PresentationFormat>Экран (4:3)</PresentationFormat>
  <Paragraphs>1337</Paragraphs>
  <Slides>47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</vt:lpstr>
      <vt:lpstr>Times New Roman</vt:lpstr>
      <vt:lpstr>Tahoma</vt:lpstr>
      <vt:lpstr>Оформление по умолчанию</vt:lpstr>
      <vt:lpstr>2_Оформление по умолчанию</vt:lpstr>
      <vt:lpstr>Microsoft Equation 3.0</vt:lpstr>
      <vt:lpstr>формула OpenOffice.org 1.1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Сабақтың түрі: аралас сабақ  Сабақтың типі: білімді, іскерлікті, дағдыны                              қалыптастыру сабағы Пәнаралық байланыс: сурет, ағылшын,                                          орыс, қазақ тілдері Оқыту әдітері: сөздік, көрнекі, практикалық  Оқыту формалары: жеке, топтық және                    ұжымдық.  Сабақтың көрнекілігі: компьютер,слайд,       электронды оқулық-8, SIN бағдарламасы,        анимация, оқулық, электронды және        деңгейлік тапсырмалар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Nurken</cp:lastModifiedBy>
  <cp:revision>218</cp:revision>
  <dcterms:created xsi:type="dcterms:W3CDTF">2012-03-08T19:51:17Z</dcterms:created>
  <dcterms:modified xsi:type="dcterms:W3CDTF">2012-11-14T13:50:30Z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1629608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D5.0.5</vt:lpwstr>
  </property>
</Properties>
</file>