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58" r:id="rId5"/>
    <p:sldId id="280" r:id="rId6"/>
    <p:sldId id="282" r:id="rId7"/>
    <p:sldId id="283" r:id="rId8"/>
    <p:sldId id="284" r:id="rId9"/>
    <p:sldId id="285" r:id="rId10"/>
    <p:sldId id="286" r:id="rId11"/>
    <p:sldId id="260" r:id="rId12"/>
    <p:sldId id="261" r:id="rId13"/>
    <p:sldId id="287" r:id="rId14"/>
    <p:sldId id="290" r:id="rId15"/>
    <p:sldId id="264" r:id="rId16"/>
    <p:sldId id="265" r:id="rId17"/>
    <p:sldId id="266" r:id="rId18"/>
    <p:sldId id="267" r:id="rId19"/>
    <p:sldId id="268" r:id="rId20"/>
    <p:sldId id="288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92" d="100"/>
          <a:sy n="92" d="100"/>
        </p:scale>
        <p:origin x="-5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Группа 15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067C-E1A0-4843-BEAC-53E7E1890694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11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21FC2-FC8D-4AC2-8514-13687651C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60AF4-BDE7-44E2-BB4F-E1B1B015922D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9424-D5CC-467B-B8D9-F852299EC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CFCD2-01E6-45DB-A368-A7A2DABCB5CA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4323-B955-40CA-8228-633B9BD35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E3A11-612E-45F7-8217-55AECC5B1328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98817-B12D-486B-BDBB-6C51519ED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E1E42-116C-425C-A4E2-8E3FC435674C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06735-0FD8-4BAD-9C3B-502704EF2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AB6F-3053-49D9-818F-7BC085BD8915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79D0-FD80-4ADE-A7E1-EE054AEEF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F7E35-7358-4CDD-AA07-296C95472D2B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7964B-89AA-44A7-8240-84F5C74EC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BA7AD-C21D-4891-9196-556EA0538782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4EB0D-5EF8-4456-AE25-90F62145A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60CF-E33F-431D-9E05-484D52A00DCC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7C68-0E7B-46F9-9719-F5E1B87C7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6D985-94D7-4DFE-80B8-A28476B3D334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5005D-F7F6-4843-B257-A986440EE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AECDC-4307-4D1B-89CF-5013713C1723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1E26-359C-45E9-9F7B-FC3CB34D6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71D7A6-BC50-422E-81FE-F9253A2C2EC4}" type="datetimeFigureOut">
              <a:rPr lang="ru-RU"/>
              <a:pPr>
                <a:defRPr/>
              </a:pPr>
              <a:t>08.03.2011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175AC7-5226-4BD9-AE71-DD0D0D672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8" r:id="rId2"/>
    <p:sldLayoutId id="2147483687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8" r:id="rId9"/>
    <p:sldLayoutId id="2147483684" r:id="rId10"/>
    <p:sldLayoutId id="2147483685" r:id="rId11"/>
  </p:sldLayoutIdLst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0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102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8463" y="1274763"/>
            <a:ext cx="7896251" cy="39147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u="sng" dirty="0" smtClean="0"/>
              <a:t/>
            </a:r>
            <a:br>
              <a:rPr lang="kk-KZ" u="sng" dirty="0" smtClean="0"/>
            </a:br>
            <a:r>
              <a:rPr lang="kk-KZ" u="sng" dirty="0" smtClean="0"/>
              <a:t/>
            </a:r>
            <a:br>
              <a:rPr lang="kk-KZ" u="sng" dirty="0" smtClean="0"/>
            </a:br>
            <a:r>
              <a:rPr lang="kk-KZ" u="sng" dirty="0" smtClean="0"/>
              <a:t/>
            </a:r>
            <a:br>
              <a:rPr lang="kk-KZ" u="sng" dirty="0" smtClean="0"/>
            </a:br>
            <a:r>
              <a:rPr lang="kk-KZ" u="sng" dirty="0" smtClean="0"/>
              <a:t/>
            </a:r>
            <a:br>
              <a:rPr lang="kk-KZ" u="sng" dirty="0" smtClean="0"/>
            </a:br>
            <a:r>
              <a:rPr lang="kk-KZ" u="sng" dirty="0" smtClean="0"/>
              <a:t/>
            </a:r>
            <a:br>
              <a:rPr lang="kk-KZ" u="sng" dirty="0" smtClean="0"/>
            </a:br>
            <a:r>
              <a:rPr lang="kk-KZ" u="sng" dirty="0" smtClean="0"/>
              <a:t>Сабақтың  тақырыбы: </a:t>
            </a:r>
            <a:br>
              <a:rPr lang="kk-KZ" u="sng" dirty="0" smtClean="0"/>
            </a:br>
            <a:r>
              <a:rPr lang="kk-KZ" i="1" u="sng" dirty="0" smtClean="0"/>
              <a:t>Ы. Алтынсарин. «Қыпшақ Сейітқұл»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</p:spTree>
  </p:cSld>
  <p:clrMapOvr>
    <a:masterClrMapping/>
  </p:clrMapOvr>
  <p:transition advClick="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96975"/>
            <a:ext cx="8229600" cy="51276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628775"/>
            <a:ext cx="70580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kk-KZ" sz="4000" b="1" smtClean="0"/>
              <a:t/>
            </a:r>
            <a:br>
              <a:rPr lang="kk-KZ" sz="4000" b="1" smtClean="0"/>
            </a:br>
            <a:r>
              <a:rPr lang="kk-KZ" sz="4000" b="1" smtClean="0"/>
              <a:t/>
            </a:r>
            <a:br>
              <a:rPr lang="kk-KZ" sz="4000" b="1" smtClean="0"/>
            </a:br>
            <a:r>
              <a:rPr lang="kk-KZ" sz="4000" b="1" smtClean="0"/>
              <a:t/>
            </a:r>
            <a:br>
              <a:rPr lang="kk-KZ" sz="4000" b="1" smtClean="0"/>
            </a:br>
            <a:r>
              <a:rPr lang="kk-KZ" sz="4000" b="1" smtClean="0"/>
              <a:t/>
            </a:r>
            <a:br>
              <a:rPr lang="kk-KZ" sz="4000" b="1" smtClean="0"/>
            </a:br>
            <a:r>
              <a:rPr lang="kk-KZ" sz="4000" b="1" smtClean="0"/>
              <a:t/>
            </a:r>
            <a:br>
              <a:rPr lang="kk-KZ" sz="4000" b="1" smtClean="0"/>
            </a:br>
            <a:r>
              <a:rPr lang="kk-KZ" sz="4000" b="1" smtClean="0"/>
              <a:t/>
            </a:r>
            <a:br>
              <a:rPr lang="kk-KZ" sz="4000" b="1" smtClean="0"/>
            </a:br>
            <a:r>
              <a:rPr lang="kk-KZ" sz="4000" b="1" smtClean="0"/>
              <a:t>Ыбырайдың әңгімелері:</a:t>
            </a:r>
            <a:br>
              <a:rPr lang="kk-KZ" sz="4000" b="1" smtClean="0"/>
            </a:br>
            <a:r>
              <a:rPr lang="kk-KZ" b="1" smtClean="0"/>
              <a:t>“Әке мен бала”</a:t>
            </a:r>
            <a:endParaRPr lang="ru-RU" b="1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kk-KZ" smtClean="0"/>
          </a:p>
          <a:p>
            <a:pPr eaLnBrk="1" hangingPunct="1">
              <a:buFont typeface="Wingdings 2" pitchFamily="18" charset="2"/>
              <a:buNone/>
            </a:pPr>
            <a:r>
              <a:rPr lang="kk-KZ" sz="4400" smtClean="0"/>
              <a:t> </a:t>
            </a:r>
            <a:r>
              <a:rPr lang="kk-KZ" sz="4400" b="1" smtClean="0">
                <a:solidFill>
                  <a:srgbClr val="479249"/>
                </a:solidFill>
                <a:latin typeface="Times New Roman" pitchFamily="18" charset="0"/>
              </a:rPr>
              <a:t>Аз жұмысты қиынсысаң, көп жұмысқа тап боларсың:азға қанағат ете білмесең, көптен құр қаларсың.</a:t>
            </a:r>
            <a:endParaRPr lang="ru-RU" sz="4400" b="1" smtClean="0">
              <a:solidFill>
                <a:srgbClr val="47924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kk-KZ" sz="4500" smtClean="0"/>
              <a:t>“</a:t>
            </a:r>
            <a:r>
              <a:rPr lang="kk-KZ" sz="4500" b="1" smtClean="0">
                <a:latin typeface="Times New Roman" pitchFamily="18" charset="0"/>
              </a:rPr>
              <a:t>Бай баласы мен жарлы баласы”</a:t>
            </a:r>
            <a:endParaRPr lang="ru-RU" sz="4500" b="1" smtClean="0"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kk-KZ" smtClean="0"/>
          </a:p>
          <a:p>
            <a:pPr eaLnBrk="1" hangingPunct="1">
              <a:buFont typeface="Wingdings 2" pitchFamily="18" charset="2"/>
              <a:buNone/>
            </a:pPr>
            <a:r>
              <a:rPr lang="kk-KZ" sz="4400" smtClean="0">
                <a:solidFill>
                  <a:srgbClr val="3792AA"/>
                </a:solidFill>
              </a:rPr>
              <a:t>  </a:t>
            </a:r>
            <a:r>
              <a:rPr lang="kk-KZ" sz="4400" smtClean="0">
                <a:solidFill>
                  <a:srgbClr val="3792AA"/>
                </a:solidFill>
                <a:latin typeface="Times New Roman" pitchFamily="18" charset="0"/>
              </a:rPr>
              <a:t>Жігерлі, төзімді болу керек.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4400" smtClean="0">
                <a:latin typeface="Times New Roman" pitchFamily="18" charset="0"/>
              </a:rPr>
              <a:t>  </a:t>
            </a:r>
            <a:r>
              <a:rPr lang="kk-KZ" sz="4400" smtClean="0">
                <a:solidFill>
                  <a:srgbClr val="D9253E"/>
                </a:solidFill>
                <a:latin typeface="Times New Roman" pitchFamily="18" charset="0"/>
              </a:rPr>
              <a:t>Еңбек – адамды шыңдайды,      өмірге үйретеді</a:t>
            </a:r>
            <a:r>
              <a:rPr lang="kk-KZ" sz="4400" smtClean="0">
                <a:solidFill>
                  <a:srgbClr val="D9253E"/>
                </a:solidFill>
              </a:rPr>
              <a:t>.</a:t>
            </a:r>
            <a:endParaRPr lang="ru-RU" sz="4400" smtClean="0">
              <a:solidFill>
                <a:srgbClr val="D9253E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98463" y="1274763"/>
            <a:ext cx="7896251" cy="3914787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Сабақтың  тақырыбы: </a:t>
            </a:r>
            <a:br>
              <a:rPr lang="kk-KZ" sz="5600" b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kk-KZ" sz="5600" b="1" i="1" u="sng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Ы. Алтынсарин. «Қыпшақ Сейітқұл»</a:t>
            </a:r>
            <a:r>
              <a:rPr lang="ru-RU" sz="5600" b="1" i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5600" b="1" i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196975"/>
          </a:xfrm>
        </p:spPr>
        <p:txBody>
          <a:bodyPr/>
          <a:lstStyle/>
          <a:p>
            <a:r>
              <a:rPr lang="kk-KZ" smtClean="0"/>
              <a:t>Сөздік жұмысы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kk-KZ" sz="1600" smtClean="0"/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Кезіп жүріп – аралап жүріп 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Жер жырту – обрабатывать, пахать землю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Мал етті – меняли на скот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Шығыр салды – 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Жарлы -жақыбайлар – бедняки 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Таянды – достигло 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Адал бейнет – честный труд 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Табан ет – физический труд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Маңдай терімен – потом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Бір ауызға қарап бекінген халық – живший в согласии народ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Жәрмеңке реушті – подобно ярмарке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Жабағы – 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kk-KZ" sz="2400" smtClean="0">
                <a:solidFill>
                  <a:srgbClr val="9A3130"/>
                </a:solidFill>
                <a:latin typeface="Times New Roman" pitchFamily="18" charset="0"/>
              </a:rPr>
              <a:t>Табар – искаженное от «товар»</a:t>
            </a:r>
            <a:endParaRPr lang="ru-RU" sz="24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kk-KZ" sz="2000" smtClean="0">
                <a:solidFill>
                  <a:srgbClr val="9A3130"/>
                </a:solidFill>
                <a:latin typeface="Times New Roman" pitchFamily="18" charset="0"/>
              </a:rPr>
              <a:t> </a:t>
            </a:r>
            <a:endParaRPr lang="ru-RU" sz="2000" i="1" smtClean="0">
              <a:solidFill>
                <a:srgbClr val="9A313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kk-KZ" sz="1600" smtClean="0"/>
              <a:t> </a:t>
            </a:r>
            <a:endParaRPr lang="ru-RU" sz="1600" i="1" smtClean="0"/>
          </a:p>
          <a:p>
            <a:pPr>
              <a:lnSpc>
                <a:spcPct val="80000"/>
              </a:lnSpc>
            </a:pPr>
            <a:endParaRPr lang="ru-RU" sz="16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kk-KZ" smtClean="0">
                <a:latin typeface="Times New Roman" pitchFamily="18" charset="0"/>
              </a:rPr>
              <a:t>Жоспар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18487" cy="48402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1.Сейітқұлдың ойы;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2.Қабырға өзені бойына қоныстануы;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3.Егін егуі;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4.Артық астықты малға айырбастауы;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5.Сейітқұл елінің 450 үйге жетуі;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6.Қауіпсіздік шаралары;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7.Базар ашуы;</a:t>
            </a:r>
          </a:p>
          <a:p>
            <a:pPr eaLnBrk="1" hangingPunct="1">
              <a:buFont typeface="Wingdings 2" pitchFamily="18" charset="2"/>
              <a:buNone/>
            </a:pPr>
            <a:r>
              <a:rPr lang="kk-KZ" sz="2800" smtClean="0">
                <a:solidFill>
                  <a:srgbClr val="CC3300"/>
                </a:solidFill>
                <a:latin typeface="Times New Roman" pitchFamily="18" charset="0"/>
              </a:rPr>
              <a:t>8.Сейітқұл жұртының бай болуы.</a:t>
            </a:r>
            <a:endParaRPr lang="ru-RU" sz="2800" smtClean="0">
              <a:solidFill>
                <a:srgbClr val="CC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pPr eaLnBrk="1" hangingPunct="1"/>
            <a:r>
              <a:rPr lang="kk-KZ" sz="5400" smtClean="0">
                <a:latin typeface="Times New Roman" pitchFamily="18" charset="0"/>
              </a:rPr>
              <a:t>Әңгіменің идеясы:</a:t>
            </a:r>
            <a:endParaRPr lang="ru-RU" sz="5400" smtClean="0">
              <a:latin typeface="Times New Roman" pitchFamily="18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kk-KZ" sz="4800" b="1" smtClean="0"/>
              <a:t>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kk-KZ" sz="4800" b="1" smtClean="0"/>
              <a:t>   </a:t>
            </a:r>
            <a:r>
              <a:rPr lang="kk-KZ" sz="6000" b="1" smtClean="0">
                <a:solidFill>
                  <a:srgbClr val="D9253E"/>
                </a:solidFill>
                <a:latin typeface="Times New Roman" pitchFamily="18" charset="0"/>
              </a:rPr>
              <a:t>Адал еңбек -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kk-KZ" sz="6000" b="1" smtClean="0">
                <a:solidFill>
                  <a:srgbClr val="D9253E"/>
                </a:solidFill>
                <a:latin typeface="Times New Roman" pitchFamily="18" charset="0"/>
              </a:rPr>
              <a:t>  мұратқа жеткізеді</a:t>
            </a:r>
            <a:endParaRPr lang="ru-RU" sz="6000" b="1" smtClean="0">
              <a:solidFill>
                <a:srgbClr val="D9253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mtClean="0"/>
              <a:t>Деңгейлік тапсырмалар</a:t>
            </a:r>
            <a:endParaRPr lang="ru-RU" smtClean="0"/>
          </a:p>
        </p:txBody>
      </p:sp>
      <p:graphicFrame>
        <p:nvGraphicFramePr>
          <p:cNvPr id="27673" name="Group 25"/>
          <p:cNvGraphicFramePr>
            <a:graphicFrameLocks noGrp="1"/>
          </p:cNvGraphicFramePr>
          <p:nvPr>
            <p:ph idx="1"/>
          </p:nvPr>
        </p:nvGraphicFramePr>
        <p:xfrm>
          <a:off x="142875" y="2924175"/>
          <a:ext cx="8229600" cy="348615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тақырыбы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негізгі кейіпкері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негізгі ойы (идеясы)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 мазмұнына сәйкес мақал-мәтелдерді жаз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 әрі қарай жалғастыр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6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</a:tbl>
          </a:graphicData>
        </a:graphic>
      </p:graphicFrame>
      <p:sp>
        <p:nvSpPr>
          <p:cNvPr id="21527" name="Rectangle 1"/>
          <p:cNvSpPr>
            <a:spLocks noChangeArrowheads="1"/>
          </p:cNvSpPr>
          <p:nvPr/>
        </p:nvSpPr>
        <p:spPr bwMode="auto">
          <a:xfrm>
            <a:off x="0" y="314325"/>
            <a:ext cx="6488113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11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kk-KZ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kk-KZ" sz="1400" b="1">
                <a:solidFill>
                  <a:srgbClr val="CF5B1B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І- </a:t>
            </a:r>
            <a:r>
              <a:rPr lang="kk-KZ" b="1">
                <a:solidFill>
                  <a:srgbClr val="CF5B1B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деңгей                             Әңгіме мазмұнын  қалай меңгердің?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z="4600" smtClean="0"/>
              <a:t>Деңгейлік тапсырмалар</a:t>
            </a:r>
            <a:br>
              <a:rPr lang="kk-KZ" sz="4600" smtClean="0"/>
            </a:br>
            <a:r>
              <a:rPr lang="kk-KZ" sz="1800" b="1" smtClean="0">
                <a:solidFill>
                  <a:srgbClr val="CF5B1B"/>
                </a:solidFill>
                <a:latin typeface="Times New Roman" pitchFamily="18" charset="0"/>
              </a:rPr>
              <a:t>ІІ- деңгей                             Әңгіме мазмұнын  қалай меңгердің?</a:t>
            </a:r>
            <a:br>
              <a:rPr lang="kk-KZ" sz="1800" b="1" smtClean="0">
                <a:solidFill>
                  <a:srgbClr val="CF5B1B"/>
                </a:solidFill>
                <a:latin typeface="Times New Roman" pitchFamily="18" charset="0"/>
              </a:rPr>
            </a:br>
            <a:endParaRPr lang="ru-RU" sz="1800" b="1" smtClean="0">
              <a:solidFill>
                <a:srgbClr val="CF5B1B"/>
              </a:solidFill>
              <a:latin typeface="Times New Roman" pitchFamily="18" charset="0"/>
            </a:endParaRPr>
          </a:p>
        </p:txBody>
      </p:sp>
      <p:graphicFrame>
        <p:nvGraphicFramePr>
          <p:cNvPr id="28698" name="Group 26"/>
          <p:cNvGraphicFramePr>
            <a:graphicFrameLocks noGrp="1"/>
          </p:cNvGraphicFramePr>
          <p:nvPr>
            <p:ph idx="1"/>
          </p:nvPr>
        </p:nvGraphicFramePr>
        <p:xfrm>
          <a:off x="323850" y="2060575"/>
          <a:ext cx="8229600" cy="3487738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тақырыбы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негізгі кейіпкері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негізгі ойы (идеясы)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 мазмұнына сәйкес мақал-мәтелдерді жаз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мазмұнына байланысты сұрақтар құрастыр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76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kk-KZ" sz="4600" smtClean="0"/>
              <a:t>Деңгейлік тапсырмалар</a:t>
            </a:r>
            <a:br>
              <a:rPr lang="kk-KZ" sz="4600" smtClean="0"/>
            </a:br>
            <a:r>
              <a:rPr lang="kk-KZ" sz="1800" b="1" smtClean="0">
                <a:solidFill>
                  <a:srgbClr val="CF5B1B"/>
                </a:solidFill>
                <a:latin typeface="Times New Roman" pitchFamily="18" charset="0"/>
              </a:rPr>
              <a:t>ІІІ- деңгей                             Әңгіме мазмұнын  қалай меңгердің?</a:t>
            </a:r>
            <a:br>
              <a:rPr lang="kk-KZ" sz="1800" b="1" smtClean="0">
                <a:solidFill>
                  <a:srgbClr val="CF5B1B"/>
                </a:solidFill>
                <a:latin typeface="Times New Roman" pitchFamily="18" charset="0"/>
              </a:rPr>
            </a:br>
            <a:endParaRPr lang="ru-RU" sz="1800" b="1" smtClean="0">
              <a:solidFill>
                <a:srgbClr val="CF5B1B"/>
              </a:solidFill>
              <a:latin typeface="Times New Roman" pitchFamily="18" charset="0"/>
            </a:endParaRPr>
          </a:p>
        </p:txBody>
      </p:sp>
      <p:graphicFrame>
        <p:nvGraphicFramePr>
          <p:cNvPr id="29719" name="Group 23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3671888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тақырыбы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негізгі кейіпкері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Әңгіменің негізгі ойы (идеясы)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 мазмұнына сәйкес мақал-мәтелдерді жаз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Әңгімеге сөздік жұмысын жаса</a:t>
                      </a:r>
                      <a:endParaRPr kumimoji="0" lang="ru-RU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9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фото Ибрай Алтынсарин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765175"/>
            <a:ext cx="4392612" cy="5688013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kk-KZ" b="1" smtClean="0"/>
              <a:t>Ыбырай Алтынсарин</a:t>
            </a:r>
            <a:endParaRPr lang="ru-RU" b="1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3071813" y="2071688"/>
            <a:ext cx="3143250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Ыбырай Алтынсарин (1841-1889)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13" y="2786063"/>
            <a:ext cx="321468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Қазақтың әйгілі ағартушысы, талантты ақын, балалар жазушысы</a:t>
            </a:r>
            <a:endParaRPr lang="ru-RU" sz="1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>
            <a:off x="8286750" y="857250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857250" y="3143250"/>
            <a:ext cx="17859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“</a:t>
            </a:r>
            <a:r>
              <a:rPr lang="kk-KZ" sz="1400" dirty="0"/>
              <a:t>Қазақ  хрестоматиясы” 1879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57563" y="3571875"/>
            <a:ext cx="25717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Қазақ балалары үшін мектептер ашты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715125" y="3143250"/>
            <a:ext cx="17859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Мұғалімдер дайындайтын училищелер ашты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57250" y="4286250"/>
            <a:ext cx="1785938" cy="1357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Өлеңдері: “Кел, балалар , оқылық”, “Өзен”, “Ананың сүюі”, “Өнер, білім бар жұрттар”т.б.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5125" y="4286250"/>
            <a:ext cx="1785938" cy="1357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Әңгімелері: “Қыпшақ Сейітқұл”, “Бай баласы мен жарлы баласы”, “Әке мен бала”т.б.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928938" y="4857750"/>
            <a:ext cx="342900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Ыбырай өлеңдері мен әңгімелері балаларды өнерлі, білімді болуға, еңбекті сүюге тәрбиелейді.</a:t>
            </a:r>
            <a:endParaRPr lang="ru-RU" sz="1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1428750" y="2571750"/>
            <a:ext cx="2357438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5" idx="0"/>
          </p:cNvCxnSpPr>
          <p:nvPr/>
        </p:nvCxnSpPr>
        <p:spPr>
          <a:xfrm rot="16200000" flipH="1">
            <a:off x="4553744" y="2661444"/>
            <a:ext cx="214313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5"/>
          </p:cNvCxnSpPr>
          <p:nvPr/>
        </p:nvCxnSpPr>
        <p:spPr>
          <a:xfrm rot="16200000" flipH="1">
            <a:off x="6269831" y="1983582"/>
            <a:ext cx="644525" cy="1674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4643438" y="3429000"/>
            <a:ext cx="144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8" idx="2"/>
            <a:endCxn id="11" idx="0"/>
          </p:cNvCxnSpPr>
          <p:nvPr/>
        </p:nvCxnSpPr>
        <p:spPr>
          <a:xfrm rot="5400000">
            <a:off x="1535906" y="4072732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9" idx="2"/>
            <a:endCxn id="14" idx="0"/>
          </p:cNvCxnSpPr>
          <p:nvPr/>
        </p:nvCxnSpPr>
        <p:spPr>
          <a:xfrm rot="5400000">
            <a:off x="4287044" y="4501357"/>
            <a:ext cx="7143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0" idx="2"/>
            <a:endCxn id="13" idx="0"/>
          </p:cNvCxnSpPr>
          <p:nvPr/>
        </p:nvCxnSpPr>
        <p:spPr>
          <a:xfrm rot="5400000">
            <a:off x="7393781" y="4072732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27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  <p:bldP spid="32770" grpId="0" build="p"/>
      <p:bldP spid="5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u="sng" smtClean="0"/>
              <a:t>Сабақтың мақсаты: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k-KZ" sz="4800" smtClean="0">
                <a:solidFill>
                  <a:srgbClr val="FF9933"/>
                </a:solidFill>
              </a:rPr>
              <a:t>Ыбырай Алтынсариннің «Қыпшақ Сейітқұл» әңгімесінің мазмұнын меңгерту, тақырыбы мен идеясын ашу;</a:t>
            </a:r>
            <a:endParaRPr lang="ru-RU" sz="480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mtClean="0"/>
              <a:t>Сабақтың міндеттері:</a:t>
            </a:r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kk-KZ" sz="2200" smtClean="0"/>
              <a:t>    </a:t>
            </a: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1.</a:t>
            </a:r>
            <a:r>
              <a:rPr lang="kk-KZ" sz="2500" u="sng" smtClean="0">
                <a:solidFill>
                  <a:srgbClr val="D9253E"/>
                </a:solidFill>
                <a:latin typeface="Times New Roman" pitchFamily="18" charset="0"/>
              </a:rPr>
              <a:t>Білімділік:</a:t>
            </a: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  әңгімені оқып, мазмұнын талдап, ашу;</a:t>
            </a:r>
            <a:endParaRPr lang="ru-RU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 </a:t>
            </a:r>
            <a:endParaRPr lang="ru-RU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   2.</a:t>
            </a:r>
            <a:r>
              <a:rPr lang="kk-KZ" sz="2500" u="sng" smtClean="0">
                <a:solidFill>
                  <a:srgbClr val="D9253E"/>
                </a:solidFill>
                <a:latin typeface="Times New Roman" pitchFamily="18" charset="0"/>
              </a:rPr>
              <a:t>Дамытушылық</a:t>
            </a: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: оқушыларды өзінше ой түюге баулу, олардың танымдық түсінігін, тіл байлығын дамытып, сөйлеу, жазу шеберліктерін арттыру;</a:t>
            </a:r>
            <a:endParaRPr lang="ru-RU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 </a:t>
            </a:r>
            <a:endParaRPr lang="ru-RU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  3.</a:t>
            </a:r>
            <a:r>
              <a:rPr lang="kk-KZ" sz="2500" u="sng" smtClean="0">
                <a:solidFill>
                  <a:srgbClr val="D9253E"/>
                </a:solidFill>
                <a:latin typeface="Times New Roman" pitchFamily="18" charset="0"/>
              </a:rPr>
              <a:t>Тәрбиелік</a:t>
            </a: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: оқушыларды еңбекті сүюге, жігерлі, төзімді болуға, еңбек адамдарын құрметтеуге тәрбиелеп, «адал еңбек мұратқа жеткізеді» деген ой қорыту;</a:t>
            </a:r>
            <a:endParaRPr lang="ru-RU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kk-KZ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kk-KZ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kk-KZ" sz="2500" smtClean="0">
                <a:solidFill>
                  <a:srgbClr val="D9253E"/>
                </a:solidFill>
                <a:latin typeface="Times New Roman" pitchFamily="18" charset="0"/>
              </a:rPr>
              <a:t> </a:t>
            </a:r>
            <a:endParaRPr lang="ru-RU" sz="2500" smtClean="0">
              <a:solidFill>
                <a:srgbClr val="D9253E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500" smtClean="0">
              <a:solidFill>
                <a:srgbClr val="D9253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kk-KZ" b="1" smtClean="0"/>
              <a:t>Ыбырай Алтынсарин</a:t>
            </a:r>
            <a:endParaRPr lang="ru-RU" b="1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3071813" y="2071688"/>
            <a:ext cx="3143250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Ыбырай Алтынсарин (1841-1889)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13" y="2786063"/>
            <a:ext cx="321468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Қазақтың әйгілі ағартушысы, талантты ақын, балалар жазушысы</a:t>
            </a:r>
            <a:endParaRPr lang="ru-RU" sz="1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>
            <a:off x="8286750" y="857250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857250" y="3143250"/>
            <a:ext cx="17859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“</a:t>
            </a:r>
            <a:r>
              <a:rPr lang="kk-KZ" sz="1400" dirty="0"/>
              <a:t>Қазақ  хрестоматиясы” 1879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57563" y="3571875"/>
            <a:ext cx="25717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Қазақ балалары үшін мектептер ашты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715125" y="3143250"/>
            <a:ext cx="17859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Мұғалімдер дайындайтын училищелер ашты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57250" y="4286250"/>
            <a:ext cx="1785938" cy="1357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Өлеңдері: “Кел, балалар , оқылық”, “Өзен”, “Ананың сүюі”, “Өнер, білім бар жұрттар”т.б.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5125" y="4286250"/>
            <a:ext cx="1785938" cy="1357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Әңгімелері: “Қыпшақ Сейітқұл”, “Бай баласы мен жарлы баласы”, “Әке мен бала”т.б.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928938" y="4857750"/>
            <a:ext cx="342900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/>
              <a:t>Ыбырай өлеңдері мен әңгімелері балаларды өнерлі, білімді болуға, еңбекті сүюге тәрбиелейді.</a:t>
            </a:r>
            <a:endParaRPr lang="ru-RU" sz="1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1428750" y="2571750"/>
            <a:ext cx="2357438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5" idx="0"/>
          </p:cNvCxnSpPr>
          <p:nvPr/>
        </p:nvCxnSpPr>
        <p:spPr>
          <a:xfrm rot="16200000" flipH="1">
            <a:off x="4553744" y="2661444"/>
            <a:ext cx="214313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5"/>
          </p:cNvCxnSpPr>
          <p:nvPr/>
        </p:nvCxnSpPr>
        <p:spPr>
          <a:xfrm rot="16200000" flipH="1">
            <a:off x="6269831" y="1983582"/>
            <a:ext cx="644525" cy="1674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4643438" y="3429000"/>
            <a:ext cx="144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8" idx="2"/>
            <a:endCxn id="11" idx="0"/>
          </p:cNvCxnSpPr>
          <p:nvPr/>
        </p:nvCxnSpPr>
        <p:spPr>
          <a:xfrm rot="5400000">
            <a:off x="1535906" y="4072732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9" idx="2"/>
            <a:endCxn id="14" idx="0"/>
          </p:cNvCxnSpPr>
          <p:nvPr/>
        </p:nvCxnSpPr>
        <p:spPr>
          <a:xfrm rot="5400000">
            <a:off x="4287044" y="4501357"/>
            <a:ext cx="7143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0" idx="2"/>
            <a:endCxn id="13" idx="0"/>
          </p:cNvCxnSpPr>
          <p:nvPr/>
        </p:nvCxnSpPr>
        <p:spPr>
          <a:xfrm rot="5400000">
            <a:off x="7393781" y="4072732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84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18434" grpId="0" build="p"/>
      <p:bldP spid="5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052513"/>
            <a:ext cx="770413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 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/>
              <a:t> 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981075"/>
            <a:ext cx="684053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4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2048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981075"/>
            <a:ext cx="79930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2276475"/>
            <a:ext cx="66246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25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3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433</Words>
  <Application>Microsoft Office PowerPoint</Application>
  <PresentationFormat>Экран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Wingdings 2</vt:lpstr>
      <vt:lpstr>Calibri</vt:lpstr>
      <vt:lpstr>Times New Roman</vt:lpstr>
      <vt:lpstr>Поток</vt:lpstr>
      <vt:lpstr>     Сабақтың  тақырыбы:  Ы. Алтынсарин. «Қыпшақ Сейітқұл» </vt:lpstr>
      <vt:lpstr>Слайд 2</vt:lpstr>
      <vt:lpstr>Сабақтың мақсаты:</vt:lpstr>
      <vt:lpstr>Сабақтың міндеттері:</vt:lpstr>
      <vt:lpstr>Ыбырай Алтынсарин</vt:lpstr>
      <vt:lpstr>Слайд 6</vt:lpstr>
      <vt:lpstr> </vt:lpstr>
      <vt:lpstr>Слайд 8</vt:lpstr>
      <vt:lpstr>Слайд 9</vt:lpstr>
      <vt:lpstr>Слайд 10</vt:lpstr>
      <vt:lpstr>      Ыбырайдың әңгімелері: “Әке мен бала”</vt:lpstr>
      <vt:lpstr>“Бай баласы мен жарлы баласы”</vt:lpstr>
      <vt:lpstr>     Сабақтың  тақырыбы:  Ы. Алтынсарин. «Қыпшақ Сейітқұл» </vt:lpstr>
      <vt:lpstr>Сөздік жұмысы</vt:lpstr>
      <vt:lpstr>Жоспар</vt:lpstr>
      <vt:lpstr>Әңгіменің идеясы:</vt:lpstr>
      <vt:lpstr>Деңгейлік тапсырмалар</vt:lpstr>
      <vt:lpstr>Деңгейлік тапсырмалар ІІ- деңгей                             Әңгіме мазмұнын  қалай меңгердің? </vt:lpstr>
      <vt:lpstr>Деңгейлік тапсырмалар ІІІ- деңгей                             Әңгіме мазмұнын  қалай меңгердің? </vt:lpstr>
      <vt:lpstr>Ыбырай Алтынсарин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Сабаќтыњ  таќырыбы:  Ы. Алтынсарин. «Ќыпшаќ Сейітќ±л» </dc:title>
  <dc:creator>user</dc:creator>
  <cp:lastModifiedBy>Majitov Nurken</cp:lastModifiedBy>
  <cp:revision>37</cp:revision>
  <dcterms:created xsi:type="dcterms:W3CDTF">2008-12-19T05:12:47Z</dcterms:created>
  <dcterms:modified xsi:type="dcterms:W3CDTF">2011-03-08T06:48:42Z</dcterms:modified>
</cp:coreProperties>
</file>