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2" r:id="rId3"/>
    <p:sldId id="261" r:id="rId4"/>
    <p:sldId id="256" r:id="rId5"/>
    <p:sldId id="263" r:id="rId6"/>
    <p:sldId id="258" r:id="rId7"/>
    <p:sldId id="259" r:id="rId8"/>
    <p:sldId id="267" r:id="rId9"/>
    <p:sldId id="268" r:id="rId10"/>
    <p:sldId id="269" r:id="rId11"/>
    <p:sldId id="270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CCFF99"/>
    <a:srgbClr val="FFFF00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87D4-957E-4299-A919-FF0CC2860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2B0EF-7917-48F7-BFA3-626DD0E5AC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EB6CF-F1D7-4F93-99BC-078E8D292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7C97E-2E8E-4AF2-B923-DFA99141DE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0EE04-3378-4015-9809-F79D894A0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1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5D1919-7CCA-46B8-BE17-B520BE369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62B58-CE3F-4469-A5B5-DAE660BAB6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363CB-6DB0-438D-B19C-F4C6E91EC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825E6-8DF6-4592-A72F-0117D3E9D8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AA2D5-C056-4798-9A3A-F989A181EA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FD414-2C2E-4534-8099-AFDC7CEE0B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53914-7103-4B1D-949B-E8182F094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B0C07-69BB-4AFF-8CB2-569DE2C84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69508-9529-4603-BF98-44F349DF7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14AE8-6E60-4627-AD20-7EA8DACEF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49D69-EB82-41C5-A46A-6A264801DD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86CA9-C8A9-4DF8-B3FC-977562B78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4BB3B-874A-4BFA-9C64-1EB68A6EF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FF0A1-DAB9-4E6E-88D0-5E71CEFFD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670F1-02CA-495D-99D4-AD133A6D2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EE227-0C23-42C9-9B47-1B08873DF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9E655-6A63-4722-A3ED-AE79F78ED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4A4E4-E467-4A00-8843-E438112F5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1265B-8D39-47AC-8830-535BA68D1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5BC6C8E-AC3D-4EF9-9DDC-B845F8C09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7171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4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5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6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9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1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5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8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8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8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D09C582-A9A9-4BC7-A829-BE4A7DAC1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539750" y="1268413"/>
            <a:ext cx="7056438" cy="3455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9215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Физикалық </a:t>
            </a:r>
          </a:p>
          <a:p>
            <a:pPr algn="ctr"/>
            <a:r>
              <a:rPr lang="ru-RU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9215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диктант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sz="4000" b="1" smtClean="0">
                <a:solidFill>
                  <a:srgbClr val="FF3300"/>
                </a:solidFill>
              </a:rPr>
              <a:t>Жұиыс дәптерінен №8, бет-66</a:t>
            </a:r>
            <a:endParaRPr lang="ru-RU" sz="4000" b="1" smtClean="0">
              <a:solidFill>
                <a:srgbClr val="FF33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kk-KZ" sz="4000" b="1" smtClean="0"/>
              <a:t>Бетінің ауданы 10м</a:t>
            </a:r>
            <a:r>
              <a:rPr lang="kk-KZ" sz="4000" b="1" baseline="30000" smtClean="0"/>
              <a:t>2</a:t>
            </a:r>
            <a:r>
              <a:rPr lang="kk-KZ" sz="4000" b="1" smtClean="0"/>
              <a:t> скафандрға 100м тереңдікте әсер ететін теңіз суының қысым күшін табыңдар?</a:t>
            </a:r>
            <a:endParaRPr lang="ru-RU" sz="4000" b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250825" y="1484313"/>
            <a:ext cx="8569325" cy="374491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БЕКІТУ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b="1" smtClean="0">
                <a:solidFill>
                  <a:srgbClr val="FF0000"/>
                </a:solidFill>
              </a:rPr>
              <a:t>Сұрақтар:</a:t>
            </a:r>
            <a:endParaRPr lang="ru-RU" b="1" smtClean="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k-KZ" b="1" smtClean="0"/>
              <a:t>Ауырлық күші әрекетінен болатын қысымды есептеу форуласы қалай жазылады?</a:t>
            </a:r>
            <a:endParaRPr lang="ru-RU" b="1" smtClean="0"/>
          </a:p>
          <a:p>
            <a:pPr marL="609600" indent="-609600" eaLnBrk="1" hangingPunct="1">
              <a:buFontTx/>
              <a:buAutoNum type="arabicPeriod"/>
            </a:pPr>
            <a:r>
              <a:rPr lang="kk-KZ" b="1" smtClean="0"/>
              <a:t>Сұйықтағы қысым неге тәуелді болады?</a:t>
            </a:r>
            <a:endParaRPr lang="ru-RU" b="1" smtClean="0"/>
          </a:p>
          <a:p>
            <a:pPr marL="609600" indent="-609600" eaLnBrk="1" hangingPunct="1">
              <a:buFontTx/>
              <a:buAutoNum type="arabicPeriod"/>
            </a:pPr>
            <a:endParaRPr lang="ru-RU" sz="38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b="1" smtClean="0">
                <a:solidFill>
                  <a:srgbClr val="FF0000"/>
                </a:solidFill>
              </a:rPr>
              <a:t>Үй тапсырмасы</a:t>
            </a:r>
            <a:endParaRPr lang="ru-RU" b="1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229600" cy="406241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kk-KZ" sz="4400" b="1" smtClean="0">
                <a:solidFill>
                  <a:srgbClr val="000000"/>
                </a:solidFill>
              </a:rPr>
              <a:t>§46, 47 оқу.</a:t>
            </a:r>
            <a:r>
              <a:rPr lang="ru-RU" sz="4400" b="1" smtClean="0">
                <a:solidFill>
                  <a:srgbClr val="000000"/>
                </a:solidFill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kk-KZ" sz="4400" b="1" smtClean="0">
                <a:solidFill>
                  <a:srgbClr val="000000"/>
                </a:solidFill>
              </a:rPr>
              <a:t>22- жаттығу №3</a:t>
            </a:r>
          </a:p>
          <a:p>
            <a:pPr algn="ctr" eaLnBrk="1" hangingPunct="1">
              <a:buFontTx/>
              <a:buNone/>
            </a:pPr>
            <a:r>
              <a:rPr lang="kk-KZ" sz="4400" b="1" smtClean="0">
                <a:solidFill>
                  <a:srgbClr val="000000"/>
                </a:solidFill>
              </a:rPr>
              <a:t>Жұмыс дәптерінен</a:t>
            </a:r>
          </a:p>
          <a:p>
            <a:pPr algn="ctr" eaLnBrk="1" hangingPunct="1">
              <a:buFontTx/>
              <a:buNone/>
            </a:pPr>
            <a:r>
              <a:rPr lang="kk-KZ" sz="4400" b="1" smtClean="0">
                <a:solidFill>
                  <a:srgbClr val="000000"/>
                </a:solidFill>
              </a:rPr>
              <a:t>66-бет, №6, 7 </a:t>
            </a:r>
          </a:p>
          <a:p>
            <a:pPr algn="ctr" eaLnBrk="1" hangingPunct="1">
              <a:buFontTx/>
              <a:buNone/>
            </a:pPr>
            <a:endParaRPr lang="ru-RU" sz="44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b="1" smtClean="0">
                <a:solidFill>
                  <a:srgbClr val="FF3300"/>
                </a:solidFill>
              </a:rPr>
              <a:t>Жауаптары:</a:t>
            </a:r>
            <a:endParaRPr lang="ru-RU" b="1" smtClean="0">
              <a:solidFill>
                <a:srgbClr val="FF3300"/>
              </a:solidFill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96975"/>
            <a:ext cx="8713787" cy="56610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1. Қысым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2. 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3. Па, гПа, кПа, МПа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4. Қатты дене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5. Сұйыққа немесе газға түсірілген қысым осы барлық бағыт бойынша өзгеріссіз беріледі</a:t>
            </a:r>
          </a:p>
          <a:p>
            <a:pPr eaLnBrk="1" hangingPunct="1">
              <a:buFontTx/>
              <a:buNone/>
            </a:pPr>
            <a:r>
              <a:rPr lang="kk-KZ" b="1" smtClean="0">
                <a:solidFill>
                  <a:srgbClr val="0000FF"/>
                </a:solidFill>
              </a:rPr>
              <a:t>6. Екі есе ұтыламыз</a:t>
            </a:r>
            <a:endParaRPr lang="ru-RU" b="1" smtClean="0">
              <a:solidFill>
                <a:srgbClr val="0000FF"/>
              </a:solidFill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755650" y="1700213"/>
          <a:ext cx="1296988" cy="792162"/>
        </p:xfrm>
        <a:graphic>
          <a:graphicData uri="http://schemas.openxmlformats.org/presentationml/2006/ole">
            <p:oleObj spid="_x0000_s1026" name="Формула" r:id="rId3" imgW="4442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kk-KZ" b="1" smtClean="0">
                <a:solidFill>
                  <a:srgbClr val="FF3300"/>
                </a:solidFill>
              </a:rPr>
              <a:t>27.01.11ж</a:t>
            </a:r>
            <a:endParaRPr lang="ru-RU" b="1" smtClean="0">
              <a:solidFill>
                <a:srgbClr val="FF33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133600"/>
            <a:ext cx="6400800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kk-KZ" sz="4400" b="1" dirty="0" smtClean="0">
                <a:solidFill>
                  <a:srgbClr val="0000FF"/>
                </a:solidFill>
              </a:rPr>
              <a:t>Газдың қысымы. Ауырлық күшінің әрекетінен сұйықтар, газдарда болатын қысым</a:t>
            </a:r>
            <a:r>
              <a:rPr lang="ru-RU" b="1" dirty="0" smtClean="0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513" cy="2649537"/>
          </a:xfrm>
        </p:spPr>
        <p:txBody>
          <a:bodyPr/>
          <a:lstStyle/>
          <a:p>
            <a:pPr eaLnBrk="1" hangingPunct="1"/>
            <a:r>
              <a:rPr lang="kk-KZ" sz="4000" b="1" smtClean="0">
                <a:solidFill>
                  <a:srgbClr val="FF3300"/>
                </a:solidFill>
              </a:rPr>
              <a:t>Газдың газдың ішіндегі денеге түсіретін қымысы газ молекулаларының соқтығысуынан пайда болады</a:t>
            </a:r>
            <a:r>
              <a:rPr lang="ru-RU" sz="4000" smtClean="0"/>
              <a:t> </a:t>
            </a:r>
          </a:p>
        </p:txBody>
      </p:sp>
      <p:graphicFrame>
        <p:nvGraphicFramePr>
          <p:cNvPr id="14367" name="Group 31"/>
          <p:cNvGraphicFramePr>
            <a:graphicFrameLocks noGrp="1"/>
          </p:cNvGraphicFramePr>
          <p:nvPr>
            <p:ph idx="1"/>
          </p:nvPr>
        </p:nvGraphicFramePr>
        <p:xfrm>
          <a:off x="468313" y="3141663"/>
          <a:ext cx="8229600" cy="2908300"/>
        </p:xfrm>
        <a:graphic>
          <a:graphicData uri="http://schemas.openxmlformats.org/drawingml/2006/table">
            <a:tbl>
              <a:tblPr/>
              <a:tblGrid>
                <a:gridCol w="1355725"/>
                <a:gridCol w="2759075"/>
                <a:gridCol w="2057400"/>
                <a:gridCol w="2057400"/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Газ 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Көлемін, пішінін сақтамайды, оңай сығылады, молекулалары ретсіз, шапшаң қозғалады</a:t>
                      </a:r>
                      <a:r>
                        <a:rPr kumimoji="0" lang="kk-KZ" sz="2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  <a:endParaRPr kumimoji="0" lang="ru-RU" sz="2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қысым жан-жаққа бірдей таралады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83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3860800"/>
            <a:ext cx="288925" cy="2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972266">
            <a:off x="4814888" y="5562600"/>
            <a:ext cx="458788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5" name="Picture 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880975">
            <a:off x="6084888" y="3284538"/>
            <a:ext cx="3587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5661025"/>
            <a:ext cx="33496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7" name="Picture 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672932">
            <a:off x="6011863" y="4437063"/>
            <a:ext cx="446087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kk-KZ" sz="4000" b="1" smtClean="0">
                <a:solidFill>
                  <a:srgbClr val="0000FF"/>
                </a:solidFill>
              </a:rPr>
              <a:t>Ауа сорғысы</a:t>
            </a:r>
            <a:endParaRPr lang="ru-RU" sz="4000" b="1" smtClean="0">
              <a:solidFill>
                <a:srgbClr val="0000FF"/>
              </a:solidFill>
            </a:endParaRP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836613"/>
            <a:ext cx="417671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765175"/>
            <a:ext cx="4392612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179388" y="4865688"/>
            <a:ext cx="8785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sz="2800" b="1"/>
              <a:t>Серпімділік күші газдың қысым күшіне теңескенше шар торсия береді.</a:t>
            </a:r>
          </a:p>
          <a:p>
            <a:r>
              <a:rPr lang="kk-KZ" sz="2800" b="1"/>
              <a:t>Бұл газдың шар қабырғасына барлық бағытта бірдей қысым түсіретінін көрсетеді.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47529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4067175" y="1330325"/>
            <a:ext cx="4826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kk-KZ" sz="2800" b="1">
                <a:solidFill>
                  <a:srgbClr val="0000FF"/>
                </a:solidFill>
              </a:rPr>
              <a:t>сұйық қабаты неғұрлым төмен (терең) орналасқан болса, ондағы ауырлық күші әрекетінен </a:t>
            </a:r>
          </a:p>
          <a:p>
            <a:r>
              <a:rPr lang="kk-KZ" sz="2800" b="1">
                <a:solidFill>
                  <a:srgbClr val="0000FF"/>
                </a:solidFill>
              </a:rPr>
              <a:t>болатын қысым соғұрлым үлкен болады</a:t>
            </a:r>
            <a:r>
              <a:rPr lang="ru-RU" sz="2800" b="1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468313" y="1125538"/>
            <a:ext cx="8229600" cy="45259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ЕСЕП</a:t>
            </a:r>
          </a:p>
          <a:p>
            <a:pPr algn="ctr"/>
            <a:r>
              <a:rPr lang="ru-RU" sz="3600" b="1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ШЫҒАРУ</a:t>
            </a:r>
          </a:p>
        </p:txBody>
      </p:sp>
      <p:pic>
        <p:nvPicPr>
          <p:cNvPr id="10243" name="Picture 3" descr="MMj0354391000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260350"/>
            <a:ext cx="1727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 descr="cache_102110981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24625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cache_102110981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k-KZ" b="1" smtClean="0">
                <a:solidFill>
                  <a:srgbClr val="0000FF"/>
                </a:solidFill>
              </a:rPr>
              <a:t>22-жаттығу №1</a:t>
            </a:r>
            <a:endParaRPr lang="ru-RU" b="1" smtClean="0">
              <a:solidFill>
                <a:srgbClr val="0000FF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13787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4400" b="1" smtClean="0"/>
              <a:t>Судың, керосиннің, сынаптың 0,6 м тереңдіктегі қысымын табыңдар</a:t>
            </a:r>
          </a:p>
          <a:p>
            <a:pPr eaLnBrk="1" hangingPunct="1">
              <a:buFontTx/>
              <a:buNone/>
            </a:pPr>
            <a:r>
              <a:rPr lang="el-GR" sz="4400" b="1" smtClean="0">
                <a:solidFill>
                  <a:srgbClr val="0000FF"/>
                </a:solidFill>
                <a:cs typeface="Arial" charset="0"/>
              </a:rPr>
              <a:t>ρ</a:t>
            </a:r>
            <a:r>
              <a:rPr lang="ru-RU" sz="4400" b="1" baseline="-25000" smtClean="0">
                <a:solidFill>
                  <a:srgbClr val="0000FF"/>
                </a:solidFill>
                <a:cs typeface="Arial" charset="0"/>
              </a:rPr>
              <a:t>су</a:t>
            </a:r>
            <a:r>
              <a:rPr lang="en-US" sz="4400" b="1" smtClean="0">
                <a:solidFill>
                  <a:srgbClr val="0000FF"/>
                </a:solidFill>
                <a:cs typeface="Arial" charset="0"/>
              </a:rPr>
              <a:t>=1000</a:t>
            </a:r>
            <a:r>
              <a:rPr lang="ru-RU" sz="4400" b="1" smtClean="0">
                <a:solidFill>
                  <a:srgbClr val="0000FF"/>
                </a:solidFill>
                <a:cs typeface="Arial" charset="0"/>
              </a:rPr>
              <a:t>кг/м</a:t>
            </a:r>
            <a:r>
              <a:rPr lang="ru-RU" sz="4400" b="1" baseline="30000" smtClean="0">
                <a:solidFill>
                  <a:srgbClr val="0000FF"/>
                </a:solidFill>
                <a:cs typeface="Arial" charset="0"/>
              </a:rPr>
              <a:t>3</a:t>
            </a:r>
          </a:p>
          <a:p>
            <a:pPr eaLnBrk="1" hangingPunct="1">
              <a:buFontTx/>
              <a:buNone/>
            </a:pPr>
            <a:r>
              <a:rPr lang="el-GR" sz="4400" b="1" smtClean="0">
                <a:solidFill>
                  <a:srgbClr val="0000FF"/>
                </a:solidFill>
                <a:cs typeface="Arial" charset="0"/>
              </a:rPr>
              <a:t>ρ</a:t>
            </a:r>
            <a:r>
              <a:rPr lang="ru-RU" sz="4400" b="1" baseline="-25000" smtClean="0">
                <a:solidFill>
                  <a:srgbClr val="0000FF"/>
                </a:solidFill>
                <a:cs typeface="Arial" charset="0"/>
              </a:rPr>
              <a:t>керосин</a:t>
            </a:r>
            <a:r>
              <a:rPr lang="en-US" sz="4400" b="1" smtClean="0">
                <a:solidFill>
                  <a:srgbClr val="0000FF"/>
                </a:solidFill>
                <a:cs typeface="Arial" charset="0"/>
              </a:rPr>
              <a:t>=</a:t>
            </a:r>
            <a:r>
              <a:rPr lang="ru-RU" sz="4400" b="1" smtClean="0">
                <a:solidFill>
                  <a:srgbClr val="0000FF"/>
                </a:solidFill>
                <a:cs typeface="Arial" charset="0"/>
              </a:rPr>
              <a:t>800кг/м</a:t>
            </a:r>
            <a:r>
              <a:rPr lang="ru-RU" sz="4400" b="1" baseline="30000" smtClean="0">
                <a:solidFill>
                  <a:srgbClr val="0000FF"/>
                </a:solidFill>
                <a:cs typeface="Arial" charset="0"/>
              </a:rPr>
              <a:t>3</a:t>
            </a:r>
          </a:p>
          <a:p>
            <a:pPr eaLnBrk="1" hangingPunct="1">
              <a:buFontTx/>
              <a:buNone/>
            </a:pPr>
            <a:r>
              <a:rPr lang="el-GR" sz="4400" b="1" smtClean="0">
                <a:solidFill>
                  <a:srgbClr val="0000FF"/>
                </a:solidFill>
                <a:cs typeface="Arial" charset="0"/>
              </a:rPr>
              <a:t>ρ</a:t>
            </a:r>
            <a:r>
              <a:rPr lang="ru-RU" sz="4400" b="1" baseline="-25000" smtClean="0">
                <a:solidFill>
                  <a:srgbClr val="0000FF"/>
                </a:solidFill>
                <a:cs typeface="Arial" charset="0"/>
              </a:rPr>
              <a:t>сынап</a:t>
            </a:r>
            <a:r>
              <a:rPr lang="en-US" sz="4400" b="1" smtClean="0">
                <a:solidFill>
                  <a:srgbClr val="0000FF"/>
                </a:solidFill>
                <a:cs typeface="Arial" charset="0"/>
              </a:rPr>
              <a:t>=</a:t>
            </a:r>
            <a:r>
              <a:rPr lang="ru-RU" sz="4400" b="1" smtClean="0">
                <a:solidFill>
                  <a:srgbClr val="0000FF"/>
                </a:solidFill>
                <a:cs typeface="Arial" charset="0"/>
              </a:rPr>
              <a:t>13600кг/м</a:t>
            </a:r>
            <a:r>
              <a:rPr lang="ru-RU" sz="4400" b="1" baseline="30000" smtClean="0">
                <a:solidFill>
                  <a:srgbClr val="0000FF"/>
                </a:solidFill>
                <a:cs typeface="Arial" charset="0"/>
              </a:rPr>
              <a:t>3</a:t>
            </a:r>
            <a:endParaRPr lang="el-GR" sz="4400" b="1" baseline="30000" smtClean="0">
              <a:solidFill>
                <a:srgbClr val="0000FF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3300"/>
                </a:solidFill>
              </a:rPr>
              <a:t>22-жатты</a:t>
            </a:r>
            <a:r>
              <a:rPr lang="kk-KZ" b="1" smtClean="0">
                <a:solidFill>
                  <a:srgbClr val="FF3300"/>
                </a:solidFill>
              </a:rPr>
              <a:t>ғу № 2</a:t>
            </a:r>
            <a:endParaRPr lang="ru-RU" b="1" smtClean="0">
              <a:solidFill>
                <a:srgbClr val="FF33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k-KZ" sz="4400" b="1" smtClean="0">
                <a:solidFill>
                  <a:srgbClr val="0000FF"/>
                </a:solidFill>
              </a:rPr>
              <a:t>Теңіздің 10900м болатын ең терең жеріндегі су қысымын есептеңдер теңіз суының тығыздығы 1030кг/ м</a:t>
            </a:r>
            <a:r>
              <a:rPr lang="kk-KZ" sz="4400" b="1" baseline="30000" smtClean="0">
                <a:solidFill>
                  <a:srgbClr val="0000FF"/>
                </a:solidFill>
              </a:rPr>
              <a:t>3</a:t>
            </a:r>
            <a:endParaRPr lang="ru-RU" sz="4400" b="1" baseline="300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230</Words>
  <Application>Microsoft Office PowerPoint</Application>
  <PresentationFormat>Экран (4:3)</PresentationFormat>
  <Paragraphs>40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Verdana</vt:lpstr>
      <vt:lpstr>Wingdings</vt:lpstr>
      <vt:lpstr>Times New Roman</vt:lpstr>
      <vt:lpstr>Оформление по умолчанию</vt:lpstr>
      <vt:lpstr>Склон</vt:lpstr>
      <vt:lpstr>Microsoft Equation 3.0</vt:lpstr>
      <vt:lpstr>Слайд 1</vt:lpstr>
      <vt:lpstr>Жауаптары:</vt:lpstr>
      <vt:lpstr>27.01.11ж</vt:lpstr>
      <vt:lpstr>Газдың газдың ішіндегі денеге түсіретін қымысы газ молекулаларының соқтығысуынан пайда болады </vt:lpstr>
      <vt:lpstr>Ауа сорғысы</vt:lpstr>
      <vt:lpstr>Слайд 6</vt:lpstr>
      <vt:lpstr>Слайд 7</vt:lpstr>
      <vt:lpstr>22-жаттығу №1</vt:lpstr>
      <vt:lpstr>22-жаттығу № 2</vt:lpstr>
      <vt:lpstr>Жұиыс дәптерінен №8, бет-66</vt:lpstr>
      <vt:lpstr>Слайд 11</vt:lpstr>
      <vt:lpstr>Сұрақтар:</vt:lpstr>
      <vt:lpstr>Үй тапсырмасы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27.01.11ж</dc:title>
  <dc:creator>www.PHILka.RU</dc:creator>
  <cp:lastModifiedBy>user</cp:lastModifiedBy>
  <cp:revision>7</cp:revision>
  <dcterms:created xsi:type="dcterms:W3CDTF">2011-01-24T07:33:44Z</dcterms:created>
  <dcterms:modified xsi:type="dcterms:W3CDTF">2011-01-31T07:06:40Z</dcterms:modified>
</cp:coreProperties>
</file>