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2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ol86BLYBaryLVsw0QmkMPw" hashData="EwQ4jF7CHht0NtEi6CPe/3fUHkk" cryptProvider="" algIdExt="0" algIdExtSource="" cryptProviderTypeExt="0" cryptProviderTypeExtSource="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13685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Табиғатты зерттеудің  ғылыми әдістері.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Физи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калық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эксперимент.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 Физикалық  шамаларды өлшеу</a:t>
            </a:r>
            <a:r>
              <a:rPr lang="kk-KZ" dirty="0" smtClean="0"/>
              <a:t/>
            </a:r>
            <a:br>
              <a:rPr lang="kk-KZ" dirty="0" smtClean="0"/>
            </a:br>
            <a:endParaRPr lang="kk-KZ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143379"/>
            <a:ext cx="7772400" cy="667931"/>
          </a:xfrm>
        </p:spPr>
        <p:txBody>
          <a:bodyPr/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Пән мұғалімі: Оңғарбай Ж.</a:t>
            </a:r>
            <a:endParaRPr lang="kk-K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143116"/>
            <a:ext cx="8286808" cy="4714884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Арнайы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өлшеуіш құралдарына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тек </a:t>
            </a:r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реестрге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тіркелген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өлшеуіш құралдар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ғана жатқызылады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Реестрде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тіркелген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құралдардың өлшеу мақсаты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мен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нақтылығы дәл көрсетіліп сертификатталады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latin typeface="Arial" pitchFamily="34" charset="0"/>
                <a:cs typeface="Arial" pitchFamily="34" charset="0"/>
              </a:rPr>
              <a:t>Қазақстандағы өлшеуіш құралдар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446344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14290"/>
            <a:ext cx="3699382" cy="1781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2428868"/>
            <a:ext cx="3714744" cy="415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i="1" dirty="0" smtClean="0">
                <a:latin typeface="Arial" pitchFamily="34" charset="0"/>
                <a:cs typeface="Arial" pitchFamily="34" charset="0"/>
              </a:rPr>
              <a:t>Физикалық құбылыстарды және оларды сипаттайтын заңдарды бір-бірімен өзара байланыстыра отырып түсіндіретін жүйелі білім – </a:t>
            </a:r>
            <a:r>
              <a:rPr lang="kk-KZ" sz="3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физикалық теория</a:t>
            </a:r>
            <a:r>
              <a:rPr lang="kk-KZ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i="1" dirty="0" smtClean="0">
                <a:latin typeface="Arial" pitchFamily="34" charset="0"/>
                <a:cs typeface="Arial" pitchFamily="34" charset="0"/>
              </a:rPr>
              <a:t>деп аталады.</a:t>
            </a:r>
          </a:p>
          <a:p>
            <a:r>
              <a:rPr lang="kk-KZ" sz="2400" i="1" dirty="0" smtClean="0">
                <a:latin typeface="Arial" pitchFamily="34" charset="0"/>
                <a:cs typeface="Arial" pitchFamily="34" charset="0"/>
              </a:rPr>
              <a:t>Классикалық механика теориясы;</a:t>
            </a:r>
          </a:p>
          <a:p>
            <a:r>
              <a:rPr lang="kk-KZ" sz="2400" i="1" dirty="0" smtClean="0">
                <a:latin typeface="Arial" pitchFamily="34" charset="0"/>
                <a:cs typeface="Arial" pitchFamily="34" charset="0"/>
              </a:rPr>
              <a:t>Молекулалық физика теориясы;</a:t>
            </a:r>
          </a:p>
          <a:p>
            <a:r>
              <a:rPr lang="kk-KZ" sz="2400" i="1" dirty="0" smtClean="0">
                <a:latin typeface="Arial" pitchFamily="34" charset="0"/>
                <a:cs typeface="Arial" pitchFamily="34" charset="0"/>
              </a:rPr>
              <a:t>Кванттық механика теориясы;</a:t>
            </a:r>
          </a:p>
          <a:p>
            <a:r>
              <a:rPr lang="kk-KZ" sz="2400" i="1" dirty="0" smtClean="0">
                <a:latin typeface="Arial" pitchFamily="34" charset="0"/>
                <a:cs typeface="Arial" pitchFamily="34" charset="0"/>
              </a:rPr>
              <a:t>Молекулалық-кинетикалық теория,т.б.</a:t>
            </a:r>
          </a:p>
          <a:p>
            <a:endParaRPr lang="kk-KZ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Физикалық теория</a:t>
            </a:r>
            <a:endParaRPr lang="kk-K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85720" y="1785926"/>
            <a:ext cx="8501122" cy="3786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Физикалық шамалар </a:t>
            </a:r>
            <a:r>
              <a:rPr lang="kk-KZ" sz="2800" b="1" i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kk-KZ" sz="2800" i="1" dirty="0" smtClean="0">
                <a:latin typeface="Arial" pitchFamily="34" charset="0"/>
                <a:cs typeface="Arial" pitchFamily="34" charset="0"/>
              </a:rPr>
              <a:t>құбылыстардың қасиеттерін сандық тұрғыдан сипаттайды. </a:t>
            </a:r>
            <a:r>
              <a:rPr lang="kk-KZ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Физикалық шамалардың өлшем бірліктері </a:t>
            </a:r>
            <a:r>
              <a:rPr lang="kk-KZ" sz="2800" i="1" dirty="0" smtClean="0">
                <a:latin typeface="Arial" pitchFamily="34" charset="0"/>
                <a:cs typeface="Arial" pitchFamily="34" charset="0"/>
              </a:rPr>
              <a:t>болады. Ұзындық бірлігі – метр, температура бірлігі – градус. </a:t>
            </a:r>
          </a:p>
          <a:p>
            <a:r>
              <a:rPr lang="kk-KZ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Физикалық шаманың мәні </a:t>
            </a:r>
            <a:r>
              <a:rPr lang="kk-KZ" sz="2800" i="1" dirty="0" smtClean="0">
                <a:latin typeface="Arial" pitchFamily="34" charset="0"/>
                <a:cs typeface="Arial" pitchFamily="34" charset="0"/>
              </a:rPr>
              <a:t>деп, оның өлшем бірлігі көрсетілген сандық мәнін айтады. </a:t>
            </a:r>
          </a:p>
          <a:p>
            <a:r>
              <a:rPr lang="kk-KZ" sz="2800" i="1" dirty="0" smtClean="0">
                <a:latin typeface="Arial" pitchFamily="34" charset="0"/>
                <a:cs typeface="Arial" pitchFamily="34" charset="0"/>
              </a:rPr>
              <a:t>Физикалық шамалардың мәндерін физикалық аспаптар жәрдемімен арнайы </a:t>
            </a:r>
            <a:r>
              <a:rPr lang="kk-KZ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өлшеулер</a:t>
            </a:r>
            <a:r>
              <a:rPr lang="kk-KZ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800" i="1" dirty="0" smtClean="0">
                <a:latin typeface="Arial" pitchFamily="34" charset="0"/>
                <a:cs typeface="Arial" pitchFamily="34" charset="0"/>
              </a:rPr>
              <a:t>жүргізу арқылы анықтайды.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Физикалық шаманы өлшеу</a:t>
            </a:r>
            <a:r>
              <a:rPr lang="kk-KZ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800" dirty="0" smtClean="0">
                <a:latin typeface="Arial" pitchFamily="34" charset="0"/>
                <a:cs typeface="Arial" pitchFamily="34" charset="0"/>
              </a:rPr>
              <a:t>дегеніміз</a:t>
            </a:r>
            <a:r>
              <a:rPr lang="kk-KZ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800" i="1" dirty="0" smtClean="0">
                <a:latin typeface="Arial" pitchFamily="34" charset="0"/>
                <a:cs typeface="Arial" pitchFamily="34" charset="0"/>
              </a:rPr>
              <a:t>– оны өлшем бірлік ретінде алынған біртекті басқа бір шамамен салыстыру.</a:t>
            </a:r>
          </a:p>
          <a:p>
            <a:r>
              <a:rPr lang="kk-KZ" sz="2800" i="1" dirty="0" smtClean="0">
                <a:latin typeface="Arial" pitchFamily="34" charset="0"/>
                <a:cs typeface="Arial" pitchFamily="34" charset="0"/>
              </a:rPr>
              <a:t>Құралдың бетіне түсірілген бөліктер мен сандар </a:t>
            </a:r>
            <a:r>
              <a:rPr lang="kk-KZ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аспап шкаласы</a:t>
            </a:r>
            <a:r>
              <a:rPr lang="kk-KZ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800" i="1" dirty="0" smtClean="0">
                <a:latin typeface="Arial" pitchFamily="34" charset="0"/>
                <a:cs typeface="Arial" pitchFamily="34" charset="0"/>
              </a:rPr>
              <a:t>деп аталады.</a:t>
            </a:r>
          </a:p>
          <a:p>
            <a:r>
              <a:rPr lang="kk-KZ" sz="3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Аспаптың бөлік құны </a:t>
            </a:r>
            <a:r>
              <a:rPr lang="kk-KZ" sz="2800" i="1" dirty="0" smtClean="0">
                <a:latin typeface="Arial" pitchFamily="34" charset="0"/>
                <a:cs typeface="Arial" pitchFamily="34" charset="0"/>
              </a:rPr>
              <a:t>өлшенетін шаманың шкаладағы кез-келген екі мәнінің айырмасын сол сол мәндердің арасындағы бөлік санына бөлу арқылы анықталады.</a:t>
            </a:r>
            <a:endParaRPr lang="kk-KZ" sz="28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Мектептегі физикада қолданатын кейбір құралдар</a:t>
            </a:r>
            <a:endParaRPr lang="kk-KZ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I:\Физика  7\images\Ph7_p04-00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3"/>
            <a:ext cx="1714512" cy="49064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1027" name="Picture 3" descr="I:\Физика  7\images\Ph7_p04-00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500174"/>
            <a:ext cx="2074623" cy="2571768"/>
          </a:xfrm>
          <a:prstGeom prst="rect">
            <a:avLst/>
          </a:prstGeom>
          <a:noFill/>
        </p:spPr>
      </p:pic>
      <p:pic>
        <p:nvPicPr>
          <p:cNvPr id="1028" name="Picture 4" descr="I:\Физика  7\images\Ph7_p04-007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1500174"/>
            <a:ext cx="2130924" cy="4857784"/>
          </a:xfrm>
          <a:prstGeom prst="rect">
            <a:avLst/>
          </a:prstGeom>
          <a:noFill/>
        </p:spPr>
      </p:pic>
      <p:pic>
        <p:nvPicPr>
          <p:cNvPr id="1029" name="Picture 5" descr="I:\Физика  7\images\Ph7_p04-004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4143380"/>
            <a:ext cx="2086974" cy="2214578"/>
          </a:xfrm>
          <a:prstGeom prst="rect">
            <a:avLst/>
          </a:prstGeom>
          <a:noFill/>
        </p:spPr>
      </p:pic>
      <p:pic>
        <p:nvPicPr>
          <p:cNvPr id="1030" name="Picture 6" descr="I:\Физика  7\images\Ph7_p14-038.png"/>
          <p:cNvPicPr>
            <a:picLocks noChangeAspect="1" noChangeArrowheads="1"/>
          </p:cNvPicPr>
          <p:nvPr/>
        </p:nvPicPr>
        <p:blipFill>
          <a:blip r:embed="rId6"/>
          <a:srcRect r="54752"/>
          <a:stretch>
            <a:fillRect/>
          </a:stretch>
        </p:blipFill>
        <p:spPr bwMode="auto">
          <a:xfrm>
            <a:off x="7143768" y="1500174"/>
            <a:ext cx="1571636" cy="4857784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71472" y="6357958"/>
            <a:ext cx="1255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мензурка</a:t>
            </a:r>
            <a:endParaRPr lang="kk-KZ" dirty="0"/>
          </a:p>
        </p:txBody>
      </p:sp>
      <p:sp>
        <p:nvSpPr>
          <p:cNvPr id="10" name="TextBox 9"/>
          <p:cNvSpPr txBox="1"/>
          <p:nvPr/>
        </p:nvSpPr>
        <p:spPr>
          <a:xfrm>
            <a:off x="2786050" y="3786190"/>
            <a:ext cx="1560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секундомер</a:t>
            </a:r>
            <a:endParaRPr lang="kk-KZ" dirty="0"/>
          </a:p>
        </p:txBody>
      </p:sp>
      <p:sp>
        <p:nvSpPr>
          <p:cNvPr id="11" name="TextBox 10"/>
          <p:cNvSpPr txBox="1"/>
          <p:nvPr/>
        </p:nvSpPr>
        <p:spPr>
          <a:xfrm>
            <a:off x="3143240" y="6215082"/>
            <a:ext cx="740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метр</a:t>
            </a:r>
            <a:endParaRPr lang="kk-KZ" dirty="0"/>
          </a:p>
        </p:txBody>
      </p:sp>
      <p:sp>
        <p:nvSpPr>
          <p:cNvPr id="12" name="TextBox 11"/>
          <p:cNvSpPr txBox="1"/>
          <p:nvPr/>
        </p:nvSpPr>
        <p:spPr>
          <a:xfrm>
            <a:off x="4929190" y="6000768"/>
            <a:ext cx="1848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dirty="0" smtClean="0"/>
              <a:t>термометрлер</a:t>
            </a:r>
            <a:endParaRPr lang="kk-KZ" dirty="0"/>
          </a:p>
        </p:txBody>
      </p:sp>
      <p:sp>
        <p:nvSpPr>
          <p:cNvPr id="13" name="TextBox 12"/>
          <p:cNvSpPr txBox="1"/>
          <p:nvPr/>
        </p:nvSpPr>
        <p:spPr>
          <a:xfrm>
            <a:off x="7286644" y="5500702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dirty="0" smtClean="0"/>
              <a:t>динамометр</a:t>
            </a:r>
            <a:endParaRPr lang="kk-K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1532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202"/>
                <a:gridCol w="3388462"/>
                <a:gridCol w="2028832"/>
                <a:gridCol w="2028832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Физикалық шама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құрал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Өлшем бірлігі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Температура 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термометр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Градус (</a:t>
                      </a:r>
                      <a:r>
                        <a:rPr lang="kk-KZ" sz="1600" baseline="300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С)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k-KZ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Кестені толтыр:</a:t>
            </a:r>
            <a:endParaRPr lang="kk-K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kk-KZ" sz="2800" dirty="0" smtClean="0">
                <a:latin typeface="Arial" pitchFamily="34" charset="0"/>
                <a:cs typeface="Arial" pitchFamily="34" charset="0"/>
              </a:rPr>
              <a:t>табиғатта болып жатқан әр түрлі физикалық құбылыстарды зерттеп, оларды өзара байланыстыратын заңдарды ашу.  </a:t>
            </a:r>
          </a:p>
          <a:p>
            <a:r>
              <a:rPr lang="kk-KZ" sz="2800" dirty="0" smtClean="0">
                <a:latin typeface="Arial" pitchFamily="34" charset="0"/>
                <a:cs typeface="Arial" pitchFamily="34" charset="0"/>
              </a:rPr>
              <a:t>Физика-табиғаттағы	  денелер  мен  құбылыстардың  неғұрлым  жалпылама  қасиеттері  жайлы  ғылым. Оның  міндеті-құбылыстардың  мәнісі  мен  ішкі  заңдылықтарын  ашу.</a:t>
            </a:r>
          </a:p>
          <a:p>
            <a:r>
              <a:rPr lang="kk-KZ" sz="2800" dirty="0" smtClean="0">
                <a:latin typeface="Arial" pitchFamily="34" charset="0"/>
                <a:cs typeface="Arial" pitchFamily="34" charset="0"/>
              </a:rPr>
              <a:t>Физиканың ашқан заңдарына Бүкіл Әлем бағынады.</a:t>
            </a: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Физиканың негізгі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мақсаты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результате обобщения экспериментальных фактов, а также результатов деятельности людей устанавливаются </a:t>
            </a:r>
            <a:r>
              <a:rPr lang="ru-RU" b="1" dirty="0" smtClean="0">
                <a:solidFill>
                  <a:srgbClr val="FF0000"/>
                </a:solidFill>
              </a:rPr>
              <a:t>физические законы</a:t>
            </a:r>
            <a:r>
              <a:rPr lang="ru-RU" b="1" dirty="0" smtClean="0"/>
              <a:t> </a:t>
            </a:r>
            <a:r>
              <a:rPr lang="ru-RU" dirty="0" smtClean="0"/>
              <a:t>— устойчивые повторяющиеся объективные закономерности, существующие в природе. Наиболее важные законы устанавливают связь между физическими величинами, для чего необходимо эти величины измерять.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Научный метод</a:t>
            </a:r>
            <a:r>
              <a:rPr lang="ru-RU" dirty="0" smtClean="0"/>
              <a:t>, опираясь на опыт, отыскивают </a:t>
            </a:r>
            <a:r>
              <a:rPr lang="ru-RU" b="1" dirty="0" smtClean="0"/>
              <a:t>количественные</a:t>
            </a:r>
            <a:r>
              <a:rPr lang="ru-RU" dirty="0" smtClean="0"/>
              <a:t> (математически формулируемые) </a:t>
            </a:r>
            <a:r>
              <a:rPr lang="ru-RU" b="1" dirty="0" smtClean="0"/>
              <a:t>законы природы</a:t>
            </a:r>
            <a:r>
              <a:rPr lang="ru-RU" dirty="0" smtClean="0"/>
              <a:t>; открытые законы проверяются практикой;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/>
          </a:bodyPr>
          <a:lstStyle/>
          <a:p>
            <a:r>
              <a:rPr lang="ru-RU" dirty="0" smtClean="0"/>
              <a:t>Физические законы и теории, границы их применимости </a:t>
            </a:r>
            <a:endParaRPr lang="ru-RU" dirty="0"/>
          </a:p>
        </p:txBody>
      </p:sp>
      <p:grpSp>
        <p:nvGrpSpPr>
          <p:cNvPr id="4" name="Группа 1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4098" name="Picture 2" descr="http://markx.narod.ru/pic/poznanie.gi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0"/>
                <a:ext cx="9144000" cy="6858000"/>
              </a:xfrm>
              <a:prstGeom prst="rect">
                <a:avLst/>
              </a:prstGeom>
              <a:noFill/>
            </p:spPr>
          </p:pic>
          <p:sp>
            <p:nvSpPr>
              <p:cNvPr id="5" name="TextBox 4"/>
              <p:cNvSpPr txBox="1"/>
              <p:nvPr/>
            </p:nvSpPr>
            <p:spPr>
              <a:xfrm>
                <a:off x="1000100" y="357166"/>
                <a:ext cx="7143800" cy="52322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2800" dirty="0" smtClean="0">
                    <a:latin typeface="Arial" pitchFamily="34" charset="0"/>
                    <a:cs typeface="Arial" pitchFamily="34" charset="0"/>
                  </a:rPr>
                  <a:t>Табиғатты зерттеудің ғылыми әдістері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286116" y="1714488"/>
                <a:ext cx="2786082" cy="584775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3200" dirty="0" smtClean="0">
                    <a:latin typeface="Arial" pitchFamily="34" charset="0"/>
                    <a:cs typeface="Arial" pitchFamily="34" charset="0"/>
                  </a:rPr>
                  <a:t>Бақылау</a:t>
                </a:r>
                <a:r>
                  <a:rPr lang="kk-KZ" sz="3200" dirty="0" smtClean="0"/>
                  <a:t> </a:t>
                </a:r>
                <a:endParaRPr lang="ru-RU" sz="20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286116" y="2786058"/>
                <a:ext cx="2786082" cy="584775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3200" dirty="0" smtClean="0">
                    <a:latin typeface="Arial" pitchFamily="34" charset="0"/>
                    <a:cs typeface="Arial" pitchFamily="34" charset="0"/>
                  </a:rPr>
                  <a:t>Қорытынды  </a:t>
                </a:r>
                <a:endParaRPr lang="ru-RU" sz="20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286116" y="3857628"/>
                <a:ext cx="2786082" cy="584775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3200" dirty="0" smtClean="0">
                    <a:latin typeface="Arial" pitchFamily="34" charset="0"/>
                    <a:cs typeface="Arial" pitchFamily="34" charset="0"/>
                  </a:rPr>
                  <a:t>Гипотеза </a:t>
                </a:r>
                <a:endParaRPr lang="ru-RU" sz="20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286116" y="4857760"/>
                <a:ext cx="2786082" cy="584775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3200" dirty="0" smtClean="0">
                    <a:latin typeface="Arial" pitchFamily="34" charset="0"/>
                    <a:cs typeface="Arial" pitchFamily="34" charset="0"/>
                  </a:rPr>
                  <a:t>Тәжірибе</a:t>
                </a:r>
                <a:endParaRPr lang="ru-RU" sz="20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286116" y="5929330"/>
                <a:ext cx="2786082" cy="584775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3200" dirty="0" smtClean="0">
                    <a:latin typeface="Arial" pitchFamily="34" charset="0"/>
                    <a:cs typeface="Arial" pitchFamily="34" charset="0"/>
                  </a:rPr>
                  <a:t>Теория, заң</a:t>
                </a:r>
                <a:endParaRPr lang="ru-RU" sz="2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/>
            <a:srcRect l="41000" t="14583" r="30500" b="27083"/>
            <a:stretch>
              <a:fillRect/>
            </a:stretch>
          </p:blipFill>
          <p:spPr bwMode="auto">
            <a:xfrm>
              <a:off x="6286512" y="2643182"/>
              <a:ext cx="2714612" cy="40004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4" name="Управляющая кнопка: справка 13">
            <a:hlinkClick r:id="" action="ppaction://noaction" highlightClick="1"/>
          </p:cNvPr>
          <p:cNvSpPr/>
          <p:nvPr/>
        </p:nvSpPr>
        <p:spPr>
          <a:xfrm>
            <a:off x="6858016" y="1714488"/>
            <a:ext cx="1714512" cy="157163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786842" cy="5786454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latin typeface="Arial" pitchFamily="34" charset="0"/>
                <a:cs typeface="Arial" pitchFamily="34" charset="0"/>
              </a:rPr>
              <a:t>Бақылау негізгі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әдістерінің бірі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болып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табылады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объектісін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нақты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kk-KZ" b="1" dirty="0" smtClean="0">
                <a:latin typeface="Arial" pitchFamily="34" charset="0"/>
                <a:cs typeface="Arial" pitchFamily="34" charset="0"/>
              </a:rPr>
              <a:t>белгіленген жағдайда бақыланады</a:t>
            </a:r>
          </a:p>
          <a:p>
            <a:r>
              <a:rPr lang="kk-KZ" b="1" dirty="0" smtClean="0">
                <a:latin typeface="Arial" pitchFamily="34" charset="0"/>
                <a:cs typeface="Arial" pitchFamily="34" charset="0"/>
              </a:rPr>
              <a:t>Бақылау бірнеше рет қайталанып жасалады.</a:t>
            </a:r>
          </a:p>
          <a:p>
            <a:r>
              <a:rPr lang="kk-KZ" b="1" dirty="0" smtClean="0">
                <a:latin typeface="Arial" pitchFamily="34" charset="0"/>
                <a:cs typeface="Arial" pitchFamily="34" charset="0"/>
              </a:rPr>
              <a:t>Эксперименттік нәтижелерге, фактілерге түсініктеме беру үшін қорытынды жасалалып, гипотеза ұсынылады.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Бақылау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Гипотеза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—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ғылыми болжам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Бірақ қандай бір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құбылысты нақты түсіндіретін ғылыми теорияға айналу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үшін тәжірибе арқылы дәлелденуі қажет.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Ғылыми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гипотеза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785926"/>
            <a:ext cx="8358214" cy="5072074"/>
          </a:xfrm>
        </p:spPr>
        <p:txBody>
          <a:bodyPr>
            <a:normAutofit/>
          </a:bodyPr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Физикалық эксперимент  табиғатты зерттеу әдістерінің ішіндегі ең маңыздысы. Себебі барлық теориялар мен заңдар, формулалар мен ережелер осы физикалық эксперимент нәтижесі болып табылады.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Физикалық эксперимент белгілі бір құралдармен жасалады.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Физикалық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эксперимент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18110"/>
          </a:xfrm>
        </p:spPr>
        <p:txBody>
          <a:bodyPr>
            <a:normAutofit fontScale="77500" lnSpcReduction="20000"/>
          </a:bodyPr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Тәжірибелерді физикалық тұрғыдан қарастыру;</a:t>
            </a:r>
          </a:p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Физикалық шамаларды өлшеу арқылы физикалық заңдар мен заңдылықтардағы функционалдық тәуелділікті анықтау;</a:t>
            </a:r>
          </a:p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Физикалық процестерді тұрмыстық техника көмегімен басқару мүмкіндігін түсіндіру (тігін машинасындағы реостаттың және потенциометр – дыбыс реттегіштің телевизордағы, магнитофондағы, радиоқабылдағыштағы міндетін анықтау);</a:t>
            </a:r>
          </a:p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Тұрмысқа қажетті техникалық құрылғылардың параметрлерін өлшеу және есептеулер жүргізу (элекр құрылғыларының – үтіктің, электрплитасының қуатын электр энергиясын есептегіш пен секундтық тілі бар сағат арқылы анықтау және оны осы құралдың құжаттық көрсеткіштерімен салыстыру; егер олар сәйкес келмесе себептерін түсіндіру);</a:t>
            </a:r>
          </a:p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Техникалық білімдерін күнделікті еңбек тәжірибесінде қолдану (май қабатымен жабылған суда картоп тезірек піседі. Мұны тәжірибе тексеріп, құбылысты түсіндіру керек).</a:t>
            </a:r>
          </a:p>
          <a:p>
            <a:endParaRPr lang="kk-K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85850"/>
          </a:xfrm>
        </p:spPr>
        <p:txBody>
          <a:bodyPr>
            <a:normAutofit fontScale="90000"/>
          </a:bodyPr>
          <a:lstStyle/>
          <a:p>
            <a:r>
              <a:rPr lang="kk-KZ" sz="2700" b="1" dirty="0" smtClean="0">
                <a:latin typeface="Arial" pitchFamily="34" charset="0"/>
                <a:cs typeface="Arial" pitchFamily="34" charset="0"/>
              </a:rPr>
              <a:t>Физикалық эксперимент төмендегідей бірқатар мәселелерді шешуге бағытталған:</a:t>
            </a:r>
            <a:r>
              <a:rPr lang="kk-KZ" dirty="0" smtClean="0"/>
              <a:t/>
            </a:r>
            <a:br>
              <a:rPr lang="kk-KZ" dirty="0" smtClean="0"/>
            </a:br>
            <a:endParaRPr lang="kk-K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kk-KZ" dirty="0" smtClean="0"/>
              <a:t>Эксперимент тақырыбы:</a:t>
            </a:r>
            <a:endParaRPr lang="ru-RU" dirty="0" smtClean="0"/>
          </a:p>
          <a:p>
            <a:pPr lvl="0"/>
            <a:r>
              <a:rPr lang="kk-KZ" dirty="0" smtClean="0"/>
              <a:t>Эксперимент мақсаты;</a:t>
            </a:r>
            <a:endParaRPr lang="ru-RU" dirty="0" smtClean="0"/>
          </a:p>
          <a:p>
            <a:pPr lvl="0"/>
            <a:r>
              <a:rPr lang="kk-KZ" dirty="0" smtClean="0"/>
              <a:t>эксперимент міндеттері</a:t>
            </a:r>
            <a:endParaRPr lang="ru-RU" dirty="0" smtClean="0"/>
          </a:p>
          <a:p>
            <a:pPr lvl="0"/>
            <a:r>
              <a:rPr lang="kk-KZ" dirty="0" smtClean="0"/>
              <a:t>Эксперимент проблемасы</a:t>
            </a:r>
            <a:endParaRPr lang="ru-RU" dirty="0" smtClean="0"/>
          </a:p>
          <a:p>
            <a:pPr lvl="0"/>
            <a:r>
              <a:rPr lang="kk-KZ" dirty="0" smtClean="0"/>
              <a:t>эксперимент сұлбасы, жобасы</a:t>
            </a:r>
            <a:endParaRPr lang="ru-RU" dirty="0" smtClean="0"/>
          </a:p>
          <a:p>
            <a:pPr lvl="0"/>
            <a:r>
              <a:rPr lang="kk-KZ" dirty="0" smtClean="0"/>
              <a:t>эксперимент жүргізу</a:t>
            </a:r>
            <a:endParaRPr lang="ru-RU" dirty="0" smtClean="0"/>
          </a:p>
          <a:p>
            <a:pPr lvl="0"/>
            <a:r>
              <a:rPr lang="kk-KZ" dirty="0" smtClean="0"/>
              <a:t>эксперименттегі есептеулер</a:t>
            </a:r>
            <a:endParaRPr lang="ru-RU" dirty="0" smtClean="0"/>
          </a:p>
          <a:p>
            <a:pPr lvl="0"/>
            <a:r>
              <a:rPr lang="kk-KZ" dirty="0" smtClean="0"/>
              <a:t>эксперименттегі сызбалар мен жазбалар;</a:t>
            </a:r>
            <a:endParaRPr lang="ru-RU" dirty="0" smtClean="0"/>
          </a:p>
          <a:p>
            <a:pPr lvl="0"/>
            <a:r>
              <a:rPr lang="kk-KZ" dirty="0" smtClean="0"/>
              <a:t>эксперимент нәтижесі</a:t>
            </a:r>
            <a:endParaRPr lang="ru-RU" dirty="0" smtClean="0"/>
          </a:p>
          <a:p>
            <a:pPr lvl="0"/>
            <a:r>
              <a:rPr lang="kk-KZ" dirty="0" smtClean="0"/>
              <a:t>эксперимент қорытындысы.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Физикалық эксперимент  төмендегідей сатылардан тұрады.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t="14836"/>
          <a:stretch>
            <a:fillRect/>
          </a:stretch>
        </p:blipFill>
        <p:spPr bwMode="auto">
          <a:xfrm>
            <a:off x="142844" y="214290"/>
            <a:ext cx="4500562" cy="2870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 b="11484"/>
          <a:stretch>
            <a:fillRect/>
          </a:stretch>
        </p:blipFill>
        <p:spPr bwMode="auto">
          <a:xfrm>
            <a:off x="4357686" y="2571744"/>
            <a:ext cx="464343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571472" y="3357562"/>
            <a:ext cx="385765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Бүкіл әлемдік тартылыс заңы, Кулон заңы, жарықтың шығалу немесе сыну заңы, тб көптеген заңдар мен теориялар эксперимент жүзінде анықталды.</a:t>
            </a:r>
            <a:endParaRPr kumimoji="0" lang="kk-KZ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</TotalTime>
  <Words>558</Words>
  <PresentationFormat>Экран (4:3)</PresentationFormat>
  <Paragraphs>81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Табиғатты зерттеудің  ғылыми әдістері. Физикалық эксперимент. Физикалық  шамаларды өлшеу </vt:lpstr>
      <vt:lpstr>Физиканың негізгі мақсаты</vt:lpstr>
      <vt:lpstr>Физические законы и теории, границы их применимости </vt:lpstr>
      <vt:lpstr>Бақылау</vt:lpstr>
      <vt:lpstr>Ғылыми гипотеза</vt:lpstr>
      <vt:lpstr>Физикалық  эксперимент </vt:lpstr>
      <vt:lpstr>Физикалық эксперимент төмендегідей бірқатар мәселелерді шешуге бағытталған: </vt:lpstr>
      <vt:lpstr>Физикалық эксперимент  төмендегідей сатылардан тұрады. </vt:lpstr>
      <vt:lpstr>Слайд 9</vt:lpstr>
      <vt:lpstr>Қазақстандағы өлшеуіш құралдар</vt:lpstr>
      <vt:lpstr>Слайд 11</vt:lpstr>
      <vt:lpstr>Физикалық теория</vt:lpstr>
      <vt:lpstr>Слайд 13</vt:lpstr>
      <vt:lpstr>Слайд 14</vt:lpstr>
      <vt:lpstr>Мектептегі физикада қолданатын кейбір құралдар</vt:lpstr>
      <vt:lpstr>Кестені толтыр: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Табиғатты зерттеудің  ғылыми әдістері. Физикалық эксперимент. Физикалық  шамаларды өлшеу </dc:title>
  <cp:lastModifiedBy>user</cp:lastModifiedBy>
  <cp:revision>10</cp:revision>
  <dcterms:modified xsi:type="dcterms:W3CDTF">2010-10-21T08:22:30Z</dcterms:modified>
</cp:coreProperties>
</file>