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5" r:id="rId5"/>
    <p:sldId id="266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EvQoELG9Y2WKDnfgxFLTjQ" hashData="KAafrudA45Xmb/9AGaIksSOAme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00343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Өлшемнің метрлік жүйесі. Халықаралық бірліктер жүйесі. Өлшеулер мен есептеулер дәлдігі. Өте үлкен және өте кіші сандарды ықшамдап жазу. </a:t>
            </a:r>
            <a:endParaRPr lang="kk-K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Пән мұғалімі: Оңғарбай Ж.</a:t>
            </a:r>
            <a:endParaRPr lang="kk-K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Өлшемнің метрлік жүйесі</a:t>
            </a:r>
            <a:endParaRPr lang="kk-K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1793 жылы Францияда өткен Конвенцияда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«Өлшемдердің метрлік жүйесін»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 енгізу туралы аса маңызды шешім қабылданды.</a:t>
            </a:r>
          </a:p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Кейінірек 1875 жылыкөптеген елдер осы метрлік жүйесін қабылдады. </a:t>
            </a:r>
          </a:p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Осының негізінде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Халықаралық бірліктер жүйесі (ХБЖ)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1960 жылы жасалды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. Қысқаша SI (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французша Systeme International) </a:t>
            </a:r>
          </a:p>
          <a:p>
            <a:endParaRPr lang="kk-K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1429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Халықаралық бірліктер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жүйесі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markx.narod.ru/pic/s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Халықаралық бірліктер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жүйесі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(ХБЖ)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Халықаралық бірліктер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жүйесі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(ХБЖ)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1875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жылы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қ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абылданған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 негізгі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жеті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(метр, килограмм, секунд, ампер, кельвин, моль, кандела)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және екі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қосымша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(радиан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және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стерадиан)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бірліктерден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құралады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(м) —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жарықтың вакуумде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1/299 792 458 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уақытта жүріп өтетін жолы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Килограмм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(кг) —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халықаралық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масса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прототипінің массасына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тең шама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платино-ириди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цилиндрі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Севре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қаласында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Париж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маңында халықаралық бюрода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сақтаулы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Секунда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(с)— цезии 133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атомының негізгі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күйдегі өте жұқа деңгейлеріндегі сәуле шығарудың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9 192 631 770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периодына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тең уақыт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Ампер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(А) —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вакуумдағы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параллель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орналасқан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ара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қашықтығы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шексіз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ұзындықтағы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өте жіңішке түзу өткізгіштен  жүретін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мөлшері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Кельвин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(К) —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судың үштік нүктесінің  термодинамикалық температурасының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1/273,16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бөлігі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—12С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нуклидінің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0,012 кг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массасындағы зат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мөлшеріне тең шама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Кандела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(кд) —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Жиілігі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540.1012 Гц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монохромат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жарықтың белгібі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бағыттағы  түсіретін күші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Жарық күшінің энергетикалық шамасы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1/683 Вт/орт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Физикалық шамаларды өлшеу</a:t>
            </a:r>
            <a:endParaRPr lang="kk-K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r>
              <a:rPr lang="kk-KZ" sz="2400" i="1" dirty="0" smtClean="0">
                <a:latin typeface="Arial" pitchFamily="34" charset="0"/>
                <a:cs typeface="Arial" pitchFamily="34" charset="0"/>
              </a:rPr>
              <a:t>Физикалық құбылыстарды, физикалық шамаларды өлшеген кезде </a:t>
            </a:r>
            <a:r>
              <a:rPr lang="kk-KZ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өлшеудің дәлдігі 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аса маңызды орын алады.</a:t>
            </a:r>
          </a:p>
          <a:p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Аспаптардың көмегімен дұрыс орындалған өлшеулердің </a:t>
            </a:r>
            <a:r>
              <a:rPr lang="kk-KZ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ең үлкен қателігі 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аспап бөлігі құнының жартысына тең. </a:t>
            </a:r>
          </a:p>
          <a:p>
            <a:r>
              <a:rPr lang="kk-KZ" sz="2400" i="1" dirty="0" smtClean="0">
                <a:latin typeface="Arial" pitchFamily="34" charset="0"/>
                <a:cs typeface="Arial" pitchFamily="34" charset="0"/>
              </a:rPr>
              <a:t>Физикада </a:t>
            </a:r>
            <a:r>
              <a:rPr lang="kk-KZ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өлшеудің тура және жанама тәсілдері </a:t>
            </a:r>
            <a:r>
              <a:rPr lang="kk-KZ" sz="2400" i="1" dirty="0" smtClean="0">
                <a:latin typeface="Arial" pitchFamily="34" charset="0"/>
                <a:cs typeface="Arial" pitchFamily="34" charset="0"/>
              </a:rPr>
              <a:t>қолданылады. Тура тәсілде физикалық шаманың мәні тікелей құралдың көрсетуімен анықталады.</a:t>
            </a:r>
          </a:p>
          <a:p>
            <a:r>
              <a:rPr lang="kk-KZ" sz="2400" i="1" dirty="0" smtClean="0">
                <a:latin typeface="Arial" pitchFamily="34" charset="0"/>
                <a:cs typeface="Arial" pitchFamily="34" charset="0"/>
              </a:rPr>
              <a:t>Көптеген жағдайларда өлшеуді тура тәсілмен анықтай алмайсың, сол кезде жанама тәсілді қолдану керек. Мысалы, көлемді есептеу үшін үш қабырғаның ұзындығын алу керек.</a:t>
            </a:r>
          </a:p>
          <a:p>
            <a:endParaRPr lang="kk-KZ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Өте үлкен және өте кіші сандарды ықшамдап жазу.</a:t>
            </a:r>
            <a:endParaRPr lang="kk-K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kk-KZ" sz="4600" b="1" i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4600" b="1" i="1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4600" b="1" i="1" dirty="0" smtClean="0">
                <a:latin typeface="Arial" pitchFamily="34" charset="0"/>
                <a:cs typeface="Arial" pitchFamily="34" charset="0"/>
              </a:rPr>
              <a:t>*10</a:t>
            </a:r>
            <a:r>
              <a:rPr lang="en-US" sz="4600" b="1" i="1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600" b="1" i="1" dirty="0" smtClean="0">
                <a:latin typeface="Arial" pitchFamily="34" charset="0"/>
                <a:cs typeface="Arial" pitchFamily="34" charset="0"/>
              </a:rPr>
              <a:t>=10</a:t>
            </a:r>
            <a:r>
              <a:rPr lang="en-US" sz="4600" b="1" i="1" baseline="30000" dirty="0" smtClean="0">
                <a:latin typeface="Arial" pitchFamily="34" charset="0"/>
                <a:cs typeface="Arial" pitchFamily="34" charset="0"/>
              </a:rPr>
              <a:t>n+m</a:t>
            </a:r>
          </a:p>
          <a:p>
            <a:pPr>
              <a:buFont typeface="Wingdings" pitchFamily="2" charset="2"/>
              <a:buChar char="ü"/>
            </a:pPr>
            <a:r>
              <a:rPr lang="en-US" sz="4600" b="1" i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4600" b="1" i="1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kk-KZ" sz="46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600" b="1" i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4600" b="1" i="1" baseline="30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600" b="1" i="1" dirty="0" smtClean="0">
                <a:latin typeface="Arial" pitchFamily="34" charset="0"/>
                <a:cs typeface="Arial" pitchFamily="34" charset="0"/>
              </a:rPr>
              <a:t>=10</a:t>
            </a:r>
            <a:r>
              <a:rPr lang="en-US" sz="4600" b="1" i="1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kk-KZ" sz="4600" b="1" i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4600" b="1" i="1" baseline="30000" dirty="0" smtClean="0">
                <a:latin typeface="Arial" pitchFamily="34" charset="0"/>
                <a:cs typeface="Arial" pitchFamily="34" charset="0"/>
              </a:rPr>
              <a:t>m</a:t>
            </a:r>
            <a:endParaRPr lang="kk-KZ" sz="4600" b="1" i="1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4000" b="1" i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4000" b="1" i="1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4000" b="1" i="1" dirty="0" smtClean="0">
                <a:latin typeface="Arial" pitchFamily="34" charset="0"/>
                <a:cs typeface="Arial" pitchFamily="34" charset="0"/>
              </a:rPr>
              <a:t>көбейткіштерін пайдаланып, берілген сандарды ықшамдап жазу “</a:t>
            </a:r>
            <a:r>
              <a:rPr lang="kk-KZ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сандарды стандарт түрінде жазу</a:t>
            </a:r>
            <a:r>
              <a:rPr lang="kk-KZ" sz="4000" b="1" i="1" dirty="0" smtClean="0">
                <a:latin typeface="Arial" pitchFamily="34" charset="0"/>
                <a:cs typeface="Arial" pitchFamily="34" charset="0"/>
              </a:rPr>
              <a:t>” деп аталады.</a:t>
            </a:r>
          </a:p>
          <a:p>
            <a:pPr>
              <a:buFont typeface="Wingdings" pitchFamily="2" charset="2"/>
              <a:buChar char="ü"/>
            </a:pPr>
            <a:r>
              <a:rPr lang="kk-KZ" sz="5100" b="1" i="1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sz="5100" b="1" i="1" dirty="0" smtClean="0">
                <a:latin typeface="Arial" pitchFamily="34" charset="0"/>
                <a:cs typeface="Arial" pitchFamily="34" charset="0"/>
              </a:rPr>
              <a:t>=a*10</a:t>
            </a:r>
            <a:r>
              <a:rPr lang="en-US" sz="5100" b="1" i="1" baseline="30000" dirty="0" smtClean="0">
                <a:latin typeface="Arial" pitchFamily="34" charset="0"/>
                <a:cs typeface="Arial" pitchFamily="34" charset="0"/>
              </a:rPr>
              <a:t>n</a:t>
            </a:r>
            <a:endParaRPr lang="kk-KZ" sz="51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5100" b="1" i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en-US" sz="5100" b="1" i="1" dirty="0" smtClean="0">
                <a:latin typeface="Arial" pitchFamily="34" charset="0"/>
                <a:cs typeface="Arial" pitchFamily="34" charset="0"/>
              </a:rPr>
              <a:t>=b*10</a:t>
            </a:r>
            <a:r>
              <a:rPr lang="en-US" sz="5100" b="1" i="1" baseline="30000" dirty="0" smtClean="0">
                <a:latin typeface="Arial" pitchFamily="34" charset="0"/>
                <a:cs typeface="Arial" pitchFamily="34" charset="0"/>
              </a:rPr>
              <a:t>m</a:t>
            </a:r>
            <a:endParaRPr lang="kk-KZ" sz="51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kk-KZ" sz="51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5100" b="1" i="1" dirty="0" smtClean="0">
                <a:latin typeface="Arial" pitchFamily="34" charset="0"/>
                <a:cs typeface="Arial" pitchFamily="34" charset="0"/>
              </a:rPr>
              <a:t>х*у</a:t>
            </a:r>
            <a:r>
              <a:rPr lang="en-US" sz="5100" b="1" i="1" dirty="0" smtClean="0">
                <a:latin typeface="Arial" pitchFamily="34" charset="0"/>
                <a:cs typeface="Arial" pitchFamily="34" charset="0"/>
              </a:rPr>
              <a:t>=a*b*10</a:t>
            </a:r>
            <a:r>
              <a:rPr lang="en-US" sz="5100" b="1" i="1" baseline="30000" dirty="0" smtClean="0">
                <a:latin typeface="Arial" pitchFamily="34" charset="0"/>
                <a:cs typeface="Arial" pitchFamily="34" charset="0"/>
              </a:rPr>
              <a:t>n+m</a:t>
            </a:r>
            <a:endParaRPr lang="kk-KZ" sz="51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5100" b="1" i="1" dirty="0" smtClean="0">
                <a:latin typeface="Arial" pitchFamily="34" charset="0"/>
                <a:cs typeface="Arial" pitchFamily="34" charset="0"/>
              </a:rPr>
              <a:t>х:у</a:t>
            </a:r>
            <a:r>
              <a:rPr lang="en-US" sz="5100" b="1" i="1" dirty="0" smtClean="0">
                <a:latin typeface="Arial" pitchFamily="34" charset="0"/>
                <a:cs typeface="Arial" pitchFamily="34" charset="0"/>
              </a:rPr>
              <a:t>=a</a:t>
            </a:r>
            <a:r>
              <a:rPr lang="kk-KZ" sz="51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5100" b="1" i="1" dirty="0" smtClean="0">
                <a:latin typeface="Arial" pitchFamily="34" charset="0"/>
                <a:cs typeface="Arial" pitchFamily="34" charset="0"/>
              </a:rPr>
              <a:t>b*10</a:t>
            </a:r>
            <a:r>
              <a:rPr lang="en-US" sz="5100" b="1" i="1" baseline="30000" dirty="0" smtClean="0">
                <a:latin typeface="Arial" pitchFamily="34" charset="0"/>
                <a:cs typeface="Arial" pitchFamily="34" charset="0"/>
              </a:rPr>
              <a:t>n-m</a:t>
            </a:r>
            <a:endParaRPr lang="kk-KZ" sz="5100" b="1" i="1" dirty="0" smtClean="0">
              <a:latin typeface="Arial" pitchFamily="34" charset="0"/>
              <a:cs typeface="Arial" pitchFamily="34" charset="0"/>
            </a:endParaRPr>
          </a:p>
          <a:p>
            <a:endParaRPr lang="kk-KZ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latin typeface="Arial" pitchFamily="34" charset="0"/>
                <a:cs typeface="Arial" pitchFamily="34" charset="0"/>
              </a:rPr>
              <a:t>Топпен орындалатын тапсырмалар:</a:t>
            </a:r>
            <a:endParaRPr lang="kk-KZ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5132" t="35792" r="52530" b="25162"/>
          <a:stretch>
            <a:fillRect/>
          </a:stretch>
        </p:blipFill>
        <p:spPr bwMode="auto">
          <a:xfrm>
            <a:off x="714348" y="1285860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1285860"/>
            <a:ext cx="1000132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kk-KZ" dirty="0" smtClean="0"/>
              <a:t>1</a:t>
            </a:r>
            <a:endParaRPr lang="kk-K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5132" t="4881" r="80756" b="72342"/>
          <a:stretch>
            <a:fillRect/>
          </a:stretch>
        </p:blipFill>
        <p:spPr bwMode="auto">
          <a:xfrm>
            <a:off x="1500167" y="1194939"/>
            <a:ext cx="3214710" cy="409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1" y="1194939"/>
            <a:ext cx="1000132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N2</a:t>
            </a:r>
            <a:endParaRPr lang="kk-KZ" dirty="0"/>
          </a:p>
        </p:txBody>
      </p:sp>
      <p:sp>
        <p:nvSpPr>
          <p:cNvPr id="6" name="TextBox 5"/>
          <p:cNvSpPr txBox="1"/>
          <p:nvPr/>
        </p:nvSpPr>
        <p:spPr>
          <a:xfrm>
            <a:off x="5072067" y="1623567"/>
            <a:ext cx="35004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Arial" pitchFamily="34" charset="0"/>
                <a:cs typeface="Arial" pitchFamily="34" charset="0"/>
              </a:rPr>
              <a:t>Суреттегі секундомердің  бөлік құнын анықтаңыздар. Осы сағатпен уақытты қандай дәлдікпен анықтауға болады.</a:t>
            </a:r>
            <a:endParaRPr lang="kk-K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5300" dirty="0" smtClean="0">
                <a:latin typeface="Arial" pitchFamily="34" charset="0"/>
                <a:cs typeface="Arial" pitchFamily="34" charset="0"/>
              </a:rPr>
              <a:t>Үй жұмысы: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latin typeface="Arial" pitchFamily="34" charset="0"/>
                <a:cs typeface="Arial" pitchFamily="34" charset="0"/>
              </a:rPr>
            </a:br>
            <a:endParaRPr lang="kk-K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kk-KZ" sz="3600" dirty="0" smtClean="0">
                <a:latin typeface="Arial" pitchFamily="34" charset="0"/>
                <a:cs typeface="Arial" pitchFamily="34" charset="0"/>
              </a:rPr>
              <a:t>Оқулықпен жұмыс, 10-12 тақырыпты қайталап мазмұндау. </a:t>
            </a:r>
          </a:p>
          <a:p>
            <a:pPr lvl="0"/>
            <a:r>
              <a:rPr lang="kk-KZ" sz="3600" dirty="0" smtClean="0">
                <a:latin typeface="Arial" pitchFamily="34" charset="0"/>
                <a:cs typeface="Arial" pitchFamily="34" charset="0"/>
              </a:rPr>
              <a:t>4-жаттығу 5-10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kk-KZ" sz="3600" dirty="0" smtClean="0">
                <a:latin typeface="Arial" pitchFamily="34" charset="0"/>
                <a:cs typeface="Arial" pitchFamily="34" charset="0"/>
              </a:rPr>
              <a:t> есептер 46-48 есептер, 15 бет.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kk-KZ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sz="4000" dirty="0" smtClean="0">
                <a:latin typeface="Arial" pitchFamily="34" charset="0"/>
                <a:cs typeface="Arial" pitchFamily="34" charset="0"/>
              </a:rPr>
              <a:t>Назарларыңызға рахмет!</a:t>
            </a:r>
            <a:endParaRPr lang="kk-KZ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425</Words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Солнцестояние</vt:lpstr>
      <vt:lpstr>Өлшемнің метрлік жүйесі. Халықаралық бірліктер жүйесі. Өлшеулер мен есептеулер дәлдігі. Өте үлкен және өте кіші сандарды ықшамдап жазу. </vt:lpstr>
      <vt:lpstr>Өлшемнің метрлік жүйесі</vt:lpstr>
      <vt:lpstr> Халықаралық бірліктер жүйесі</vt:lpstr>
      <vt:lpstr>Халықаралық бірліктер жүйесі (ХБЖ)</vt:lpstr>
      <vt:lpstr>Физикалық шамаларды өлшеу</vt:lpstr>
      <vt:lpstr>Өте үлкен және өте кіші сандарды ықшамдап жазу.</vt:lpstr>
      <vt:lpstr>Топпен орындалатын тапсырмалар:</vt:lpstr>
      <vt:lpstr>Слайд 8</vt:lpstr>
      <vt:lpstr>Үй жұмысы: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Өлшемнің метрлік жүйесі. Халықаралық бірліктер жүйесі. Өлшеулер мен есептеулер дәлдігі. Өте үлкен және өте кіші сандарды ықшамдап жазу. </dc:title>
  <cp:lastModifiedBy>user</cp:lastModifiedBy>
  <cp:revision>6</cp:revision>
  <dcterms:modified xsi:type="dcterms:W3CDTF">2010-10-21T08:23:55Z</dcterms:modified>
</cp:coreProperties>
</file>