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2E0000"/>
    <a:srgbClr val="FABD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83612-221C-48C3-839B-1370A69D9A89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6D97E-E8AE-46C8-9B1A-89B2A71B6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93BA-526E-4DB6-A266-47C3B3BFC21D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A968-20F4-4536-A562-46EB0852C1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EA75D-2765-4337-89DA-030E423A97E7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BB039-1937-4064-91BD-2630B71E6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D39F3-9E0E-4178-A226-69088D5483D6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683C9-ABC7-43D1-9A7F-38A930FA7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B4486-D3DA-487E-8E05-06A2B45846FB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7CCCB-A347-4FFE-9CC7-A64BF3156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BE13C-263E-41FD-90BF-281EF610B0BE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05D88-738E-4CA8-B79C-6E91E79A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E87D-3352-46B1-8699-10863EA532EC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7EE28-EEA8-46C8-AAFF-BB8066E4F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E62A9-BC60-4084-AF1E-F3F5152815DF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50408-1CD4-4F34-B104-F3BD1969C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6F482-7C5B-41C4-A8D3-C15BF083FDEC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0643-C049-4EBC-BE7C-B65AF9812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CCD45-4FAA-45A1-A861-5C7E407A727D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92E75-93ED-4111-AB49-98F5BFFA2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C9175-E303-4D63-BDC0-90B20DD2E24B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94D3-402B-4E52-8A26-6BB805B0CE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BD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EE96FB-98E5-4E70-B7DE-7E998B594670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68E058-654E-4CD8-8125-4968196D09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857224" y="2857496"/>
            <a:ext cx="7215238" cy="2928958"/>
          </a:xfrm>
          <a:prstGeom prst="roundRect">
            <a:avLst/>
          </a:prstGeom>
          <a:solidFill>
            <a:srgbClr val="FABD8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28860" y="571480"/>
            <a:ext cx="6429420" cy="1928826"/>
          </a:xfrm>
          <a:prstGeom prst="roundRect">
            <a:avLst/>
          </a:prstGeom>
          <a:solidFill>
            <a:srgbClr val="FABD8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000364" y="785794"/>
            <a:ext cx="55721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0850" algn="just"/>
            <a:r>
              <a:rPr lang="ru-RU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Проект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это…</a:t>
            </a:r>
            <a:endParaRPr lang="en-US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группа </a:t>
            </a:r>
            <a:r>
              <a:rPr lang="ru-RU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всех файлов, которые составляют программу, включая формы, модули, графику, элементы управления и модули класса.</a:t>
            </a:r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0166" y="3098816"/>
            <a:ext cx="6357937" cy="2616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Проект состоит из следующих файлов</a:t>
            </a:r>
            <a:r>
              <a:rPr lang="ru-RU" dirty="0">
                <a:latin typeface="+mn-lt"/>
              </a:rPr>
              <a:t>: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 err="1">
                <a:latin typeface="+mn-lt"/>
              </a:rPr>
              <a:t>vbg</a:t>
            </a:r>
            <a:r>
              <a:rPr lang="en-US" sz="1600" dirty="0">
                <a:latin typeface="+mn-lt"/>
              </a:rPr>
              <a:t> </a:t>
            </a:r>
            <a:r>
              <a:rPr lang="ru-RU" sz="1600" dirty="0">
                <a:latin typeface="+mn-lt"/>
              </a:rPr>
              <a:t>– файл группы проектов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 err="1">
                <a:latin typeface="+mn-lt"/>
              </a:rPr>
              <a:t>vbp</a:t>
            </a:r>
            <a:r>
              <a:rPr lang="ru-RU" sz="1600" dirty="0">
                <a:latin typeface="+mn-lt"/>
              </a:rPr>
              <a:t> – файл проекта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 err="1">
                <a:latin typeface="+mn-lt"/>
              </a:rPr>
              <a:t>frm</a:t>
            </a:r>
            <a:r>
              <a:rPr lang="ru-RU" sz="1600" dirty="0">
                <a:latin typeface="+mn-lt"/>
              </a:rPr>
              <a:t> – файл формы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>
                <a:latin typeface="+mn-lt"/>
              </a:rPr>
              <a:t>Bas</a:t>
            </a:r>
            <a:r>
              <a:rPr lang="ru-RU" sz="1600" dirty="0">
                <a:latin typeface="+mn-lt"/>
              </a:rPr>
              <a:t> – файл модуля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ru-RU" sz="1600" dirty="0" err="1">
                <a:latin typeface="+mn-lt"/>
              </a:rPr>
              <a:t>frx</a:t>
            </a:r>
            <a:r>
              <a:rPr lang="ru-RU" sz="1600" dirty="0">
                <a:latin typeface="+mn-lt"/>
              </a:rPr>
              <a:t> – автоматически генерируемый файл для всех графических элементов в проекте </a:t>
            </a: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 err="1">
                <a:latin typeface="+mn-lt"/>
              </a:rPr>
              <a:t>ocx</a:t>
            </a:r>
            <a:r>
              <a:rPr lang="ru-RU" sz="1600" dirty="0">
                <a:latin typeface="+mn-lt"/>
              </a:rPr>
              <a:t> – файл элемента управления </a:t>
            </a:r>
            <a:r>
              <a:rPr lang="en-US" sz="1600" dirty="0">
                <a:latin typeface="+mn-lt"/>
              </a:rPr>
              <a:t>Active X</a:t>
            </a:r>
            <a:endParaRPr lang="ru-RU" sz="1600" dirty="0">
              <a:latin typeface="+mn-lt"/>
            </a:endParaRPr>
          </a:p>
          <a:p>
            <a:pPr marL="625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.</a:t>
            </a:r>
            <a:r>
              <a:rPr lang="en-US" sz="1600" dirty="0" err="1">
                <a:latin typeface="+mn-lt"/>
              </a:rPr>
              <a:t>cls</a:t>
            </a:r>
            <a:r>
              <a:rPr lang="ru-RU" sz="1600" dirty="0">
                <a:latin typeface="+mn-lt"/>
              </a:rPr>
              <a:t> – файл модуля класса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pic>
        <p:nvPicPr>
          <p:cNvPr id="4" name="Рисунок 7" descr="vb_logo.gif"/>
          <p:cNvPicPr>
            <a:picLocks noChangeAspect="1"/>
          </p:cNvPicPr>
          <p:nvPr/>
        </p:nvPicPr>
        <p:blipFill>
          <a:blip r:embed="rId2"/>
          <a:srcRect t="22575"/>
          <a:stretch>
            <a:fillRect/>
          </a:stretch>
        </p:blipFill>
        <p:spPr bwMode="auto">
          <a:xfrm>
            <a:off x="0" y="500042"/>
            <a:ext cx="2357437" cy="1612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000364" y="1142984"/>
            <a:ext cx="5572164" cy="857256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3456006"/>
            <a:ext cx="2571768" cy="214314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3670320"/>
            <a:ext cx="2571768" cy="285752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14546" y="3956072"/>
            <a:ext cx="2571768" cy="214314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14546" y="4170386"/>
            <a:ext cx="2571768" cy="214314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14546" y="4384700"/>
            <a:ext cx="5500726" cy="500066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14546" y="4884766"/>
            <a:ext cx="3857652" cy="285752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14546" y="5170518"/>
            <a:ext cx="2571768" cy="214314"/>
          </a:xfrm>
          <a:prstGeom prst="rect">
            <a:avLst/>
          </a:prstGeom>
          <a:solidFill>
            <a:srgbClr val="FAB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7-конечная звезда 14"/>
          <p:cNvSpPr/>
          <p:nvPr/>
        </p:nvSpPr>
        <p:spPr>
          <a:xfrm>
            <a:off x="1285852" y="3500438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7-конечная звезда 15"/>
          <p:cNvSpPr/>
          <p:nvPr/>
        </p:nvSpPr>
        <p:spPr>
          <a:xfrm>
            <a:off x="1285852" y="3829053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7-конечная звезда 16"/>
          <p:cNvSpPr/>
          <p:nvPr/>
        </p:nvSpPr>
        <p:spPr>
          <a:xfrm>
            <a:off x="1285852" y="4157668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7-конечная звезда 17"/>
          <p:cNvSpPr/>
          <p:nvPr/>
        </p:nvSpPr>
        <p:spPr>
          <a:xfrm>
            <a:off x="1285852" y="4486283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7-конечная звезда 18"/>
          <p:cNvSpPr/>
          <p:nvPr/>
        </p:nvSpPr>
        <p:spPr>
          <a:xfrm>
            <a:off x="1285852" y="4814898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7-конечная звезда 19"/>
          <p:cNvSpPr/>
          <p:nvPr/>
        </p:nvSpPr>
        <p:spPr>
          <a:xfrm>
            <a:off x="1285852" y="5143512"/>
            <a:ext cx="214314" cy="214314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928662" y="214290"/>
            <a:ext cx="7500990" cy="64294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34" y="1500174"/>
            <a:ext cx="8072494" cy="3071834"/>
          </a:xfrm>
          <a:prstGeom prst="round2DiagRect">
            <a:avLst/>
          </a:prstGeom>
          <a:solidFill>
            <a:srgbClr val="F2F2F2">
              <a:alpha val="43922"/>
            </a:srgb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035376" y="262574"/>
            <a:ext cx="73228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Этапы разработки программы на </a:t>
            </a:r>
            <a:r>
              <a:rPr lang="ru-RU" sz="2800" b="1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Visual</a:t>
            </a:r>
            <a:r>
              <a:rPr lang="ru-RU" sz="28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 </a:t>
            </a:r>
            <a:r>
              <a:rPr lang="ru-RU" sz="2800" b="1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Basic</a:t>
            </a:r>
            <a:r>
              <a:rPr lang="ru-RU" sz="28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348" y="1771657"/>
            <a:ext cx="7786687" cy="2586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Создание графического интерфейса будущей программы (с помощью окна Конструктор форм);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Задание значений свойств объектов графического интерфейса (окно Свойства объекта);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Создание программного кода (окно Программный код или Редактор кода);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Сохранение проекта</a:t>
            </a:r>
            <a:r>
              <a:rPr lang="en-US" dirty="0">
                <a:latin typeface="+mn-lt"/>
              </a:rPr>
              <a:t>:</a:t>
            </a:r>
            <a:r>
              <a:rPr lang="ru-RU" dirty="0">
                <a:latin typeface="+mn-lt"/>
              </a:rPr>
              <a:t>  </a:t>
            </a:r>
            <a:r>
              <a:rPr lang="en-US" dirty="0">
                <a:latin typeface="+mn-lt"/>
              </a:rPr>
              <a:t>File – Save Project As… </a:t>
            </a:r>
            <a:endParaRPr lang="ru-RU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Компиляция проекта в программу (приложение)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928662" y="4929198"/>
            <a:ext cx="5857916" cy="923925"/>
          </a:xfrm>
          <a:prstGeom prst="rect">
            <a:avLst/>
          </a:prstGeom>
          <a:solidFill>
            <a:srgbClr val="F2F2F2">
              <a:alpha val="54118"/>
            </a:srgb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2E0000"/>
                </a:solidFill>
                <a:latin typeface="+mn-lt"/>
              </a:rPr>
              <a:t>Компиляция – это перевод программы с языка программирования в цифровой код, который понимает процессор</a:t>
            </a:r>
            <a:r>
              <a:rPr lang="ru-RU" dirty="0" smtClean="0">
                <a:solidFill>
                  <a:srgbClr val="2E0000"/>
                </a:solidFill>
                <a:latin typeface="+mn-lt"/>
              </a:rPr>
              <a:t>.</a:t>
            </a:r>
            <a:endParaRPr lang="ru-RU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6" name="Рисунок 8" descr="vb_logo.jpg"/>
          <p:cNvPicPr>
            <a:picLocks noChangeAspect="1"/>
          </p:cNvPicPr>
          <p:nvPr/>
        </p:nvPicPr>
        <p:blipFill>
          <a:blip r:embed="rId2"/>
          <a:srcRect t="28906" b="28906"/>
          <a:stretch>
            <a:fillRect/>
          </a:stretch>
        </p:blipFill>
        <p:spPr bwMode="auto">
          <a:xfrm>
            <a:off x="7000892" y="5572140"/>
            <a:ext cx="1777973" cy="1000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857224" y="142852"/>
            <a:ext cx="7500990" cy="64294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71612"/>
            <a:ext cx="4953321" cy="3714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Выноска 2 18"/>
          <p:cNvSpPr/>
          <p:nvPr/>
        </p:nvSpPr>
        <p:spPr>
          <a:xfrm>
            <a:off x="7786710" y="4357694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4696"/>
              <a:gd name="adj6" fmla="val -273007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Выноска 2 17"/>
          <p:cNvSpPr/>
          <p:nvPr/>
        </p:nvSpPr>
        <p:spPr>
          <a:xfrm>
            <a:off x="7358082" y="2428868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93963"/>
              <a:gd name="adj6" fmla="val -18715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7" name="Выноска 2 16"/>
          <p:cNvSpPr/>
          <p:nvPr/>
        </p:nvSpPr>
        <p:spPr>
          <a:xfrm>
            <a:off x="7000892" y="857232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15426"/>
              <a:gd name="adj6" fmla="val -101301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Выноска 2 12"/>
          <p:cNvSpPr/>
          <p:nvPr/>
        </p:nvSpPr>
        <p:spPr>
          <a:xfrm flipH="1">
            <a:off x="2857488" y="928670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9817"/>
              <a:gd name="adj6" fmla="val -67480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Выноска 2 13"/>
          <p:cNvSpPr/>
          <p:nvPr/>
        </p:nvSpPr>
        <p:spPr>
          <a:xfrm flipH="1">
            <a:off x="1357290" y="1071546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3963"/>
              <a:gd name="adj6" fmla="val -119512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Выноска 2 14"/>
          <p:cNvSpPr/>
          <p:nvPr/>
        </p:nvSpPr>
        <p:spPr>
          <a:xfrm flipH="1">
            <a:off x="1071538" y="2214554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4695"/>
              <a:gd name="adj6" fmla="val -158536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6" name="Выноска 2 15"/>
          <p:cNvSpPr/>
          <p:nvPr/>
        </p:nvSpPr>
        <p:spPr>
          <a:xfrm flipH="1">
            <a:off x="1071538" y="4000504"/>
            <a:ext cx="42862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3108"/>
              <a:gd name="adj6" fmla="val -538371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191136"/>
            <a:ext cx="34737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>
                <a:ln w="1905"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Окно </a:t>
            </a:r>
            <a:r>
              <a:rPr lang="en-US" sz="2800" b="1" dirty="0">
                <a:ln w="1905"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Visual Basic 6.0</a:t>
            </a:r>
            <a:endParaRPr lang="ru-RU" sz="2800" b="1" dirty="0">
              <a:ln w="1905"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3702" y="6215082"/>
            <a:ext cx="1720215" cy="369332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Главное меню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215074" y="6215082"/>
            <a:ext cx="2533707" cy="369332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Панель инструментов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286512" y="6215082"/>
            <a:ext cx="2428892" cy="369332"/>
          </a:xfrm>
          <a:prstGeom prst="rect">
            <a:avLst/>
          </a:prstGeom>
          <a:solidFill>
            <a:srgbClr val="FABD8A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Окно свойств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215074" y="6143644"/>
            <a:ext cx="2363468" cy="369332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Окно макета формы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286512" y="6143644"/>
            <a:ext cx="2192331" cy="369332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Панель элементов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357950" y="6143644"/>
            <a:ext cx="2169825" cy="369332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Конструктор форм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6000768"/>
            <a:ext cx="2503314" cy="646331"/>
          </a:xfrm>
          <a:prstGeom prst="rect">
            <a:avLst/>
          </a:prstGeom>
          <a:solidFill>
            <a:srgbClr val="FABD8A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Окно проекта </a:t>
            </a:r>
          </a:p>
          <a:p>
            <a:r>
              <a:rPr lang="ru-RU" dirty="0" smtClean="0"/>
              <a:t>(проводник объектов)</a:t>
            </a:r>
            <a:endParaRPr lang="ru-RU" dirty="0"/>
          </a:p>
        </p:txBody>
      </p:sp>
      <p:sp>
        <p:nvSpPr>
          <p:cNvPr id="20" name="Блок-схема: документ 19"/>
          <p:cNvSpPr/>
          <p:nvPr/>
        </p:nvSpPr>
        <p:spPr>
          <a:xfrm>
            <a:off x="6072198" y="5929330"/>
            <a:ext cx="2857520" cy="857232"/>
          </a:xfrm>
          <a:prstGeom prst="flowChartDocumen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-0.02517 -0.747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0.01065 L -0.68403 -0.2967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-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-0.67726 -0.548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-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00173 -0.233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01823 -0.5275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" y="-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85185E-6 L -0.66476 -0.7270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43872 -0.7585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-3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7" grpId="0" animBg="1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181</Words>
  <Application>Microsoft Office PowerPoint</Application>
  <PresentationFormat>Экран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Слайд 1</vt:lpstr>
      <vt:lpstr>Слайд 2</vt:lpstr>
      <vt:lpstr>Слайд 3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Admin</cp:lastModifiedBy>
  <cp:revision>22</cp:revision>
  <dcterms:created xsi:type="dcterms:W3CDTF">2010-11-28T14:06:55Z</dcterms:created>
  <dcterms:modified xsi:type="dcterms:W3CDTF">2011-03-17T13:23:27Z</dcterms:modified>
</cp:coreProperties>
</file>