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+xml" PartName="/ppt/slides/slide38.xml"/>
  <Override ContentType="application/vnd.openxmlformats-officedocument.presentationml.slideLayout+xml" PartName="/ppt/slideLayouts/slideLayout8.xml"/>
  <Override ContentType="application/vnd.openxmlformats-officedocument.drawingml.diagramColors+xml" PartName="/ppt/diagrams/colors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+xml" PartName="/ppt/slides/slide36.xml"/>
  <Override ContentType="application/vnd.openxmlformats-officedocument.presentationml.slide+xml" PartName="/ppt/slides/slide4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43.xml"/>
  <Override ContentType="application/vnd.openxmlformats-officedocument.theme+xml" PartName="/ppt/theme/theme1.xml"/>
  <Override ContentType="application/vnd.openxmlformats-officedocument.presentationml.slideLayout+xml" PartName="/ppt/slideLayouts/slideLayout2.xml"/>
  <Default ContentType="image/x-wmf" Extension="wmf"/>
  <Default ContentType="application/vnd.openxmlformats-package.relationships+xml" Extension="rels"/>
  <Default ContentType="application/xml" Extension="xml"/>
  <Override ContentType="application/vnd.openxmlformats-officedocument.presentationml.slide+xml" PartName="/ppt/slides/slide14.xml"/>
  <Override ContentType="application/vnd.openxmlformats-officedocument.presentationml.slide+xml" PartName="/ppt/slides/slide23.xml"/>
  <Override ContentType="application/vnd.openxmlformats-officedocument.presentationml.slide+xml" PartName="/ppt/slides/slide32.xml"/>
  <Override ContentType="application/vnd.openxmlformats-officedocument.presentationml.slide+xml" PartName="/ppt/slides/slide41.xml"/>
  <Override ContentType="application/vnd.openxmlformats-officedocument.presentationml.slide+xml" PartName="/ppt/slides/slide10.xml"/>
  <Override ContentType="application/vnd.openxmlformats-officedocument.presentationml.slide+xml" PartName="/ppt/slides/slide12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Default ContentType="image/gif" Extension="gif"/>
  <Override ContentType="application/vnd.openxmlformats-officedocument.drawingml.diagramLayout+xml" PartName="/ppt/diagrams/layout1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drawingml.diagramData+xml" PartName="/ppt/diagrams/data1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39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slide+xml" PartName="/ppt/slides/slide37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ms-office.drawingml.diagramDrawing+xml" PartName="/ppt/diagrams/drawing1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+xml" PartName="/ppt/slides/slide33.xml"/>
  <Override ContentType="application/vnd.openxmlformats-officedocument.presentationml.slide+xml" PartName="/ppt/slides/slide35.xml"/>
  <Override ContentType="application/vnd.openxmlformats-officedocument.presentationml.slide+xml" PartName="/ppt/slides/slide44.xml"/>
  <Override ContentType="application/vnd.openxmlformats-officedocument.presentationml.slideLayout+xml" PartName="/ppt/slideLayouts/slideLayout3.xml"/>
  <Default ContentType="image/jpeg" Extension="jpeg"/>
  <Override ContentType="application/vnd.openxmlformats-officedocument.drawingml.diagramStyle+xml" PartName="/ppt/diagrams/quickStyle1.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22.xml"/>
  <Override ContentType="application/vnd.openxmlformats-officedocument.presentationml.slide+xml" PartName="/ppt/slides/slide31.xml"/>
  <Override ContentType="application/vnd.openxmlformats-officedocument.presentationml.slide+xml" PartName="/ppt/slides/slide42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1.xml"/>
  <Override ContentType="application/vnd.openxmlformats-officedocument.presentationml.slide+xml" PartName="/ppt/slides/slide20.xml"/>
  <Override ContentType="application/vnd.openxmlformats-officedocument.presentationml.slide+xml" PartName="/ppt/slides/slide40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5" r:id="rId2"/>
    <p:sldId id="288" r:id="rId3"/>
    <p:sldId id="293" r:id="rId4"/>
    <p:sldId id="302" r:id="rId5"/>
    <p:sldId id="303" r:id="rId6"/>
    <p:sldId id="301" r:id="rId7"/>
    <p:sldId id="296" r:id="rId8"/>
    <p:sldId id="297" r:id="rId9"/>
    <p:sldId id="299" r:id="rId10"/>
    <p:sldId id="309" r:id="rId11"/>
    <p:sldId id="300" r:id="rId12"/>
    <p:sldId id="310" r:id="rId13"/>
    <p:sldId id="304" r:id="rId14"/>
    <p:sldId id="311" r:id="rId15"/>
    <p:sldId id="308" r:id="rId16"/>
    <p:sldId id="314" r:id="rId17"/>
    <p:sldId id="305" r:id="rId18"/>
    <p:sldId id="312" r:id="rId19"/>
    <p:sldId id="306" r:id="rId20"/>
    <p:sldId id="313" r:id="rId21"/>
    <p:sldId id="289" r:id="rId22"/>
    <p:sldId id="257" r:id="rId23"/>
    <p:sldId id="286" r:id="rId24"/>
    <p:sldId id="330" r:id="rId25"/>
    <p:sldId id="333" r:id="rId26"/>
    <p:sldId id="290" r:id="rId27"/>
    <p:sldId id="260" r:id="rId28"/>
    <p:sldId id="331" r:id="rId29"/>
    <p:sldId id="291" r:id="rId30"/>
    <p:sldId id="292" r:id="rId31"/>
    <p:sldId id="264" r:id="rId32"/>
    <p:sldId id="320" r:id="rId33"/>
    <p:sldId id="321" r:id="rId34"/>
    <p:sldId id="322" r:id="rId35"/>
    <p:sldId id="271" r:id="rId36"/>
    <p:sldId id="326" r:id="rId37"/>
    <p:sldId id="327" r:id="rId38"/>
    <p:sldId id="328" r:id="rId39"/>
    <p:sldId id="329" r:id="rId40"/>
    <p:sldId id="272" r:id="rId41"/>
    <p:sldId id="275" r:id="rId42"/>
    <p:sldId id="334" r:id="rId43"/>
    <p:sldId id="279" r:id="rId44"/>
    <p:sldId id="324" r:id="rId45"/>
    <p:sldId id="281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FF66"/>
    <a:srgbClr val="0000FF"/>
    <a:srgbClr val="66FF33"/>
    <a:srgbClr val="9933FF"/>
    <a:srgbClr val="FFFF00"/>
    <a:srgbClr val="FF99CC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3" autoAdjust="0"/>
    <p:restoredTop sz="94320" autoAdjust="0"/>
  </p:normalViewPr>
  <p:slideViewPr>
    <p:cSldViewPr>
      <p:cViewPr varScale="1">
        <p:scale>
          <a:sx n="107" d="100"/>
          <a:sy n="107" d="100"/>
        </p:scale>
        <p:origin x="-1500" y="-96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A3C8DD-9EAE-4A04-A997-85EE8BB9493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7B179503-EB9A-4692-B5C3-6FECA02DD2D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MS Word </a:t>
          </a:r>
          <a:endParaRPr kumimoji="0" lang="kk-KZ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редакторының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мүмкіндіктері</a:t>
          </a:r>
          <a:endParaRPr kumimoji="0" lang="ru-RU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9D3EB241-A818-4E3C-B507-0645B26E785F}" type="parTrans" cxnId="{60A796D5-BBB8-4F72-9611-051B05CF0935}">
      <dgm:prSet/>
      <dgm:spPr/>
      <dgm:t>
        <a:bodyPr/>
        <a:lstStyle/>
        <a:p>
          <a:endParaRPr lang="ru-RU"/>
        </a:p>
      </dgm:t>
    </dgm:pt>
    <dgm:pt modelId="{8496B576-369A-4DC5-9A04-087525E80D73}" type="sibTrans" cxnId="{60A796D5-BBB8-4F72-9611-051B05CF0935}">
      <dgm:prSet/>
      <dgm:spPr/>
      <dgm:t>
        <a:bodyPr/>
        <a:lstStyle/>
        <a:p>
          <a:endParaRPr lang="ru-RU"/>
        </a:p>
      </dgm:t>
    </dgm:pt>
    <dgm:pt modelId="{C435F695-67FC-4BFE-AB3A-35808467026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Мәтін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жазу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CE08AA3D-CBBF-49BE-88DC-B01BC303C386}" type="parTrans" cxnId="{B2F8C983-D1EF-458A-B8EC-0B7C64FA9D75}">
      <dgm:prSet/>
      <dgm:spPr/>
      <dgm:t>
        <a:bodyPr/>
        <a:lstStyle/>
        <a:p>
          <a:endParaRPr lang="ru-RU"/>
        </a:p>
      </dgm:t>
    </dgm:pt>
    <dgm:pt modelId="{E906FAF2-BA1A-40D7-A95B-D0D2FD9BCDD2}" type="sibTrans" cxnId="{B2F8C983-D1EF-458A-B8EC-0B7C64FA9D75}">
      <dgm:prSet/>
      <dgm:spPr/>
      <dgm:t>
        <a:bodyPr/>
        <a:lstStyle/>
        <a:p>
          <a:endParaRPr lang="ru-RU"/>
        </a:p>
      </dgm:t>
    </dgm:pt>
    <dgm:pt modelId="{A2D9465B-86F3-4AB8-837C-17AB93B48AE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Формулалар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жазу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515C195F-2904-4D42-89E8-DE36329A8E45}" type="parTrans" cxnId="{B3D0773D-9231-43BA-9102-E2E5CA13392F}">
      <dgm:prSet/>
      <dgm:spPr/>
      <dgm:t>
        <a:bodyPr/>
        <a:lstStyle/>
        <a:p>
          <a:endParaRPr lang="ru-RU"/>
        </a:p>
      </dgm:t>
    </dgm:pt>
    <dgm:pt modelId="{41408255-071D-473E-979F-7E1C24ECE606}" type="sibTrans" cxnId="{B3D0773D-9231-43BA-9102-E2E5CA13392F}">
      <dgm:prSet/>
      <dgm:spPr/>
      <dgm:t>
        <a:bodyPr/>
        <a:lstStyle/>
        <a:p>
          <a:endParaRPr lang="ru-RU"/>
        </a:p>
      </dgm:t>
    </dgm:pt>
    <dgm:pt modelId="{80831E1E-758F-4C32-8ADD-58BCC0E6486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Мәтінге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сурет, кескін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қою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D3D21809-247D-4637-A9C0-504F5D478D96}" type="parTrans" cxnId="{11E9448D-B29E-41F1-9E37-4CA61A18594C}">
      <dgm:prSet/>
      <dgm:spPr/>
      <dgm:t>
        <a:bodyPr/>
        <a:lstStyle/>
        <a:p>
          <a:endParaRPr lang="ru-RU"/>
        </a:p>
      </dgm:t>
    </dgm:pt>
    <dgm:pt modelId="{C193FF84-CA6C-4117-977A-0457E5CE3741}" type="sibTrans" cxnId="{11E9448D-B29E-41F1-9E37-4CA61A18594C}">
      <dgm:prSet/>
      <dgm:spPr/>
      <dgm:t>
        <a:bodyPr/>
        <a:lstStyle/>
        <a:p>
          <a:endParaRPr lang="ru-RU"/>
        </a:p>
      </dgm:t>
    </dgm:pt>
    <dgm:pt modelId="{0919279A-2E93-479A-B459-A9E85E085CE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Диаграмма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құру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EFC92E91-882D-48BD-85EC-9FE041AE68AE}" type="parTrans" cxnId="{88842181-3362-4FC9-93F7-AC8EE2F80D4F}">
      <dgm:prSet/>
      <dgm:spPr/>
      <dgm:t>
        <a:bodyPr/>
        <a:lstStyle/>
        <a:p>
          <a:endParaRPr lang="ru-RU"/>
        </a:p>
      </dgm:t>
    </dgm:pt>
    <dgm:pt modelId="{E044ECAF-39BB-43CD-9F02-EFD4388BC437}" type="sibTrans" cxnId="{88842181-3362-4FC9-93F7-AC8EE2F80D4F}">
      <dgm:prSet/>
      <dgm:spPr/>
      <dgm:t>
        <a:bodyPr/>
        <a:lstStyle/>
        <a:p>
          <a:endParaRPr lang="ru-RU"/>
        </a:p>
      </dgm:t>
    </dgm:pt>
    <dgm:pt modelId="{529271B2-618D-4B75-A773-C36AA1AA4BE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Мәтінге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ат қойып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сақтау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A82E2D20-16AB-49EA-97DD-5EE80BA3D717}" type="parTrans" cxnId="{E60E2D0C-3E29-465E-B195-846E6A704048}">
      <dgm:prSet/>
      <dgm:spPr/>
      <dgm:t>
        <a:bodyPr/>
        <a:lstStyle/>
        <a:p>
          <a:endParaRPr lang="ru-RU"/>
        </a:p>
      </dgm:t>
    </dgm:pt>
    <dgm:pt modelId="{E691C67A-1F3C-4291-8ACD-5A2CE983695D}" type="sibTrans" cxnId="{E60E2D0C-3E29-465E-B195-846E6A704048}">
      <dgm:prSet/>
      <dgm:spPr/>
      <dgm:t>
        <a:bodyPr/>
        <a:lstStyle/>
        <a:p>
          <a:endParaRPr lang="ru-RU"/>
        </a:p>
      </dgm:t>
    </dgm:pt>
    <dgm:pt modelId="{0DADC9E3-F984-46C2-8B94-D69CC91CDF7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Құжаттың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жақтауын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безендіру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FC62520A-C3D9-4CE8-8B84-03D2393F232A}" type="parTrans" cxnId="{C9F4C3EA-9D48-4C2A-975A-9B170FD933FD}">
      <dgm:prSet/>
      <dgm:spPr/>
      <dgm:t>
        <a:bodyPr/>
        <a:lstStyle/>
        <a:p>
          <a:endParaRPr lang="ru-RU"/>
        </a:p>
      </dgm:t>
    </dgm:pt>
    <dgm:pt modelId="{8F3DFDDF-4E2B-4D24-98BE-A1A3D8490DE9}" type="sibTrans" cxnId="{C9F4C3EA-9D48-4C2A-975A-9B170FD933FD}">
      <dgm:prSet/>
      <dgm:spPr/>
      <dgm:t>
        <a:bodyPr/>
        <a:lstStyle/>
        <a:p>
          <a:endParaRPr lang="ru-RU"/>
        </a:p>
      </dgm:t>
    </dgm:pt>
    <dgm:pt modelId="{3757A7B1-76B2-4860-A7A9-3F9F5C38CE4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Кесте  құру,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салу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5D8D3341-FA2E-44EB-8AC9-831490A201F0}" type="parTrans" cxnId="{77C0E739-373B-460B-8BF7-7E81DF007A25}">
      <dgm:prSet/>
      <dgm:spPr/>
      <dgm:t>
        <a:bodyPr/>
        <a:lstStyle/>
        <a:p>
          <a:endParaRPr lang="ru-RU"/>
        </a:p>
      </dgm:t>
    </dgm:pt>
    <dgm:pt modelId="{714695B0-8063-4198-822B-FBB5F55CA41D}" type="sibTrans" cxnId="{77C0E739-373B-460B-8BF7-7E81DF007A25}">
      <dgm:prSet/>
      <dgm:spPr/>
      <dgm:t>
        <a:bodyPr/>
        <a:lstStyle/>
        <a:p>
          <a:endParaRPr lang="ru-RU"/>
        </a:p>
      </dgm:t>
    </dgm:pt>
    <dgm:pt modelId="{26DB9676-A207-4D40-9CFC-2639060C5BE4}" type="pres">
      <dgm:prSet presAssocID="{B6A3C8DD-9EAE-4A04-A997-85EE8BB9493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653BC58-D1EA-44B6-9850-061350FCA1C8}" type="pres">
      <dgm:prSet presAssocID="{7B179503-EB9A-4692-B5C3-6FECA02DD2DB}" presName="centerShape" presStyleLbl="node0" presStyleIdx="0" presStyleCnt="1"/>
      <dgm:spPr/>
      <dgm:t>
        <a:bodyPr/>
        <a:lstStyle/>
        <a:p>
          <a:endParaRPr lang="ru-RU"/>
        </a:p>
      </dgm:t>
    </dgm:pt>
    <dgm:pt modelId="{DF056DA3-7BC6-432B-A9A1-BB25F238A436}" type="pres">
      <dgm:prSet presAssocID="{CE08AA3D-CBBF-49BE-88DC-B01BC303C386}" presName="Name9" presStyleLbl="parChTrans1D2" presStyleIdx="0" presStyleCnt="7"/>
      <dgm:spPr/>
      <dgm:t>
        <a:bodyPr/>
        <a:lstStyle/>
        <a:p>
          <a:endParaRPr lang="ru-RU"/>
        </a:p>
      </dgm:t>
    </dgm:pt>
    <dgm:pt modelId="{5AF8391F-D0EF-4C5F-92F9-75A75042EA13}" type="pres">
      <dgm:prSet presAssocID="{CE08AA3D-CBBF-49BE-88DC-B01BC303C386}" presName="connTx" presStyleLbl="parChTrans1D2" presStyleIdx="0" presStyleCnt="7"/>
      <dgm:spPr/>
      <dgm:t>
        <a:bodyPr/>
        <a:lstStyle/>
        <a:p>
          <a:endParaRPr lang="ru-RU"/>
        </a:p>
      </dgm:t>
    </dgm:pt>
    <dgm:pt modelId="{13A689FA-D521-42ED-BD8E-677B8D3C4D00}" type="pres">
      <dgm:prSet presAssocID="{C435F695-67FC-4BFE-AB3A-35808467026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2D41F-DB3A-4F96-9E5B-FB661AA14637}" type="pres">
      <dgm:prSet presAssocID="{515C195F-2904-4D42-89E8-DE36329A8E45}" presName="Name9" presStyleLbl="parChTrans1D2" presStyleIdx="1" presStyleCnt="7"/>
      <dgm:spPr/>
      <dgm:t>
        <a:bodyPr/>
        <a:lstStyle/>
        <a:p>
          <a:endParaRPr lang="ru-RU"/>
        </a:p>
      </dgm:t>
    </dgm:pt>
    <dgm:pt modelId="{A1853214-FE83-42FD-9A9E-C6A60826EA69}" type="pres">
      <dgm:prSet presAssocID="{515C195F-2904-4D42-89E8-DE36329A8E45}" presName="connTx" presStyleLbl="parChTrans1D2" presStyleIdx="1" presStyleCnt="7"/>
      <dgm:spPr/>
      <dgm:t>
        <a:bodyPr/>
        <a:lstStyle/>
        <a:p>
          <a:endParaRPr lang="ru-RU"/>
        </a:p>
      </dgm:t>
    </dgm:pt>
    <dgm:pt modelId="{3823B5DA-20AD-439C-B705-182818B350C2}" type="pres">
      <dgm:prSet presAssocID="{A2D9465B-86F3-4AB8-837C-17AB93B48AE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93B37-4CB2-47D3-9E8E-4680CE8B0BFA}" type="pres">
      <dgm:prSet presAssocID="{D3D21809-247D-4637-A9C0-504F5D478D96}" presName="Name9" presStyleLbl="parChTrans1D2" presStyleIdx="2" presStyleCnt="7"/>
      <dgm:spPr/>
      <dgm:t>
        <a:bodyPr/>
        <a:lstStyle/>
        <a:p>
          <a:endParaRPr lang="ru-RU"/>
        </a:p>
      </dgm:t>
    </dgm:pt>
    <dgm:pt modelId="{E3248F0B-BABF-44D8-9177-14433CD1C5D8}" type="pres">
      <dgm:prSet presAssocID="{D3D21809-247D-4637-A9C0-504F5D478D96}" presName="connTx" presStyleLbl="parChTrans1D2" presStyleIdx="2" presStyleCnt="7"/>
      <dgm:spPr/>
      <dgm:t>
        <a:bodyPr/>
        <a:lstStyle/>
        <a:p>
          <a:endParaRPr lang="ru-RU"/>
        </a:p>
      </dgm:t>
    </dgm:pt>
    <dgm:pt modelId="{9EF7FB40-3ACB-42A0-BB42-8803AAD28F25}" type="pres">
      <dgm:prSet presAssocID="{80831E1E-758F-4C32-8ADD-58BCC0E6486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654FA6-9A53-4C37-8A2B-967E26E58CC3}" type="pres">
      <dgm:prSet presAssocID="{EFC92E91-882D-48BD-85EC-9FE041AE68AE}" presName="Name9" presStyleLbl="parChTrans1D2" presStyleIdx="3" presStyleCnt="7"/>
      <dgm:spPr/>
      <dgm:t>
        <a:bodyPr/>
        <a:lstStyle/>
        <a:p>
          <a:endParaRPr lang="ru-RU"/>
        </a:p>
      </dgm:t>
    </dgm:pt>
    <dgm:pt modelId="{88108DCF-F54A-444F-B65A-9059A56EA378}" type="pres">
      <dgm:prSet presAssocID="{EFC92E91-882D-48BD-85EC-9FE041AE68AE}" presName="connTx" presStyleLbl="parChTrans1D2" presStyleIdx="3" presStyleCnt="7"/>
      <dgm:spPr/>
      <dgm:t>
        <a:bodyPr/>
        <a:lstStyle/>
        <a:p>
          <a:endParaRPr lang="ru-RU"/>
        </a:p>
      </dgm:t>
    </dgm:pt>
    <dgm:pt modelId="{079C0F49-6999-489D-841E-A81333716781}" type="pres">
      <dgm:prSet presAssocID="{0919279A-2E93-479A-B459-A9E85E085CE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7C045-7903-42BB-BBD0-2F9B8B42CA81}" type="pres">
      <dgm:prSet presAssocID="{A82E2D20-16AB-49EA-97DD-5EE80BA3D717}" presName="Name9" presStyleLbl="parChTrans1D2" presStyleIdx="4" presStyleCnt="7"/>
      <dgm:spPr/>
      <dgm:t>
        <a:bodyPr/>
        <a:lstStyle/>
        <a:p>
          <a:endParaRPr lang="ru-RU"/>
        </a:p>
      </dgm:t>
    </dgm:pt>
    <dgm:pt modelId="{5A3A60E3-FCBE-473E-9844-E8B794226609}" type="pres">
      <dgm:prSet presAssocID="{A82E2D20-16AB-49EA-97DD-5EE80BA3D717}" presName="connTx" presStyleLbl="parChTrans1D2" presStyleIdx="4" presStyleCnt="7"/>
      <dgm:spPr/>
      <dgm:t>
        <a:bodyPr/>
        <a:lstStyle/>
        <a:p>
          <a:endParaRPr lang="ru-RU"/>
        </a:p>
      </dgm:t>
    </dgm:pt>
    <dgm:pt modelId="{16C84ABD-FB04-4605-B3B5-82168428973D}" type="pres">
      <dgm:prSet presAssocID="{529271B2-618D-4B75-A773-C36AA1AA4BE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9ADC6B-97D6-4B27-9CBC-1CF20C25E26C}" type="pres">
      <dgm:prSet presAssocID="{FC62520A-C3D9-4CE8-8B84-03D2393F232A}" presName="Name9" presStyleLbl="parChTrans1D2" presStyleIdx="5" presStyleCnt="7"/>
      <dgm:spPr/>
      <dgm:t>
        <a:bodyPr/>
        <a:lstStyle/>
        <a:p>
          <a:endParaRPr lang="ru-RU"/>
        </a:p>
      </dgm:t>
    </dgm:pt>
    <dgm:pt modelId="{1A52E174-5027-4F65-8B47-B033970A5762}" type="pres">
      <dgm:prSet presAssocID="{FC62520A-C3D9-4CE8-8B84-03D2393F232A}" presName="connTx" presStyleLbl="parChTrans1D2" presStyleIdx="5" presStyleCnt="7"/>
      <dgm:spPr/>
      <dgm:t>
        <a:bodyPr/>
        <a:lstStyle/>
        <a:p>
          <a:endParaRPr lang="ru-RU"/>
        </a:p>
      </dgm:t>
    </dgm:pt>
    <dgm:pt modelId="{B390C127-096E-4F38-A336-1AD7A5AE840B}" type="pres">
      <dgm:prSet presAssocID="{0DADC9E3-F984-46C2-8B94-D69CC91CDF7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FBE1C-4DEC-48CB-B03D-AC115A26015B}" type="pres">
      <dgm:prSet presAssocID="{5D8D3341-FA2E-44EB-8AC9-831490A201F0}" presName="Name9" presStyleLbl="parChTrans1D2" presStyleIdx="6" presStyleCnt="7"/>
      <dgm:spPr/>
      <dgm:t>
        <a:bodyPr/>
        <a:lstStyle/>
        <a:p>
          <a:endParaRPr lang="ru-RU"/>
        </a:p>
      </dgm:t>
    </dgm:pt>
    <dgm:pt modelId="{60373F78-C04B-42FB-AAC8-C680C332535E}" type="pres">
      <dgm:prSet presAssocID="{5D8D3341-FA2E-44EB-8AC9-831490A201F0}" presName="connTx" presStyleLbl="parChTrans1D2" presStyleIdx="6" presStyleCnt="7"/>
      <dgm:spPr/>
      <dgm:t>
        <a:bodyPr/>
        <a:lstStyle/>
        <a:p>
          <a:endParaRPr lang="ru-RU"/>
        </a:p>
      </dgm:t>
    </dgm:pt>
    <dgm:pt modelId="{10FB0B74-5D20-4376-BC6E-CC48BF795C81}" type="pres">
      <dgm:prSet presAssocID="{3757A7B1-76B2-4860-A7A9-3F9F5C38CE4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592F07-E298-40EC-A7F2-7E6EECF6C34D}" type="presOf" srcId="{D3D21809-247D-4637-A9C0-504F5D478D96}" destId="{E3248F0B-BABF-44D8-9177-14433CD1C5D8}" srcOrd="1" destOrd="0" presId="urn:microsoft.com/office/officeart/2005/8/layout/radial1"/>
    <dgm:cxn modelId="{DA995522-EDF0-4EC5-8499-81FFD2895562}" type="presOf" srcId="{B6A3C8DD-9EAE-4A04-A997-85EE8BB94932}" destId="{26DB9676-A207-4D40-9CFC-2639060C5BE4}" srcOrd="0" destOrd="0" presId="urn:microsoft.com/office/officeart/2005/8/layout/radial1"/>
    <dgm:cxn modelId="{312D4643-3DC2-4B6A-AB97-0765D13C2CDA}" type="presOf" srcId="{7B179503-EB9A-4692-B5C3-6FECA02DD2DB}" destId="{1653BC58-D1EA-44B6-9850-061350FCA1C8}" srcOrd="0" destOrd="0" presId="urn:microsoft.com/office/officeart/2005/8/layout/radial1"/>
    <dgm:cxn modelId="{BCF6A230-A2A4-4D02-8A91-F5220E440ECB}" type="presOf" srcId="{FC62520A-C3D9-4CE8-8B84-03D2393F232A}" destId="{AB9ADC6B-97D6-4B27-9CBC-1CF20C25E26C}" srcOrd="0" destOrd="0" presId="urn:microsoft.com/office/officeart/2005/8/layout/radial1"/>
    <dgm:cxn modelId="{3AE63904-0A25-4183-AB91-0C9A21C73E33}" type="presOf" srcId="{515C195F-2904-4D42-89E8-DE36329A8E45}" destId="{A1853214-FE83-42FD-9A9E-C6A60826EA69}" srcOrd="1" destOrd="0" presId="urn:microsoft.com/office/officeart/2005/8/layout/radial1"/>
    <dgm:cxn modelId="{8CF1AE0D-7CD1-411E-9101-F24EE619DE10}" type="presOf" srcId="{5D8D3341-FA2E-44EB-8AC9-831490A201F0}" destId="{60373F78-C04B-42FB-AAC8-C680C332535E}" srcOrd="1" destOrd="0" presId="urn:microsoft.com/office/officeart/2005/8/layout/radial1"/>
    <dgm:cxn modelId="{0F2F1594-6B43-43D3-8235-A3679964396F}" type="presOf" srcId="{0DADC9E3-F984-46C2-8B94-D69CC91CDF70}" destId="{B390C127-096E-4F38-A336-1AD7A5AE840B}" srcOrd="0" destOrd="0" presId="urn:microsoft.com/office/officeart/2005/8/layout/radial1"/>
    <dgm:cxn modelId="{2CD1A8F6-EC9D-494F-9332-B78EA93C03B6}" type="presOf" srcId="{3757A7B1-76B2-4860-A7A9-3F9F5C38CE4A}" destId="{10FB0B74-5D20-4376-BC6E-CC48BF795C81}" srcOrd="0" destOrd="0" presId="urn:microsoft.com/office/officeart/2005/8/layout/radial1"/>
    <dgm:cxn modelId="{019DC1DE-3D73-4489-927E-908ADE80FEA4}" type="presOf" srcId="{CE08AA3D-CBBF-49BE-88DC-B01BC303C386}" destId="{DF056DA3-7BC6-432B-A9A1-BB25F238A436}" srcOrd="0" destOrd="0" presId="urn:microsoft.com/office/officeart/2005/8/layout/radial1"/>
    <dgm:cxn modelId="{11E9448D-B29E-41F1-9E37-4CA61A18594C}" srcId="{7B179503-EB9A-4692-B5C3-6FECA02DD2DB}" destId="{80831E1E-758F-4C32-8ADD-58BCC0E64864}" srcOrd="2" destOrd="0" parTransId="{D3D21809-247D-4637-A9C0-504F5D478D96}" sibTransId="{C193FF84-CA6C-4117-977A-0457E5CE3741}"/>
    <dgm:cxn modelId="{71FA24EF-63D4-4896-B9C6-6F08A6B66186}" type="presOf" srcId="{C435F695-67FC-4BFE-AB3A-358084670266}" destId="{13A689FA-D521-42ED-BD8E-677B8D3C4D00}" srcOrd="0" destOrd="0" presId="urn:microsoft.com/office/officeart/2005/8/layout/radial1"/>
    <dgm:cxn modelId="{7698424F-E02E-4364-9FB8-20F3AD8B86E6}" type="presOf" srcId="{D3D21809-247D-4637-A9C0-504F5D478D96}" destId="{D0F93B37-4CB2-47D3-9E8E-4680CE8B0BFA}" srcOrd="0" destOrd="0" presId="urn:microsoft.com/office/officeart/2005/8/layout/radial1"/>
    <dgm:cxn modelId="{D03BAA4C-B16B-4C30-B28D-51D82D4AA718}" type="presOf" srcId="{5D8D3341-FA2E-44EB-8AC9-831490A201F0}" destId="{DDBFBE1C-4DEC-48CB-B03D-AC115A26015B}" srcOrd="0" destOrd="0" presId="urn:microsoft.com/office/officeart/2005/8/layout/radial1"/>
    <dgm:cxn modelId="{4571BD82-990B-4EF8-97E1-2607751EA4A7}" type="presOf" srcId="{FC62520A-C3D9-4CE8-8B84-03D2393F232A}" destId="{1A52E174-5027-4F65-8B47-B033970A5762}" srcOrd="1" destOrd="0" presId="urn:microsoft.com/office/officeart/2005/8/layout/radial1"/>
    <dgm:cxn modelId="{B2F8C983-D1EF-458A-B8EC-0B7C64FA9D75}" srcId="{7B179503-EB9A-4692-B5C3-6FECA02DD2DB}" destId="{C435F695-67FC-4BFE-AB3A-358084670266}" srcOrd="0" destOrd="0" parTransId="{CE08AA3D-CBBF-49BE-88DC-B01BC303C386}" sibTransId="{E906FAF2-BA1A-40D7-A95B-D0D2FD9BCDD2}"/>
    <dgm:cxn modelId="{D295EF21-491A-4CCD-BB5B-5B7F262CDDF1}" type="presOf" srcId="{EFC92E91-882D-48BD-85EC-9FE041AE68AE}" destId="{88108DCF-F54A-444F-B65A-9059A56EA378}" srcOrd="1" destOrd="0" presId="urn:microsoft.com/office/officeart/2005/8/layout/radial1"/>
    <dgm:cxn modelId="{9F6BB93E-9AB3-4C06-A4CE-5F39DDAB1BEB}" type="presOf" srcId="{A82E2D20-16AB-49EA-97DD-5EE80BA3D717}" destId="{5A3A60E3-FCBE-473E-9844-E8B794226609}" srcOrd="1" destOrd="0" presId="urn:microsoft.com/office/officeart/2005/8/layout/radial1"/>
    <dgm:cxn modelId="{C9F4C3EA-9D48-4C2A-975A-9B170FD933FD}" srcId="{7B179503-EB9A-4692-B5C3-6FECA02DD2DB}" destId="{0DADC9E3-F984-46C2-8B94-D69CC91CDF70}" srcOrd="5" destOrd="0" parTransId="{FC62520A-C3D9-4CE8-8B84-03D2393F232A}" sibTransId="{8F3DFDDF-4E2B-4D24-98BE-A1A3D8490DE9}"/>
    <dgm:cxn modelId="{77C0E739-373B-460B-8BF7-7E81DF007A25}" srcId="{7B179503-EB9A-4692-B5C3-6FECA02DD2DB}" destId="{3757A7B1-76B2-4860-A7A9-3F9F5C38CE4A}" srcOrd="6" destOrd="0" parTransId="{5D8D3341-FA2E-44EB-8AC9-831490A201F0}" sibTransId="{714695B0-8063-4198-822B-FBB5F55CA41D}"/>
    <dgm:cxn modelId="{60A796D5-BBB8-4F72-9611-051B05CF0935}" srcId="{B6A3C8DD-9EAE-4A04-A997-85EE8BB94932}" destId="{7B179503-EB9A-4692-B5C3-6FECA02DD2DB}" srcOrd="0" destOrd="0" parTransId="{9D3EB241-A818-4E3C-B507-0645B26E785F}" sibTransId="{8496B576-369A-4DC5-9A04-087525E80D73}"/>
    <dgm:cxn modelId="{0AF10241-099F-4B7C-83B7-A437C45AE20B}" type="presOf" srcId="{515C195F-2904-4D42-89E8-DE36329A8E45}" destId="{74A2D41F-DB3A-4F96-9E5B-FB661AA14637}" srcOrd="0" destOrd="0" presId="urn:microsoft.com/office/officeart/2005/8/layout/radial1"/>
    <dgm:cxn modelId="{5986FF37-D58A-4972-B02C-039C39E60E2E}" type="presOf" srcId="{0919279A-2E93-479A-B459-A9E85E085CE9}" destId="{079C0F49-6999-489D-841E-A81333716781}" srcOrd="0" destOrd="0" presId="urn:microsoft.com/office/officeart/2005/8/layout/radial1"/>
    <dgm:cxn modelId="{B3D0773D-9231-43BA-9102-E2E5CA13392F}" srcId="{7B179503-EB9A-4692-B5C3-6FECA02DD2DB}" destId="{A2D9465B-86F3-4AB8-837C-17AB93B48AE4}" srcOrd="1" destOrd="0" parTransId="{515C195F-2904-4D42-89E8-DE36329A8E45}" sibTransId="{41408255-071D-473E-979F-7E1C24ECE606}"/>
    <dgm:cxn modelId="{300FA988-CE59-4998-80F3-CBCA5EEB456B}" type="presOf" srcId="{EFC92E91-882D-48BD-85EC-9FE041AE68AE}" destId="{4A654FA6-9A53-4C37-8A2B-967E26E58CC3}" srcOrd="0" destOrd="0" presId="urn:microsoft.com/office/officeart/2005/8/layout/radial1"/>
    <dgm:cxn modelId="{E60E2D0C-3E29-465E-B195-846E6A704048}" srcId="{7B179503-EB9A-4692-B5C3-6FECA02DD2DB}" destId="{529271B2-618D-4B75-A773-C36AA1AA4BE2}" srcOrd="4" destOrd="0" parTransId="{A82E2D20-16AB-49EA-97DD-5EE80BA3D717}" sibTransId="{E691C67A-1F3C-4291-8ACD-5A2CE983695D}"/>
    <dgm:cxn modelId="{50283FE1-12D0-4618-94BF-CED808160CCD}" type="presOf" srcId="{A82E2D20-16AB-49EA-97DD-5EE80BA3D717}" destId="{D8E7C045-7903-42BB-BBD0-2F9B8B42CA81}" srcOrd="0" destOrd="0" presId="urn:microsoft.com/office/officeart/2005/8/layout/radial1"/>
    <dgm:cxn modelId="{EED12FA4-8726-4D4A-901C-263E7E0C3E2C}" type="presOf" srcId="{529271B2-618D-4B75-A773-C36AA1AA4BE2}" destId="{16C84ABD-FB04-4605-B3B5-82168428973D}" srcOrd="0" destOrd="0" presId="urn:microsoft.com/office/officeart/2005/8/layout/radial1"/>
    <dgm:cxn modelId="{7D246FF0-D4B1-4506-BEFA-453B3AB8B125}" type="presOf" srcId="{A2D9465B-86F3-4AB8-837C-17AB93B48AE4}" destId="{3823B5DA-20AD-439C-B705-182818B350C2}" srcOrd="0" destOrd="0" presId="urn:microsoft.com/office/officeart/2005/8/layout/radial1"/>
    <dgm:cxn modelId="{28F16CA0-67C8-4CC5-ADBB-959F84DA45E4}" type="presOf" srcId="{80831E1E-758F-4C32-8ADD-58BCC0E64864}" destId="{9EF7FB40-3ACB-42A0-BB42-8803AAD28F25}" srcOrd="0" destOrd="0" presId="urn:microsoft.com/office/officeart/2005/8/layout/radial1"/>
    <dgm:cxn modelId="{88842181-3362-4FC9-93F7-AC8EE2F80D4F}" srcId="{7B179503-EB9A-4692-B5C3-6FECA02DD2DB}" destId="{0919279A-2E93-479A-B459-A9E85E085CE9}" srcOrd="3" destOrd="0" parTransId="{EFC92E91-882D-48BD-85EC-9FE041AE68AE}" sibTransId="{E044ECAF-39BB-43CD-9F02-EFD4388BC437}"/>
    <dgm:cxn modelId="{F310BEAE-1D8B-43DB-831A-000E6DB45712}" type="presOf" srcId="{CE08AA3D-CBBF-49BE-88DC-B01BC303C386}" destId="{5AF8391F-D0EF-4C5F-92F9-75A75042EA13}" srcOrd="1" destOrd="0" presId="urn:microsoft.com/office/officeart/2005/8/layout/radial1"/>
    <dgm:cxn modelId="{38CAD5C7-E2AD-4B05-9020-75FEBDF4104A}" type="presParOf" srcId="{26DB9676-A207-4D40-9CFC-2639060C5BE4}" destId="{1653BC58-D1EA-44B6-9850-061350FCA1C8}" srcOrd="0" destOrd="0" presId="urn:microsoft.com/office/officeart/2005/8/layout/radial1"/>
    <dgm:cxn modelId="{12178309-FCB5-40E5-8E90-EBD9CE5BB8BC}" type="presParOf" srcId="{26DB9676-A207-4D40-9CFC-2639060C5BE4}" destId="{DF056DA3-7BC6-432B-A9A1-BB25F238A436}" srcOrd="1" destOrd="0" presId="urn:microsoft.com/office/officeart/2005/8/layout/radial1"/>
    <dgm:cxn modelId="{89CCFBA6-96FE-4235-8445-E0A66D779DFB}" type="presParOf" srcId="{DF056DA3-7BC6-432B-A9A1-BB25F238A436}" destId="{5AF8391F-D0EF-4C5F-92F9-75A75042EA13}" srcOrd="0" destOrd="0" presId="urn:microsoft.com/office/officeart/2005/8/layout/radial1"/>
    <dgm:cxn modelId="{03A40FC9-8C63-4F5F-A2A3-90D3DA5C6631}" type="presParOf" srcId="{26DB9676-A207-4D40-9CFC-2639060C5BE4}" destId="{13A689FA-D521-42ED-BD8E-677B8D3C4D00}" srcOrd="2" destOrd="0" presId="urn:microsoft.com/office/officeart/2005/8/layout/radial1"/>
    <dgm:cxn modelId="{A8002DE5-C86E-4CB0-859E-C40C17E88167}" type="presParOf" srcId="{26DB9676-A207-4D40-9CFC-2639060C5BE4}" destId="{74A2D41F-DB3A-4F96-9E5B-FB661AA14637}" srcOrd="3" destOrd="0" presId="urn:microsoft.com/office/officeart/2005/8/layout/radial1"/>
    <dgm:cxn modelId="{438DA9F8-6F09-4319-B497-82F5056C9ED6}" type="presParOf" srcId="{74A2D41F-DB3A-4F96-9E5B-FB661AA14637}" destId="{A1853214-FE83-42FD-9A9E-C6A60826EA69}" srcOrd="0" destOrd="0" presId="urn:microsoft.com/office/officeart/2005/8/layout/radial1"/>
    <dgm:cxn modelId="{67A4DDFD-FCE8-42D7-8748-67C9F5AD9C72}" type="presParOf" srcId="{26DB9676-A207-4D40-9CFC-2639060C5BE4}" destId="{3823B5DA-20AD-439C-B705-182818B350C2}" srcOrd="4" destOrd="0" presId="urn:microsoft.com/office/officeart/2005/8/layout/radial1"/>
    <dgm:cxn modelId="{16E87481-ACE6-4067-979D-1820BC0A9DA6}" type="presParOf" srcId="{26DB9676-A207-4D40-9CFC-2639060C5BE4}" destId="{D0F93B37-4CB2-47D3-9E8E-4680CE8B0BFA}" srcOrd="5" destOrd="0" presId="urn:microsoft.com/office/officeart/2005/8/layout/radial1"/>
    <dgm:cxn modelId="{041C977A-00F7-4AAE-9FE5-0CCAD15098AB}" type="presParOf" srcId="{D0F93B37-4CB2-47D3-9E8E-4680CE8B0BFA}" destId="{E3248F0B-BABF-44D8-9177-14433CD1C5D8}" srcOrd="0" destOrd="0" presId="urn:microsoft.com/office/officeart/2005/8/layout/radial1"/>
    <dgm:cxn modelId="{C30CBC9E-334D-4A8E-A1C5-45EB69E49AC7}" type="presParOf" srcId="{26DB9676-A207-4D40-9CFC-2639060C5BE4}" destId="{9EF7FB40-3ACB-42A0-BB42-8803AAD28F25}" srcOrd="6" destOrd="0" presId="urn:microsoft.com/office/officeart/2005/8/layout/radial1"/>
    <dgm:cxn modelId="{EE81ACDE-9F03-4777-9D8E-B83CC9393FFA}" type="presParOf" srcId="{26DB9676-A207-4D40-9CFC-2639060C5BE4}" destId="{4A654FA6-9A53-4C37-8A2B-967E26E58CC3}" srcOrd="7" destOrd="0" presId="urn:microsoft.com/office/officeart/2005/8/layout/radial1"/>
    <dgm:cxn modelId="{6D321555-17A8-4126-B7A2-707C75F8E96A}" type="presParOf" srcId="{4A654FA6-9A53-4C37-8A2B-967E26E58CC3}" destId="{88108DCF-F54A-444F-B65A-9059A56EA378}" srcOrd="0" destOrd="0" presId="urn:microsoft.com/office/officeart/2005/8/layout/radial1"/>
    <dgm:cxn modelId="{56E6CB57-B2FD-4027-A7D4-6AF3A00DB124}" type="presParOf" srcId="{26DB9676-A207-4D40-9CFC-2639060C5BE4}" destId="{079C0F49-6999-489D-841E-A81333716781}" srcOrd="8" destOrd="0" presId="urn:microsoft.com/office/officeart/2005/8/layout/radial1"/>
    <dgm:cxn modelId="{3E7AD4A4-198E-4449-A527-29DAA295C3ED}" type="presParOf" srcId="{26DB9676-A207-4D40-9CFC-2639060C5BE4}" destId="{D8E7C045-7903-42BB-BBD0-2F9B8B42CA81}" srcOrd="9" destOrd="0" presId="urn:microsoft.com/office/officeart/2005/8/layout/radial1"/>
    <dgm:cxn modelId="{EF86B2AD-B0FE-4FC7-8C39-7FC7BAFCDD66}" type="presParOf" srcId="{D8E7C045-7903-42BB-BBD0-2F9B8B42CA81}" destId="{5A3A60E3-FCBE-473E-9844-E8B794226609}" srcOrd="0" destOrd="0" presId="urn:microsoft.com/office/officeart/2005/8/layout/radial1"/>
    <dgm:cxn modelId="{6AB7C873-7334-45B9-9F84-21FC02A7BEB2}" type="presParOf" srcId="{26DB9676-A207-4D40-9CFC-2639060C5BE4}" destId="{16C84ABD-FB04-4605-B3B5-82168428973D}" srcOrd="10" destOrd="0" presId="urn:microsoft.com/office/officeart/2005/8/layout/radial1"/>
    <dgm:cxn modelId="{63562958-617E-4A4A-B8E4-49E27DA12865}" type="presParOf" srcId="{26DB9676-A207-4D40-9CFC-2639060C5BE4}" destId="{AB9ADC6B-97D6-4B27-9CBC-1CF20C25E26C}" srcOrd="11" destOrd="0" presId="urn:microsoft.com/office/officeart/2005/8/layout/radial1"/>
    <dgm:cxn modelId="{90B07314-B96E-42A7-BA68-A978A9131B86}" type="presParOf" srcId="{AB9ADC6B-97D6-4B27-9CBC-1CF20C25E26C}" destId="{1A52E174-5027-4F65-8B47-B033970A5762}" srcOrd="0" destOrd="0" presId="urn:microsoft.com/office/officeart/2005/8/layout/radial1"/>
    <dgm:cxn modelId="{31D7B585-67CF-46BE-8807-C7B32996E6DA}" type="presParOf" srcId="{26DB9676-A207-4D40-9CFC-2639060C5BE4}" destId="{B390C127-096E-4F38-A336-1AD7A5AE840B}" srcOrd="12" destOrd="0" presId="urn:microsoft.com/office/officeart/2005/8/layout/radial1"/>
    <dgm:cxn modelId="{E3DBA798-7B21-4D36-B18D-39EA347E36D3}" type="presParOf" srcId="{26DB9676-A207-4D40-9CFC-2639060C5BE4}" destId="{DDBFBE1C-4DEC-48CB-B03D-AC115A26015B}" srcOrd="13" destOrd="0" presId="urn:microsoft.com/office/officeart/2005/8/layout/radial1"/>
    <dgm:cxn modelId="{E7AC2BF6-EB8C-4C83-9B17-8A5D8F6E2639}" type="presParOf" srcId="{DDBFBE1C-4DEC-48CB-B03D-AC115A26015B}" destId="{60373F78-C04B-42FB-AAC8-C680C332535E}" srcOrd="0" destOrd="0" presId="urn:microsoft.com/office/officeart/2005/8/layout/radial1"/>
    <dgm:cxn modelId="{18A75CB8-83C4-49F3-AAEA-686B0B9E8087}" type="presParOf" srcId="{26DB9676-A207-4D40-9CFC-2639060C5BE4}" destId="{10FB0B74-5D20-4376-BC6E-CC48BF795C81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53BC58-D1EA-44B6-9850-061350FCA1C8}">
      <dsp:nvSpPr>
        <dsp:cNvPr id="0" name=""/>
        <dsp:cNvSpPr/>
      </dsp:nvSpPr>
      <dsp:spPr>
        <a:xfrm>
          <a:off x="5624770" y="2375780"/>
          <a:ext cx="1567933" cy="15679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1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MS Word </a:t>
          </a:r>
          <a:endParaRPr kumimoji="0" lang="kk-KZ" sz="11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1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редакторының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1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мүмкіндіктері</a:t>
          </a:r>
          <a:endParaRPr kumimoji="0" lang="ru-RU" sz="11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5624770" y="2375780"/>
        <a:ext cx="1567933" cy="1567933"/>
      </dsp:txXfrm>
    </dsp:sp>
    <dsp:sp modelId="{DF056DA3-7BC6-432B-A9A1-BB25F238A436}">
      <dsp:nvSpPr>
        <dsp:cNvPr id="0" name=""/>
        <dsp:cNvSpPr/>
      </dsp:nvSpPr>
      <dsp:spPr>
        <a:xfrm rot="16200000">
          <a:off x="6016208" y="1972242"/>
          <a:ext cx="785057" cy="22019"/>
        </a:xfrm>
        <a:custGeom>
          <a:avLst/>
          <a:gdLst/>
          <a:ahLst/>
          <a:cxnLst/>
          <a:rect l="0" t="0" r="0" b="0"/>
          <a:pathLst>
            <a:path>
              <a:moveTo>
                <a:pt x="0" y="11009"/>
              </a:moveTo>
              <a:lnTo>
                <a:pt x="785057" y="110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6389111" y="1963625"/>
        <a:ext cx="39252" cy="39252"/>
      </dsp:txXfrm>
    </dsp:sp>
    <dsp:sp modelId="{13A689FA-D521-42ED-BD8E-677B8D3C4D00}">
      <dsp:nvSpPr>
        <dsp:cNvPr id="0" name=""/>
        <dsp:cNvSpPr/>
      </dsp:nvSpPr>
      <dsp:spPr>
        <a:xfrm>
          <a:off x="5624770" y="22789"/>
          <a:ext cx="1567933" cy="15679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Мәтін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жазу</a:t>
          </a:r>
          <a:endParaRPr kumimoji="0" lang="ru-RU" sz="1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5624770" y="22789"/>
        <a:ext cx="1567933" cy="1567933"/>
      </dsp:txXfrm>
    </dsp:sp>
    <dsp:sp modelId="{74A2D41F-DB3A-4F96-9E5B-FB661AA14637}">
      <dsp:nvSpPr>
        <dsp:cNvPr id="0" name=""/>
        <dsp:cNvSpPr/>
      </dsp:nvSpPr>
      <dsp:spPr>
        <a:xfrm rot="19285714">
          <a:off x="6936030" y="2415204"/>
          <a:ext cx="785057" cy="22019"/>
        </a:xfrm>
        <a:custGeom>
          <a:avLst/>
          <a:gdLst/>
          <a:ahLst/>
          <a:cxnLst/>
          <a:rect l="0" t="0" r="0" b="0"/>
          <a:pathLst>
            <a:path>
              <a:moveTo>
                <a:pt x="0" y="11009"/>
              </a:moveTo>
              <a:lnTo>
                <a:pt x="785057" y="110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285714">
        <a:off x="7308932" y="2406587"/>
        <a:ext cx="39252" cy="39252"/>
      </dsp:txXfrm>
    </dsp:sp>
    <dsp:sp modelId="{3823B5DA-20AD-439C-B705-182818B350C2}">
      <dsp:nvSpPr>
        <dsp:cNvPr id="0" name=""/>
        <dsp:cNvSpPr/>
      </dsp:nvSpPr>
      <dsp:spPr>
        <a:xfrm>
          <a:off x="7464412" y="908714"/>
          <a:ext cx="1567933" cy="15679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Формулалар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жазу</a:t>
          </a:r>
          <a:endParaRPr kumimoji="0" lang="ru-RU" sz="1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7464412" y="908714"/>
        <a:ext cx="1567933" cy="1567933"/>
      </dsp:txXfrm>
    </dsp:sp>
    <dsp:sp modelId="{D0F93B37-4CB2-47D3-9E8E-4680CE8B0BFA}">
      <dsp:nvSpPr>
        <dsp:cNvPr id="0" name=""/>
        <dsp:cNvSpPr/>
      </dsp:nvSpPr>
      <dsp:spPr>
        <a:xfrm rot="771429">
          <a:off x="7163207" y="3410532"/>
          <a:ext cx="785057" cy="22019"/>
        </a:xfrm>
        <a:custGeom>
          <a:avLst/>
          <a:gdLst/>
          <a:ahLst/>
          <a:cxnLst/>
          <a:rect l="0" t="0" r="0" b="0"/>
          <a:pathLst>
            <a:path>
              <a:moveTo>
                <a:pt x="0" y="11009"/>
              </a:moveTo>
              <a:lnTo>
                <a:pt x="785057" y="110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771429">
        <a:off x="7536109" y="3401915"/>
        <a:ext cx="39252" cy="39252"/>
      </dsp:txXfrm>
    </dsp:sp>
    <dsp:sp modelId="{9EF7FB40-3ACB-42A0-BB42-8803AAD28F25}">
      <dsp:nvSpPr>
        <dsp:cNvPr id="0" name=""/>
        <dsp:cNvSpPr/>
      </dsp:nvSpPr>
      <dsp:spPr>
        <a:xfrm>
          <a:off x="7918767" y="2899370"/>
          <a:ext cx="1567933" cy="15679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Мәтінге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сурет, кескін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қою</a:t>
          </a:r>
          <a:endParaRPr kumimoji="0" lang="ru-RU" sz="1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7918767" y="2899370"/>
        <a:ext cx="1567933" cy="1567933"/>
      </dsp:txXfrm>
    </dsp:sp>
    <dsp:sp modelId="{4A654FA6-9A53-4C37-8A2B-967E26E58CC3}">
      <dsp:nvSpPr>
        <dsp:cNvPr id="0" name=""/>
        <dsp:cNvSpPr/>
      </dsp:nvSpPr>
      <dsp:spPr>
        <a:xfrm rot="3857143">
          <a:off x="6526671" y="4208723"/>
          <a:ext cx="785057" cy="22019"/>
        </a:xfrm>
        <a:custGeom>
          <a:avLst/>
          <a:gdLst/>
          <a:ahLst/>
          <a:cxnLst/>
          <a:rect l="0" t="0" r="0" b="0"/>
          <a:pathLst>
            <a:path>
              <a:moveTo>
                <a:pt x="0" y="11009"/>
              </a:moveTo>
              <a:lnTo>
                <a:pt x="785057" y="110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857143">
        <a:off x="6899573" y="4200106"/>
        <a:ext cx="39252" cy="39252"/>
      </dsp:txXfrm>
    </dsp:sp>
    <dsp:sp modelId="{079C0F49-6999-489D-841E-A81333716781}">
      <dsp:nvSpPr>
        <dsp:cNvPr id="0" name=""/>
        <dsp:cNvSpPr/>
      </dsp:nvSpPr>
      <dsp:spPr>
        <a:xfrm>
          <a:off x="6645695" y="4495751"/>
          <a:ext cx="1567933" cy="15679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Диаграмма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құру</a:t>
          </a:r>
          <a:endParaRPr kumimoji="0" lang="ru-RU" sz="1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6645695" y="4495751"/>
        <a:ext cx="1567933" cy="1567933"/>
      </dsp:txXfrm>
    </dsp:sp>
    <dsp:sp modelId="{D8E7C045-7903-42BB-BBD0-2F9B8B42CA81}">
      <dsp:nvSpPr>
        <dsp:cNvPr id="0" name=""/>
        <dsp:cNvSpPr/>
      </dsp:nvSpPr>
      <dsp:spPr>
        <a:xfrm rot="6942857">
          <a:off x="5505746" y="4208723"/>
          <a:ext cx="785057" cy="22019"/>
        </a:xfrm>
        <a:custGeom>
          <a:avLst/>
          <a:gdLst/>
          <a:ahLst/>
          <a:cxnLst/>
          <a:rect l="0" t="0" r="0" b="0"/>
          <a:pathLst>
            <a:path>
              <a:moveTo>
                <a:pt x="0" y="11009"/>
              </a:moveTo>
              <a:lnTo>
                <a:pt x="785057" y="110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6942857">
        <a:off x="5878648" y="4200106"/>
        <a:ext cx="39252" cy="39252"/>
      </dsp:txXfrm>
    </dsp:sp>
    <dsp:sp modelId="{16C84ABD-FB04-4605-B3B5-82168428973D}">
      <dsp:nvSpPr>
        <dsp:cNvPr id="0" name=""/>
        <dsp:cNvSpPr/>
      </dsp:nvSpPr>
      <dsp:spPr>
        <a:xfrm>
          <a:off x="4603846" y="4495751"/>
          <a:ext cx="1567933" cy="15679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Мәтінге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ат қойып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сақтау</a:t>
          </a:r>
          <a:endParaRPr kumimoji="0" lang="ru-RU" sz="1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4603846" y="4495751"/>
        <a:ext cx="1567933" cy="1567933"/>
      </dsp:txXfrm>
    </dsp:sp>
    <dsp:sp modelId="{AB9ADC6B-97D6-4B27-9CBC-1CF20C25E26C}">
      <dsp:nvSpPr>
        <dsp:cNvPr id="0" name=""/>
        <dsp:cNvSpPr/>
      </dsp:nvSpPr>
      <dsp:spPr>
        <a:xfrm rot="10028571">
          <a:off x="4869210" y="3410532"/>
          <a:ext cx="785057" cy="22019"/>
        </a:xfrm>
        <a:custGeom>
          <a:avLst/>
          <a:gdLst/>
          <a:ahLst/>
          <a:cxnLst/>
          <a:rect l="0" t="0" r="0" b="0"/>
          <a:pathLst>
            <a:path>
              <a:moveTo>
                <a:pt x="0" y="11009"/>
              </a:moveTo>
              <a:lnTo>
                <a:pt x="785057" y="110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028571">
        <a:off x="5242112" y="3401915"/>
        <a:ext cx="39252" cy="39252"/>
      </dsp:txXfrm>
    </dsp:sp>
    <dsp:sp modelId="{B390C127-096E-4F38-A336-1AD7A5AE840B}">
      <dsp:nvSpPr>
        <dsp:cNvPr id="0" name=""/>
        <dsp:cNvSpPr/>
      </dsp:nvSpPr>
      <dsp:spPr>
        <a:xfrm>
          <a:off x="3330774" y="2899370"/>
          <a:ext cx="1567933" cy="15679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Құжаттың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жақтауын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безендіру</a:t>
          </a:r>
          <a:endParaRPr kumimoji="0" lang="ru-RU" sz="1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330774" y="2899370"/>
        <a:ext cx="1567933" cy="1567933"/>
      </dsp:txXfrm>
    </dsp:sp>
    <dsp:sp modelId="{DDBFBE1C-4DEC-48CB-B03D-AC115A26015B}">
      <dsp:nvSpPr>
        <dsp:cNvPr id="0" name=""/>
        <dsp:cNvSpPr/>
      </dsp:nvSpPr>
      <dsp:spPr>
        <a:xfrm rot="13114286">
          <a:off x="5096387" y="2415204"/>
          <a:ext cx="785057" cy="22019"/>
        </a:xfrm>
        <a:custGeom>
          <a:avLst/>
          <a:gdLst/>
          <a:ahLst/>
          <a:cxnLst/>
          <a:rect l="0" t="0" r="0" b="0"/>
          <a:pathLst>
            <a:path>
              <a:moveTo>
                <a:pt x="0" y="11009"/>
              </a:moveTo>
              <a:lnTo>
                <a:pt x="785057" y="110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3114286">
        <a:off x="5469289" y="2406587"/>
        <a:ext cx="39252" cy="39252"/>
      </dsp:txXfrm>
    </dsp:sp>
    <dsp:sp modelId="{10FB0B74-5D20-4376-BC6E-CC48BF795C81}">
      <dsp:nvSpPr>
        <dsp:cNvPr id="0" name=""/>
        <dsp:cNvSpPr/>
      </dsp:nvSpPr>
      <dsp:spPr>
        <a:xfrm>
          <a:off x="3785128" y="908714"/>
          <a:ext cx="1567933" cy="15679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Кесте  құру,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салу</a:t>
          </a:r>
          <a:endParaRPr kumimoji="0" lang="ru-RU" sz="1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785128" y="908714"/>
        <a:ext cx="1567933" cy="1567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332E50-058D-4233-A70C-5C0B20A129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47643-7B4A-4947-BDB6-A3730293DE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8EE89D-DB9B-4193-BEBF-3C69C448A9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8C6668-AFE1-4D66-B80F-BE62B5D96D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46DA6-9F99-44EA-BC45-2831199320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DD98FB-7053-4FA1-B7A4-8E661B6A0C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1CE454-9DAA-44FD-BF1A-F9C371D616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6379C-B368-4676-9634-C97AC754C4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1FC83-6215-43AF-8E0A-86C02B7D3D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FA6ECA-24B6-458D-98A0-95A620919C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75F647-716E-4776-BFE7-1DDD02FB00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221" tIns="38611" rIns="77221" bIns="386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221" tIns="38611" rIns="77221" bIns="386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221" tIns="38611" rIns="77221" bIns="3861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5788" y="6245225"/>
            <a:ext cx="2892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221" tIns="38611" rIns="77221" bIns="38611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221" tIns="38611" rIns="77221" bIns="3861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78D6F3-9906-4603-A354-465233E4DE4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771525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71525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2pPr>
      <a:lvl3pPr algn="ctr" defTabSz="771525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3pPr>
      <a:lvl4pPr algn="ctr" defTabSz="771525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4pPr>
      <a:lvl5pPr algn="ctr" defTabSz="771525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5pPr>
      <a:lvl6pPr marL="457200" algn="ctr" defTabSz="771525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6pPr>
      <a:lvl7pPr marL="914400" algn="ctr" defTabSz="771525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7pPr>
      <a:lvl8pPr marL="1371600" algn="ctr" defTabSz="771525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8pPr>
      <a:lvl9pPr marL="1828800" algn="ctr" defTabSz="771525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9pPr>
    </p:titleStyle>
    <p:bodyStyle>
      <a:lvl1pPr marL="288925" indent="-288925" algn="l" defTabSz="771525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41300" algn="l" defTabSz="771525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65200" indent="-193675" algn="l" defTabSz="771525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50963" indent="-192088" algn="l" defTabSz="771525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36725" indent="-192088" algn="l" defTabSz="771525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193925" indent="-192088" algn="l" defTabSz="771525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651125" indent="-192088" algn="l" defTabSz="771525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3108325" indent="-192088" algn="l" defTabSz="771525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565525" indent="-192088" algn="l" defTabSz="771525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wmf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3.wmf" Type="http://schemas.openxmlformats.org/officeDocument/2006/relationships/image"/><Relationship Id="rId4" Target="slide2.xml" Type="http://schemas.openxmlformats.org/officeDocument/2006/relationships/slide"/></Relationships>
</file>

<file path=ppt/slides/_rels/slide10.xml.rels><?xml version="1.0" encoding="UTF-8" standalone="yes" ?><Relationships xmlns="http://schemas.openxmlformats.org/package/2006/relationships"><Relationship Id="rId8" Target="slide6.xml" Type="http://schemas.openxmlformats.org/officeDocument/2006/relationships/slide"/><Relationship Id="rId3" Target="../media/image18.jpeg" Type="http://schemas.openxmlformats.org/officeDocument/2006/relationships/image"/><Relationship Id="rId7" Target="../media/image25.jpeg" Type="http://schemas.openxmlformats.org/officeDocument/2006/relationships/image"/><Relationship Id="rId2" Target="slide7.xml" Type="http://schemas.openxmlformats.org/officeDocument/2006/relationships/slide"/><Relationship Id="rId1" Target="../slideLayouts/slideLayout7.xml" Type="http://schemas.openxmlformats.org/officeDocument/2006/relationships/slideLayout"/><Relationship Id="rId6" Target="../media/image23.png" Type="http://schemas.openxmlformats.org/officeDocument/2006/relationships/image"/><Relationship Id="rId5" Target="../media/image21.jpeg" Type="http://schemas.openxmlformats.org/officeDocument/2006/relationships/image"/><Relationship Id="rId4" Target="../media/image19.jpeg" Type="http://schemas.openxmlformats.org/officeDocument/2006/relationships/image"/><Relationship Id="rId9" Target="../media/image16.gif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 ?><Relationships xmlns="http://schemas.openxmlformats.org/package/2006/relationships"><Relationship Id="rId8" Target="slide6.xml" Type="http://schemas.openxmlformats.org/officeDocument/2006/relationships/slide"/><Relationship Id="rId3" Target="../media/image18.jpeg" Type="http://schemas.openxmlformats.org/officeDocument/2006/relationships/image"/><Relationship Id="rId7" Target="../media/image26.jpeg" Type="http://schemas.openxmlformats.org/officeDocument/2006/relationships/image"/><Relationship Id="rId2" Target="slide7.xml" Type="http://schemas.openxmlformats.org/officeDocument/2006/relationships/slide"/><Relationship Id="rId1" Target="../slideLayouts/slideLayout6.xml" Type="http://schemas.openxmlformats.org/officeDocument/2006/relationships/slideLayout"/><Relationship Id="rId6" Target="../media/image23.png" Type="http://schemas.openxmlformats.org/officeDocument/2006/relationships/image"/><Relationship Id="rId5" Target="../media/image21.jpeg" Type="http://schemas.openxmlformats.org/officeDocument/2006/relationships/image"/><Relationship Id="rId4" Target="../media/image19.jpeg" Type="http://schemas.openxmlformats.org/officeDocument/2006/relationships/image"/><Relationship Id="rId9" Target="../media/image16.gif" Type="http://schemas.openxmlformats.org/officeDocument/2006/relationships/image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 ?><Relationships xmlns="http://schemas.openxmlformats.org/package/2006/relationships"><Relationship Id="rId8" Target="../media/image16.gif" Type="http://schemas.openxmlformats.org/officeDocument/2006/relationships/image"/><Relationship Id="rId3" Target="../media/image18.jpeg" Type="http://schemas.openxmlformats.org/officeDocument/2006/relationships/image"/><Relationship Id="rId7" Target="slide6.xml" Type="http://schemas.openxmlformats.org/officeDocument/2006/relationships/slide"/><Relationship Id="rId2" Target="slide7.xml" Type="http://schemas.openxmlformats.org/officeDocument/2006/relationships/slide"/><Relationship Id="rId1" Target="../slideLayouts/slideLayout6.xml" Type="http://schemas.openxmlformats.org/officeDocument/2006/relationships/slideLayout"/><Relationship Id="rId6" Target="../media/image23.png" Type="http://schemas.openxmlformats.org/officeDocument/2006/relationships/image"/><Relationship Id="rId5" Target="../media/image21.jpeg" Type="http://schemas.openxmlformats.org/officeDocument/2006/relationships/image"/><Relationship Id="rId4" Target="../media/image19.jpeg" Type="http://schemas.openxmlformats.org/officeDocument/2006/relationships/image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 ?><Relationships xmlns="http://schemas.openxmlformats.org/package/2006/relationships"><Relationship Id="rId8" Target="slide6.xml" Type="http://schemas.openxmlformats.org/officeDocument/2006/relationships/slide"/><Relationship Id="rId3" Target="../media/image18.jpeg" Type="http://schemas.openxmlformats.org/officeDocument/2006/relationships/image"/><Relationship Id="rId7" Target="../media/image27.jpeg" Type="http://schemas.openxmlformats.org/officeDocument/2006/relationships/image"/><Relationship Id="rId2" Target="slide7.xml" Type="http://schemas.openxmlformats.org/officeDocument/2006/relationships/slide"/><Relationship Id="rId1" Target="../slideLayouts/slideLayout6.xml" Type="http://schemas.openxmlformats.org/officeDocument/2006/relationships/slideLayout"/><Relationship Id="rId6" Target="../media/image23.png" Type="http://schemas.openxmlformats.org/officeDocument/2006/relationships/image"/><Relationship Id="rId5" Target="../media/image21.jpeg" Type="http://schemas.openxmlformats.org/officeDocument/2006/relationships/image"/><Relationship Id="rId4" Target="../media/image19.jpeg" Type="http://schemas.openxmlformats.org/officeDocument/2006/relationships/image"/><Relationship Id="rId9" Target="../media/image16.gif" Type="http://schemas.openxmlformats.org/officeDocument/2006/relationships/image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 ?><Relationships xmlns="http://schemas.openxmlformats.org/package/2006/relationships"><Relationship Id="rId8" Target="../media/image16.gif" Type="http://schemas.openxmlformats.org/officeDocument/2006/relationships/image"/><Relationship Id="rId3" Target="../media/image18.jpeg" Type="http://schemas.openxmlformats.org/officeDocument/2006/relationships/image"/><Relationship Id="rId7" Target="slide6.xml" Type="http://schemas.openxmlformats.org/officeDocument/2006/relationships/slide"/><Relationship Id="rId2" Target="slide7.xml" Type="http://schemas.openxmlformats.org/officeDocument/2006/relationships/slide"/><Relationship Id="rId1" Target="../slideLayouts/slideLayout6.xml" Type="http://schemas.openxmlformats.org/officeDocument/2006/relationships/slideLayout"/><Relationship Id="rId6" Target="../media/image23.png" Type="http://schemas.openxmlformats.org/officeDocument/2006/relationships/image"/><Relationship Id="rId5" Target="../media/image21.jpeg" Type="http://schemas.openxmlformats.org/officeDocument/2006/relationships/image"/><Relationship Id="rId4" Target="../media/image19.jpeg" Type="http://schemas.openxmlformats.org/officeDocument/2006/relationships/image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20.xml.rels><?xml version="1.0" encoding="UTF-8" standalone="yes" ?><Relationships xmlns="http://schemas.openxmlformats.org/package/2006/relationships"><Relationship Id="rId8" Target="slide6.xml" Type="http://schemas.openxmlformats.org/officeDocument/2006/relationships/slide"/><Relationship Id="rId3" Target="../media/image18.jpeg" Type="http://schemas.openxmlformats.org/officeDocument/2006/relationships/image"/><Relationship Id="rId7" Target="../media/image27.jpeg" Type="http://schemas.openxmlformats.org/officeDocument/2006/relationships/image"/><Relationship Id="rId2" Target="slide7.xml" Type="http://schemas.openxmlformats.org/officeDocument/2006/relationships/slide"/><Relationship Id="rId1" Target="../slideLayouts/slideLayout6.xml" Type="http://schemas.openxmlformats.org/officeDocument/2006/relationships/slideLayout"/><Relationship Id="rId6" Target="../media/image23.png" Type="http://schemas.openxmlformats.org/officeDocument/2006/relationships/image"/><Relationship Id="rId5" Target="../media/image21.jpeg" Type="http://schemas.openxmlformats.org/officeDocument/2006/relationships/image"/><Relationship Id="rId4" Target="../media/image19.jpeg" Type="http://schemas.openxmlformats.org/officeDocument/2006/relationships/image"/><Relationship Id="rId9" Target="../media/image16.gif" Type="http://schemas.openxmlformats.org/officeDocument/2006/relationships/image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 ?><Relationships xmlns="http://schemas.openxmlformats.org/package/2006/relationships"><Relationship Id="rId3" Target="slide2.xml" Type="http://schemas.openxmlformats.org/officeDocument/2006/relationships/slide"/><Relationship Id="rId2" Target="../media/image35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7.jpeg" Type="http://schemas.openxmlformats.org/officeDocument/2006/relationships/image"/><Relationship Id="rId5" Target="../media/image36.gif" Type="http://schemas.openxmlformats.org/officeDocument/2006/relationships/image"/><Relationship Id="rId4" Target="../media/image3.wmf" Type="http://schemas.openxmlformats.org/officeDocument/2006/relationships/image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gif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1.wmf"/></Relationships>
</file>

<file path=ppt/slides/_rels/slide35.xml.rels><?xml version="1.0" encoding="UTF-8" standalone="yes" ?><Relationships xmlns="http://schemas.openxmlformats.org/package/2006/relationships"><Relationship Id="rId3" Target="../media/image54.jpeg" Type="http://schemas.openxmlformats.org/officeDocument/2006/relationships/image"/><Relationship Id="rId2" Target="../media/image53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 ?><Relationships xmlns="http://schemas.openxmlformats.org/package/2006/relationships"><Relationship Id="rId2" Target="../media/image6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gi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gif"/><Relationship Id="rId4" Type="http://schemas.openxmlformats.org/officeDocument/2006/relationships/hyperlink" Target="http://www.glitters.ru/butterfly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 ?><Relationships xmlns="http://schemas.openxmlformats.org/package/2006/relationships"><Relationship Id="rId8" Target="slide15.xml" Type="http://schemas.openxmlformats.org/officeDocument/2006/relationships/slide"/><Relationship Id="rId13" Target="slide14.xml" Type="http://schemas.openxmlformats.org/officeDocument/2006/relationships/slide"/><Relationship Id="rId18" Target="../media/image16.gif" Type="http://schemas.openxmlformats.org/officeDocument/2006/relationships/image"/><Relationship Id="rId3" Target="../media/image10.wmf" Type="http://schemas.openxmlformats.org/officeDocument/2006/relationships/image"/><Relationship Id="rId7" Target="slide19.xml" Type="http://schemas.openxmlformats.org/officeDocument/2006/relationships/slide"/><Relationship Id="rId12" Target="slide17.xml" Type="http://schemas.openxmlformats.org/officeDocument/2006/relationships/slide"/><Relationship Id="rId17" Target="../media/image15.png" Type="http://schemas.openxmlformats.org/officeDocument/2006/relationships/image"/><Relationship Id="rId2" Target="slide45.xml" Type="http://schemas.openxmlformats.org/officeDocument/2006/relationships/slide"/><Relationship Id="rId16" Target="../media/image14.jpeg" Type="http://schemas.openxmlformats.org/officeDocument/2006/relationships/image"/><Relationship Id="rId1" Target="../slideLayouts/slideLayout7.xml" Type="http://schemas.openxmlformats.org/officeDocument/2006/relationships/slideLayout"/><Relationship Id="rId6" Target="slide13.xml" Type="http://schemas.openxmlformats.org/officeDocument/2006/relationships/slide"/><Relationship Id="rId11" Target="slide11.xml" Type="http://schemas.openxmlformats.org/officeDocument/2006/relationships/slide"/><Relationship Id="rId5" Target="slide9.xml" Type="http://schemas.openxmlformats.org/officeDocument/2006/relationships/slide"/><Relationship Id="rId15" Target="../media/image13.jpeg" Type="http://schemas.openxmlformats.org/officeDocument/2006/relationships/image"/><Relationship Id="rId10" Target="../media/image11.png" Type="http://schemas.openxmlformats.org/officeDocument/2006/relationships/image"/><Relationship Id="rId4" Target="slide7.xml" Type="http://schemas.openxmlformats.org/officeDocument/2006/relationships/slide"/><Relationship Id="rId9" Target="slide10.xml" Type="http://schemas.openxmlformats.org/officeDocument/2006/relationships/slide"/><Relationship Id="rId14" Target="../media/image12.jpeg" Type="http://schemas.openxmlformats.org/officeDocument/2006/relationships/image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 ?><Relationships xmlns="http://schemas.openxmlformats.org/package/2006/relationships"><Relationship Id="rId8" Target="../media/image23.png" Type="http://schemas.openxmlformats.org/officeDocument/2006/relationships/image"/><Relationship Id="rId3" Target="../media/image18.jpeg" Type="http://schemas.openxmlformats.org/officeDocument/2006/relationships/image"/><Relationship Id="rId7" Target="../media/image22.jpeg" Type="http://schemas.openxmlformats.org/officeDocument/2006/relationships/image"/><Relationship Id="rId2" Target="slide7.xml" Type="http://schemas.openxmlformats.org/officeDocument/2006/relationships/slide"/><Relationship Id="rId1" Target="../slideLayouts/slideLayout6.xml" Type="http://schemas.openxmlformats.org/officeDocument/2006/relationships/slideLayout"/><Relationship Id="rId6" Target="../media/image21.jpeg" Type="http://schemas.openxmlformats.org/officeDocument/2006/relationships/image"/><Relationship Id="rId5" Target="../media/image20.jpeg" Type="http://schemas.openxmlformats.org/officeDocument/2006/relationships/image"/><Relationship Id="rId10" Target="../media/image16.gif" Type="http://schemas.openxmlformats.org/officeDocument/2006/relationships/image"/><Relationship Id="rId4" Target="../media/image19.jpeg" Type="http://schemas.openxmlformats.org/officeDocument/2006/relationships/image"/><Relationship Id="rId9" Target="slide6.xml" Type="http://schemas.openxmlformats.org/officeDocument/2006/relationships/slide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8575"/>
            <a:ext cx="9180513" cy="6784975"/>
          </a:xfrm>
          <a:prstGeom prst="rect">
            <a:avLst/>
          </a:prstGeom>
          <a:noFill/>
          <a:ln w="28575">
            <a:solidFill>
              <a:srgbClr val="9933FF"/>
            </a:solidFill>
            <a:miter lim="800000"/>
            <a:headEnd/>
            <a:tailEnd/>
          </a:ln>
        </p:spPr>
      </p:pic>
      <p:sp>
        <p:nvSpPr>
          <p:cNvPr id="79876" name="AutoShape 4"/>
          <p:cNvSpPr>
            <a:spLocks noChangeArrowheads="1"/>
          </p:cNvSpPr>
          <p:nvPr/>
        </p:nvSpPr>
        <p:spPr bwMode="auto">
          <a:xfrm>
            <a:off x="179388" y="115888"/>
            <a:ext cx="4789487" cy="2592387"/>
          </a:xfrm>
          <a:prstGeom prst="verticalScroll">
            <a:avLst>
              <a:gd name="adj" fmla="val 12500"/>
            </a:avLst>
          </a:prstGeom>
          <a:solidFill>
            <a:srgbClr val="FFFF00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5400" b="1" i="1"/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900113" y="981075"/>
            <a:ext cx="3330575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2857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Ы.Алтынсарин</a:t>
            </a:r>
          </a:p>
          <a:p>
            <a:pPr algn="ctr"/>
            <a:r>
              <a:rPr lang="ru-RU" sz="3600" i="1" kern="10">
                <a:ln w="2857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орта мектебі</a:t>
            </a:r>
          </a:p>
        </p:txBody>
      </p:sp>
      <p:pic>
        <p:nvPicPr>
          <p:cNvPr id="79880" name="Picture 8" descr="na01073_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188" y="3816350"/>
            <a:ext cx="196215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5"/>
          <p:cNvSpPr>
            <a:spLocks noChangeArrowheads="1" noChangeShapeType="1" noTextEdit="1"/>
          </p:cNvSpPr>
          <p:nvPr/>
        </p:nvSpPr>
        <p:spPr bwMode="auto">
          <a:xfrm>
            <a:off x="1042988" y="6237288"/>
            <a:ext cx="63373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Құмжота ауылы</a:t>
            </a:r>
          </a:p>
        </p:txBody>
      </p:sp>
      <p:pic>
        <p:nvPicPr>
          <p:cNvPr id="2055" name="Picture 32" descr="HH00546_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24750" y="4868863"/>
            <a:ext cx="129698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98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animBg="1"/>
      <p:bldP spid="7987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chemeClr val="bg1"/>
            </a:gs>
            <a:gs pos="100000">
              <a:srgbClr val="FF00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237648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Жауабы: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684213" y="1989138"/>
            <a:ext cx="80645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71525"/>
            <a:r>
              <a:rPr lang="kk-KZ" sz="4800" b="1"/>
              <a:t>Біртапсырмалы және көптапсырмалы.</a:t>
            </a:r>
            <a:endParaRPr lang="ru-RU" sz="4800" b="1"/>
          </a:p>
        </p:txBody>
      </p:sp>
      <p:grpSp>
        <p:nvGrpSpPr>
          <p:cNvPr id="11268" name="Group 46"/>
          <p:cNvGrpSpPr>
            <a:grpSpLocks/>
          </p:cNvGrpSpPr>
          <p:nvPr/>
        </p:nvGrpSpPr>
        <p:grpSpPr bwMode="auto">
          <a:xfrm>
            <a:off x="6516688" y="4913313"/>
            <a:ext cx="2379662" cy="1944687"/>
            <a:chOff x="2356" y="1524"/>
            <a:chExt cx="2021" cy="2178"/>
          </a:xfrm>
        </p:grpSpPr>
        <p:grpSp>
          <p:nvGrpSpPr>
            <p:cNvPr id="11269" name="Group 47"/>
            <p:cNvGrpSpPr>
              <a:grpSpLocks/>
            </p:cNvGrpSpPr>
            <p:nvPr/>
          </p:nvGrpSpPr>
          <p:grpSpPr bwMode="auto">
            <a:xfrm>
              <a:off x="2699" y="2160"/>
              <a:ext cx="1360" cy="1220"/>
              <a:chOff x="1882" y="1525"/>
              <a:chExt cx="2177" cy="1855"/>
            </a:xfrm>
          </p:grpSpPr>
          <p:pic>
            <p:nvPicPr>
              <p:cNvPr id="11271" name="Picture 48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1882" y="1525"/>
                <a:ext cx="2177" cy="1855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3366FF"/>
                </a:solidFill>
                <a:miter lim="800000"/>
                <a:headEnd/>
                <a:tailEnd/>
              </a:ln>
            </p:spPr>
          </p:pic>
          <p:pic>
            <p:nvPicPr>
              <p:cNvPr id="11272" name="Picture 49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rot="382734">
                <a:off x="2880" y="1752"/>
                <a:ext cx="373" cy="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3" name="Picture 50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rot="382734">
                <a:off x="3243" y="1979"/>
                <a:ext cx="373" cy="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4" name="Picture 51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2880" y="2160"/>
                <a:ext cx="330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5" name="Picture 52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rot="382734">
                <a:off x="2517" y="1797"/>
                <a:ext cx="373" cy="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6" name="Picture 53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2835" y="2024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7" name="Picture 54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2562" y="2160"/>
                <a:ext cx="330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8" name="Picture 55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2971" y="2160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9" name="Picture 56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3107" y="2296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0" name="Picture 57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 rot="382734">
                <a:off x="3152" y="1979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1" name="Picture 58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3243" y="1842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2" name="Picture 59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3107" y="2115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3" name="Picture 60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2699" y="2069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4" name="Picture 61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2472" y="2115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5" name="Picture 62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2517" y="2160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6" name="Picture 63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2290" y="2024"/>
                <a:ext cx="330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7" name="Picture 64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2517" y="1979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270" name="Picture 65" descr="Sterne0038n">
              <a:hlinkClick r:id="rId8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2356" y="1524"/>
              <a:ext cx="2021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5"/>
          <p:cNvSpPr>
            <a:spLocks noChangeArrowheads="1" noChangeShapeType="1" noTextEdit="1"/>
          </p:cNvSpPr>
          <p:nvPr/>
        </p:nvSpPr>
        <p:spPr bwMode="auto">
          <a:xfrm>
            <a:off x="684213" y="836613"/>
            <a:ext cx="7697787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Біртапсырмалы О Ж дегеніміз не?</a:t>
            </a:r>
          </a:p>
        </p:txBody>
      </p:sp>
      <p:sp>
        <p:nvSpPr>
          <p:cNvPr id="12291" name="WordArt 6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9750" y="4508500"/>
            <a:ext cx="2879725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Жауабы: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chemeClr val="bg1"/>
            </a:gs>
            <a:gs pos="100000">
              <a:srgbClr val="FF00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237648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Жауабы:</a:t>
            </a:r>
          </a:p>
        </p:txBody>
      </p:sp>
      <p:grpSp>
        <p:nvGrpSpPr>
          <p:cNvPr id="13315" name="Group 5"/>
          <p:cNvGrpSpPr>
            <a:grpSpLocks/>
          </p:cNvGrpSpPr>
          <p:nvPr/>
        </p:nvGrpSpPr>
        <p:grpSpPr bwMode="auto">
          <a:xfrm>
            <a:off x="6516688" y="4913313"/>
            <a:ext cx="2379662" cy="1944687"/>
            <a:chOff x="2356" y="1524"/>
            <a:chExt cx="2021" cy="2178"/>
          </a:xfrm>
        </p:grpSpPr>
        <p:grpSp>
          <p:nvGrpSpPr>
            <p:cNvPr id="13318" name="Group 6"/>
            <p:cNvGrpSpPr>
              <a:grpSpLocks/>
            </p:cNvGrpSpPr>
            <p:nvPr/>
          </p:nvGrpSpPr>
          <p:grpSpPr bwMode="auto">
            <a:xfrm>
              <a:off x="2699" y="2160"/>
              <a:ext cx="1360" cy="1220"/>
              <a:chOff x="1882" y="1525"/>
              <a:chExt cx="2177" cy="1855"/>
            </a:xfrm>
          </p:grpSpPr>
          <p:pic>
            <p:nvPicPr>
              <p:cNvPr id="13320" name="Picture 7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1882" y="1525"/>
                <a:ext cx="2177" cy="1855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3366FF"/>
                </a:solidFill>
                <a:miter lim="800000"/>
                <a:headEnd/>
                <a:tailEnd/>
              </a:ln>
            </p:spPr>
          </p:pic>
          <p:pic>
            <p:nvPicPr>
              <p:cNvPr id="13321" name="Picture 8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rot="382734">
                <a:off x="2880" y="1752"/>
                <a:ext cx="373" cy="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2" name="Picture 9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rot="382734">
                <a:off x="3243" y="1979"/>
                <a:ext cx="373" cy="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3" name="Picture 10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2880" y="2160"/>
                <a:ext cx="330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4" name="Picture 11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rot="382734">
                <a:off x="2517" y="1797"/>
                <a:ext cx="373" cy="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5" name="Picture 12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2835" y="2024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6" name="Picture 13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2562" y="2160"/>
                <a:ext cx="330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7" name="Picture 14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2971" y="2160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8" name="Picture 15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3107" y="2296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9" name="Picture 16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3152" y="1979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0" name="Picture 17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3243" y="1842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1" name="Picture 18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3107" y="2115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2" name="Picture 19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2699" y="2069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3" name="Picture 20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2472" y="2115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4" name="Picture 21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2517" y="2160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5" name="Picture 22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2290" y="2024"/>
                <a:ext cx="330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6" name="Picture 23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2517" y="1979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319" name="Picture 24" descr="Sterne0038n">
              <a:hlinkClick r:id="rId8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2356" y="1524"/>
              <a:ext cx="2021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6" name="Rectangle 25"/>
          <p:cNvSpPr>
            <a:spLocks noGrp="1" noChangeArrowheads="1"/>
          </p:cNvSpPr>
          <p:nvPr>
            <p:ph type="title"/>
          </p:nvPr>
        </p:nvSpPr>
        <p:spPr>
          <a:xfrm>
            <a:off x="755650" y="2492375"/>
            <a:ext cx="8229600" cy="1144588"/>
          </a:xfrm>
        </p:spPr>
        <p:txBody>
          <a:bodyPr/>
          <a:lstStyle/>
          <a:p>
            <a:pPr eaLnBrk="1" hangingPunct="1"/>
            <a:r>
              <a:rPr lang="kk-KZ" sz="3300" smtClean="0"/>
              <a:t>Пайдаланушыға тек бір тапсырманы </a:t>
            </a:r>
            <a:br>
              <a:rPr lang="kk-KZ" sz="3300" smtClean="0"/>
            </a:br>
            <a:r>
              <a:rPr lang="kk-KZ" sz="3300" smtClean="0"/>
              <a:t>жүктеуге мүмкіндік береді.</a:t>
            </a:r>
            <a:endParaRPr lang="ru-RU" sz="3300" smtClean="0"/>
          </a:p>
        </p:txBody>
      </p:sp>
      <p:sp>
        <p:nvSpPr>
          <p:cNvPr id="13317" name="Line 26"/>
          <p:cNvSpPr>
            <a:spLocks noChangeShapeType="1"/>
          </p:cNvSpPr>
          <p:nvPr/>
        </p:nvSpPr>
        <p:spPr bwMode="auto">
          <a:xfrm>
            <a:off x="1763713" y="3933825"/>
            <a:ext cx="49688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4"/>
          <p:cNvSpPr>
            <a:spLocks noChangeArrowheads="1" noChangeShapeType="1" noTextEdit="1"/>
          </p:cNvSpPr>
          <p:nvPr/>
        </p:nvSpPr>
        <p:spPr bwMode="auto">
          <a:xfrm>
            <a:off x="395288" y="836613"/>
            <a:ext cx="8345487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Көптапсырмалы ОЖ деген не?</a:t>
            </a:r>
          </a:p>
        </p:txBody>
      </p:sp>
      <p:sp>
        <p:nvSpPr>
          <p:cNvPr id="14339" name="WordArt 5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9750" y="4508500"/>
            <a:ext cx="2879725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Жауабы: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00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4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237648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Жауабы: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1412875"/>
            <a:ext cx="8064500" cy="4103688"/>
          </a:xfrm>
        </p:spPr>
        <p:txBody>
          <a:bodyPr/>
          <a:lstStyle/>
          <a:p>
            <a:pPr eaLnBrk="1" hangingPunct="1"/>
            <a:r>
              <a:rPr lang="kk-KZ" b="1" smtClean="0">
                <a:solidFill>
                  <a:schemeClr val="tx1"/>
                </a:solidFill>
              </a:rPr>
              <a:t>Пайдаланушыға бір мезгілде бірнеше программаны жүктеуге мүмкіндік береді.</a:t>
            </a:r>
            <a:r>
              <a:rPr lang="ru-RU" b="1" smtClean="0">
                <a:solidFill>
                  <a:schemeClr val="tx1"/>
                </a:solidFill>
              </a:rPr>
              <a:t/>
            </a:r>
            <a:br>
              <a:rPr lang="ru-RU" b="1" smtClean="0">
                <a:solidFill>
                  <a:schemeClr val="tx1"/>
                </a:solidFill>
              </a:rPr>
            </a:br>
            <a:endParaRPr lang="ru-RU" b="1" smtClean="0">
              <a:solidFill>
                <a:schemeClr val="tx1"/>
              </a:solidFill>
            </a:endParaRPr>
          </a:p>
        </p:txBody>
      </p:sp>
      <p:grpSp>
        <p:nvGrpSpPr>
          <p:cNvPr id="15364" name="Group 7"/>
          <p:cNvGrpSpPr>
            <a:grpSpLocks/>
          </p:cNvGrpSpPr>
          <p:nvPr/>
        </p:nvGrpSpPr>
        <p:grpSpPr bwMode="auto">
          <a:xfrm>
            <a:off x="6516688" y="4913313"/>
            <a:ext cx="2379662" cy="1944687"/>
            <a:chOff x="2356" y="1524"/>
            <a:chExt cx="2021" cy="2178"/>
          </a:xfrm>
        </p:grpSpPr>
        <p:grpSp>
          <p:nvGrpSpPr>
            <p:cNvPr id="15365" name="Group 8"/>
            <p:cNvGrpSpPr>
              <a:grpSpLocks/>
            </p:cNvGrpSpPr>
            <p:nvPr/>
          </p:nvGrpSpPr>
          <p:grpSpPr bwMode="auto">
            <a:xfrm>
              <a:off x="2699" y="2160"/>
              <a:ext cx="1360" cy="1220"/>
              <a:chOff x="1882" y="1525"/>
              <a:chExt cx="2177" cy="1855"/>
            </a:xfrm>
          </p:grpSpPr>
          <p:pic>
            <p:nvPicPr>
              <p:cNvPr id="15367" name="Picture 9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1882" y="1525"/>
                <a:ext cx="2177" cy="1855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3366FF"/>
                </a:solidFill>
                <a:miter lim="800000"/>
                <a:headEnd/>
                <a:tailEnd/>
              </a:ln>
            </p:spPr>
          </p:pic>
          <p:pic>
            <p:nvPicPr>
              <p:cNvPr id="15368" name="Picture 10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rot="382734">
                <a:off x="2880" y="1752"/>
                <a:ext cx="373" cy="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69" name="Picture 11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rot="382734">
                <a:off x="3243" y="1979"/>
                <a:ext cx="373" cy="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0" name="Picture 12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2880" y="2160"/>
                <a:ext cx="330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1" name="Picture 13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rot="382734">
                <a:off x="2517" y="1797"/>
                <a:ext cx="373" cy="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2" name="Picture 14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2835" y="2024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3" name="Picture 15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2562" y="2160"/>
                <a:ext cx="330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4" name="Picture 16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2971" y="2160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5" name="Picture 17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3107" y="2296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6" name="Picture 18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3152" y="1979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7" name="Picture 19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3243" y="1842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8" name="Picture 20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3107" y="2115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9" name="Picture 21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2699" y="2069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0" name="Picture 22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2472" y="2115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1" name="Picture 23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2517" y="2160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2" name="Picture 24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2290" y="2024"/>
                <a:ext cx="330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3" name="Picture 25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2517" y="1979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5366" name="Picture 26" descr="Sterne0038n">
              <a:hlinkClick r:id="rId7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2356" y="1524"/>
              <a:ext cx="2021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/>
          <p:cNvSpPr>
            <a:spLocks noChangeArrowheads="1" noChangeShapeType="1" noTextEdit="1"/>
          </p:cNvSpPr>
          <p:nvPr/>
        </p:nvSpPr>
        <p:spPr bwMode="auto">
          <a:xfrm>
            <a:off x="395288" y="836613"/>
            <a:ext cx="8345487" cy="2376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Драйвер дегеніміз не?</a:t>
            </a:r>
          </a:p>
        </p:txBody>
      </p:sp>
      <p:sp>
        <p:nvSpPr>
          <p:cNvPr id="16387" name="WordArt 5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9750" y="4508500"/>
            <a:ext cx="2879725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Жауабы: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chemeClr val="bg1"/>
            </a:gs>
            <a:gs pos="100000">
              <a:srgbClr val="FF00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237648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Жауабы: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title"/>
          </p:nvPr>
        </p:nvSpPr>
        <p:spPr>
          <a:xfrm>
            <a:off x="395288" y="2133600"/>
            <a:ext cx="8229600" cy="3240088"/>
          </a:xfrm>
        </p:spPr>
        <p:txBody>
          <a:bodyPr/>
          <a:lstStyle/>
          <a:p>
            <a:pPr eaLnBrk="1" hangingPunct="1"/>
            <a:r>
              <a:rPr lang="kk-KZ" b="1" smtClean="0">
                <a:solidFill>
                  <a:schemeClr val="tx1"/>
                </a:solidFill>
              </a:rPr>
              <a:t>Компьютер құрамына кіретін әр түрлі құрылғыларды басқаруға арналған арнайы программалар.</a:t>
            </a:r>
            <a:endParaRPr lang="ru-RU" b="1" smtClean="0">
              <a:solidFill>
                <a:schemeClr val="tx1"/>
              </a:solidFill>
            </a:endParaRPr>
          </a:p>
        </p:txBody>
      </p:sp>
      <p:grpSp>
        <p:nvGrpSpPr>
          <p:cNvPr id="17412" name="Group 8"/>
          <p:cNvGrpSpPr>
            <a:grpSpLocks/>
          </p:cNvGrpSpPr>
          <p:nvPr/>
        </p:nvGrpSpPr>
        <p:grpSpPr bwMode="auto">
          <a:xfrm>
            <a:off x="6516688" y="4913313"/>
            <a:ext cx="2379662" cy="1944687"/>
            <a:chOff x="2356" y="1524"/>
            <a:chExt cx="2021" cy="2178"/>
          </a:xfrm>
        </p:grpSpPr>
        <p:grpSp>
          <p:nvGrpSpPr>
            <p:cNvPr id="17413" name="Group 9"/>
            <p:cNvGrpSpPr>
              <a:grpSpLocks/>
            </p:cNvGrpSpPr>
            <p:nvPr/>
          </p:nvGrpSpPr>
          <p:grpSpPr bwMode="auto">
            <a:xfrm>
              <a:off x="2699" y="2160"/>
              <a:ext cx="1360" cy="1220"/>
              <a:chOff x="1882" y="1525"/>
              <a:chExt cx="2177" cy="1855"/>
            </a:xfrm>
          </p:grpSpPr>
          <p:pic>
            <p:nvPicPr>
              <p:cNvPr id="17415" name="Picture 10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1882" y="1525"/>
                <a:ext cx="2177" cy="1855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3366FF"/>
                </a:solidFill>
                <a:miter lim="800000"/>
                <a:headEnd/>
                <a:tailEnd/>
              </a:ln>
            </p:spPr>
          </p:pic>
          <p:pic>
            <p:nvPicPr>
              <p:cNvPr id="17416" name="Picture 11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rot="382734">
                <a:off x="2880" y="1752"/>
                <a:ext cx="373" cy="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17" name="Picture 12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rot="382734">
                <a:off x="3243" y="1979"/>
                <a:ext cx="373" cy="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18" name="Picture 13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2880" y="2160"/>
                <a:ext cx="330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19" name="Picture 14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rot="382734">
                <a:off x="2517" y="1797"/>
                <a:ext cx="373" cy="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0" name="Picture 15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2835" y="2024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1" name="Picture 16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2562" y="2160"/>
                <a:ext cx="330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2" name="Picture 17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2971" y="2160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3" name="Picture 18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3107" y="2296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4" name="Picture 19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 rot="382734">
                <a:off x="3152" y="1979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5" name="Picture 20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3243" y="1842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6" name="Picture 21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3107" y="2115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7" name="Picture 22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2699" y="2069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8" name="Picture 23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2472" y="2115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9" name="Picture 24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2517" y="2160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0" name="Picture 25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2290" y="2024"/>
                <a:ext cx="330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1" name="Picture 26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2517" y="1979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7414" name="Picture 27" descr="Sterne0038n">
              <a:hlinkClick r:id="rId8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2356" y="1524"/>
              <a:ext cx="2021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5"/>
          <p:cNvSpPr>
            <a:spLocks noChangeArrowheads="1" noChangeShapeType="1" noTextEdit="1"/>
          </p:cNvSpPr>
          <p:nvPr/>
        </p:nvSpPr>
        <p:spPr bwMode="auto">
          <a:xfrm>
            <a:off x="395288" y="836613"/>
            <a:ext cx="8569325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Қазіргі заманда Дербес компьютерлердің неше түрі бар?</a:t>
            </a:r>
          </a:p>
        </p:txBody>
      </p:sp>
      <p:sp>
        <p:nvSpPr>
          <p:cNvPr id="18435" name="WordArt 6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9750" y="4508500"/>
            <a:ext cx="2879725" cy="1296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Жауабы: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chemeClr val="bg1"/>
            </a:gs>
            <a:gs pos="100000">
              <a:srgbClr val="FF00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4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237648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Жауабы: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2420938"/>
            <a:ext cx="8135937" cy="2376487"/>
          </a:xfrm>
        </p:spPr>
        <p:txBody>
          <a:bodyPr/>
          <a:lstStyle/>
          <a:p>
            <a:pPr marL="704850" indent="-704850" algn="l" eaLnBrk="1" hangingPunct="1"/>
            <a:r>
              <a:rPr lang="kk-KZ" smtClean="0"/>
              <a:t>	1.Дербес компьютер</a:t>
            </a:r>
            <a:br>
              <a:rPr lang="kk-KZ" smtClean="0"/>
            </a:br>
            <a:r>
              <a:rPr lang="kk-KZ" smtClean="0"/>
              <a:t>2. Тасымал компьютер </a:t>
            </a:r>
            <a:br>
              <a:rPr lang="kk-KZ" smtClean="0"/>
            </a:br>
            <a:r>
              <a:rPr lang="kk-KZ" smtClean="0"/>
              <a:t>3. Қалта компьютер </a:t>
            </a:r>
            <a:br>
              <a:rPr lang="kk-KZ" smtClean="0"/>
            </a:br>
            <a:r>
              <a:rPr lang="kk-KZ" smtClean="0"/>
              <a:t>4. Планшеттік компьютер</a:t>
            </a:r>
            <a:endParaRPr lang="ru-RU" smtClean="0"/>
          </a:p>
        </p:txBody>
      </p:sp>
      <p:grpSp>
        <p:nvGrpSpPr>
          <p:cNvPr id="19460" name="Group 6"/>
          <p:cNvGrpSpPr>
            <a:grpSpLocks/>
          </p:cNvGrpSpPr>
          <p:nvPr/>
        </p:nvGrpSpPr>
        <p:grpSpPr bwMode="auto">
          <a:xfrm>
            <a:off x="6516688" y="4913313"/>
            <a:ext cx="2379662" cy="1944687"/>
            <a:chOff x="2356" y="1524"/>
            <a:chExt cx="2021" cy="2178"/>
          </a:xfrm>
        </p:grpSpPr>
        <p:grpSp>
          <p:nvGrpSpPr>
            <p:cNvPr id="19461" name="Group 7"/>
            <p:cNvGrpSpPr>
              <a:grpSpLocks/>
            </p:cNvGrpSpPr>
            <p:nvPr/>
          </p:nvGrpSpPr>
          <p:grpSpPr bwMode="auto">
            <a:xfrm>
              <a:off x="2699" y="2160"/>
              <a:ext cx="1360" cy="1220"/>
              <a:chOff x="1882" y="1525"/>
              <a:chExt cx="2177" cy="1855"/>
            </a:xfrm>
          </p:grpSpPr>
          <p:pic>
            <p:nvPicPr>
              <p:cNvPr id="19463" name="Picture 8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1882" y="1525"/>
                <a:ext cx="2177" cy="1855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3366FF"/>
                </a:solidFill>
                <a:miter lim="800000"/>
                <a:headEnd/>
                <a:tailEnd/>
              </a:ln>
            </p:spPr>
          </p:pic>
          <p:pic>
            <p:nvPicPr>
              <p:cNvPr id="19464" name="Picture 9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rot="382734">
                <a:off x="2880" y="1752"/>
                <a:ext cx="373" cy="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65" name="Picture 10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rot="382734">
                <a:off x="3243" y="1979"/>
                <a:ext cx="373" cy="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66" name="Picture 11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2880" y="2160"/>
                <a:ext cx="330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67" name="Picture 12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rot="382734">
                <a:off x="2517" y="1797"/>
                <a:ext cx="373" cy="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68" name="Picture 13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2835" y="2024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69" name="Picture 14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2562" y="2160"/>
                <a:ext cx="330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70" name="Picture 15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2971" y="2160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71" name="Picture 16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3107" y="2296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72" name="Picture 17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3152" y="1979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73" name="Picture 18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3243" y="1842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74" name="Picture 19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3107" y="2115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75" name="Picture 20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2699" y="2069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76" name="Picture 21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2472" y="2115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77" name="Picture 22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2517" y="2160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78" name="Picture 23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2290" y="2024"/>
                <a:ext cx="330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79" name="Picture 24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2517" y="1979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9462" name="Picture 25" descr="Sterne0038n">
              <a:hlinkClick r:id="rId7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2356" y="1524"/>
              <a:ext cx="2021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4"/>
          <p:cNvSpPr>
            <a:spLocks noChangeArrowheads="1" noChangeShapeType="1" noTextEdit="1"/>
          </p:cNvSpPr>
          <p:nvPr/>
        </p:nvSpPr>
        <p:spPr bwMode="auto">
          <a:xfrm>
            <a:off x="395288" y="836613"/>
            <a:ext cx="8208962" cy="1944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Тасымал компьютер деген не?</a:t>
            </a:r>
          </a:p>
        </p:txBody>
      </p:sp>
      <p:sp>
        <p:nvSpPr>
          <p:cNvPr id="20483" name="WordArt 5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95288" y="5157788"/>
            <a:ext cx="2376487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Жауабы: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2916238" y="1557338"/>
            <a:ext cx="5686425" cy="163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8 "б"-сыныбы</a:t>
            </a:r>
          </a:p>
        </p:txBody>
      </p:sp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1041400" y="260350"/>
            <a:ext cx="7346950" cy="793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66FF"/>
                    </a:gs>
                    <a:gs pos="100000">
                      <a:srgbClr val="FFFF00"/>
                    </a:gs>
                  </a:gsLst>
                  <a:lin ang="189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Decor6Di"/>
              </a:rPr>
              <a:t>Информатика</a:t>
            </a:r>
          </a:p>
        </p:txBody>
      </p:sp>
      <p:pic>
        <p:nvPicPr>
          <p:cNvPr id="3076" name="Picture 6" descr="BS00554_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86538" y="4508500"/>
            <a:ext cx="2379662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GOLDCOMC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8313" y="1412875"/>
            <a:ext cx="2271712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WordArt 9"/>
          <p:cNvSpPr>
            <a:spLocks noChangeArrowheads="1" noChangeShapeType="1" noTextEdit="1"/>
          </p:cNvSpPr>
          <p:nvPr/>
        </p:nvSpPr>
        <p:spPr bwMode="auto">
          <a:xfrm>
            <a:off x="827088" y="4581525"/>
            <a:ext cx="4968875" cy="955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12.12.2011 жыл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chemeClr val="bg1"/>
            </a:gs>
            <a:gs pos="100000">
              <a:srgbClr val="FF00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title"/>
          </p:nvPr>
        </p:nvSpPr>
        <p:spPr>
          <a:xfrm>
            <a:off x="684213" y="1700213"/>
            <a:ext cx="7632700" cy="3241675"/>
          </a:xfrm>
        </p:spPr>
        <p:txBody>
          <a:bodyPr/>
          <a:lstStyle/>
          <a:p>
            <a:pPr eaLnBrk="1" hangingPunct="1"/>
            <a:r>
              <a:rPr lang="kk-KZ" sz="4400" i="1" smtClean="0"/>
              <a:t>Жеңіл, ықшам, жұқа экранды ДК.</a:t>
            </a:r>
            <a:r>
              <a:rPr lang="kk-KZ" sz="4400" smtClean="0"/>
              <a:t> </a:t>
            </a:r>
            <a:endParaRPr lang="ru-RU" sz="4400" smtClean="0"/>
          </a:p>
        </p:txBody>
      </p:sp>
      <p:sp>
        <p:nvSpPr>
          <p:cNvPr id="21507" name="WordArt 8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237648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Жауабы:</a:t>
            </a:r>
          </a:p>
        </p:txBody>
      </p:sp>
      <p:grpSp>
        <p:nvGrpSpPr>
          <p:cNvPr id="21508" name="Group 10"/>
          <p:cNvGrpSpPr>
            <a:grpSpLocks/>
          </p:cNvGrpSpPr>
          <p:nvPr/>
        </p:nvGrpSpPr>
        <p:grpSpPr bwMode="auto">
          <a:xfrm>
            <a:off x="6516688" y="4913313"/>
            <a:ext cx="2379662" cy="1944687"/>
            <a:chOff x="2356" y="1524"/>
            <a:chExt cx="2021" cy="2178"/>
          </a:xfrm>
        </p:grpSpPr>
        <p:grpSp>
          <p:nvGrpSpPr>
            <p:cNvPr id="21509" name="Group 11"/>
            <p:cNvGrpSpPr>
              <a:grpSpLocks/>
            </p:cNvGrpSpPr>
            <p:nvPr/>
          </p:nvGrpSpPr>
          <p:grpSpPr bwMode="auto">
            <a:xfrm>
              <a:off x="2699" y="2160"/>
              <a:ext cx="1360" cy="1220"/>
              <a:chOff x="1882" y="1525"/>
              <a:chExt cx="2177" cy="1855"/>
            </a:xfrm>
          </p:grpSpPr>
          <p:pic>
            <p:nvPicPr>
              <p:cNvPr id="21511" name="Picture 12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1882" y="1525"/>
                <a:ext cx="2177" cy="1855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3366FF"/>
                </a:solidFill>
                <a:miter lim="800000"/>
                <a:headEnd/>
                <a:tailEnd/>
              </a:ln>
            </p:spPr>
          </p:pic>
          <p:pic>
            <p:nvPicPr>
              <p:cNvPr id="21512" name="Picture 13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rot="382734">
                <a:off x="2880" y="1752"/>
                <a:ext cx="373" cy="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13" name="Picture 14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rot="382734">
                <a:off x="3243" y="1979"/>
                <a:ext cx="373" cy="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14" name="Picture 15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2880" y="2160"/>
                <a:ext cx="330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15" name="Picture 16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rot="382734">
                <a:off x="2517" y="1797"/>
                <a:ext cx="373" cy="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16" name="Picture 17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2835" y="2024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17" name="Picture 18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2562" y="2160"/>
                <a:ext cx="330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18" name="Picture 19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2971" y="2160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19" name="Picture 20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3107" y="2296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20" name="Picture 21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3152" y="1979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21" name="Picture 22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3243" y="1842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22" name="Picture 23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3107" y="2115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23" name="Picture 24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2699" y="2069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24" name="Picture 25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2472" y="2115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25" name="Picture 26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 rot="382734">
                <a:off x="2517" y="2160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26" name="Picture 27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2290" y="2024"/>
                <a:ext cx="330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27" name="Picture 28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382734">
                <a:off x="2517" y="1979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1510" name="Picture 29" descr="Sterne0038n">
              <a:hlinkClick r:id="rId8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2356" y="1524"/>
              <a:ext cx="2021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 shadeToTitle="1">
        <a:gradFill rotWithShape="0">
          <a:gsLst>
            <a:gs pos="0">
              <a:srgbClr val="FFFF00"/>
            </a:gs>
            <a:gs pos="100000">
              <a:srgbClr val="FF00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33"/>
          <p:cNvGrpSpPr>
            <a:grpSpLocks/>
          </p:cNvGrpSpPr>
          <p:nvPr/>
        </p:nvGrpSpPr>
        <p:grpSpPr bwMode="auto">
          <a:xfrm>
            <a:off x="6011863" y="3956050"/>
            <a:ext cx="2673350" cy="2901950"/>
            <a:chOff x="2016" y="2640"/>
            <a:chExt cx="1684" cy="1828"/>
          </a:xfrm>
        </p:grpSpPr>
        <p:grpSp>
          <p:nvGrpSpPr>
            <p:cNvPr id="22533" name="Group 34"/>
            <p:cNvGrpSpPr>
              <a:grpSpLocks/>
            </p:cNvGrpSpPr>
            <p:nvPr/>
          </p:nvGrpSpPr>
          <p:grpSpPr bwMode="auto">
            <a:xfrm>
              <a:off x="2016" y="2640"/>
              <a:ext cx="1684" cy="1502"/>
              <a:chOff x="2016" y="2640"/>
              <a:chExt cx="1684" cy="1502"/>
            </a:xfrm>
          </p:grpSpPr>
          <p:pic>
            <p:nvPicPr>
              <p:cNvPr id="22536" name="Picture 6" descr="0000"/>
              <p:cNvPicPr>
                <a:picLocks noChangeAspect="1" noChangeArrowheads="1" noCrop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 rot="3144379">
                <a:off x="2731" y="2789"/>
                <a:ext cx="926" cy="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37" name="Picture 6" descr="0000"/>
              <p:cNvPicPr>
                <a:picLocks noChangeAspect="1" noChangeArrowheads="1" noCrop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 rot="1374578">
                <a:off x="2448" y="2640"/>
                <a:ext cx="926" cy="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38" name="Picture 6" descr="0000"/>
              <p:cNvPicPr>
                <a:picLocks noChangeAspect="1" noChangeArrowheads="1" noCrop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 rot="-1450318">
                <a:off x="2112" y="2736"/>
                <a:ext cx="926" cy="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39" name="Picture 6" descr="0000"/>
              <p:cNvPicPr>
                <a:picLocks noChangeAspect="1" noChangeArrowheads="1" noCrop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 rot="6026028">
                <a:off x="2779" y="3125"/>
                <a:ext cx="926" cy="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40" name="Picture 6" descr="0000"/>
              <p:cNvPicPr>
                <a:picLocks noChangeAspect="1" noChangeArrowheads="1" noCrop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 rot="-5791884">
                <a:off x="2011" y="3221"/>
                <a:ext cx="926" cy="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2534" name="Picture 6" descr="0000"/>
            <p:cNvPicPr>
              <a:picLocks noChangeAspect="1" noChangeArrowheads="1" noCrop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rot="9456658">
              <a:off x="2640" y="3404"/>
              <a:ext cx="926" cy="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5" name="Picture 6" descr="0000"/>
            <p:cNvPicPr>
              <a:picLocks noChangeAspect="1" noChangeArrowheads="1" noCrop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rot="-9342470">
              <a:off x="2304" y="3552"/>
              <a:ext cx="926" cy="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31" name="WordArt 13"/>
          <p:cNvSpPr>
            <a:spLocks noChangeArrowheads="1" noChangeShapeType="1" noTextEdit="1"/>
          </p:cNvSpPr>
          <p:nvPr/>
        </p:nvSpPr>
        <p:spPr bwMode="auto">
          <a:xfrm>
            <a:off x="323850" y="981075"/>
            <a:ext cx="6480175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50000">
                      <a:srgbClr val="098409"/>
                    </a:gs>
                    <a:gs pos="100000">
                      <a:srgbClr val="0080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Сабақтың тақырыбы:  </a:t>
            </a:r>
          </a:p>
        </p:txBody>
      </p:sp>
      <p:sp>
        <p:nvSpPr>
          <p:cNvPr id="22532" name="WordArt 14"/>
          <p:cNvSpPr>
            <a:spLocks noChangeArrowheads="1" noChangeShapeType="1" noTextEdit="1"/>
          </p:cNvSpPr>
          <p:nvPr/>
        </p:nvSpPr>
        <p:spPr bwMode="auto">
          <a:xfrm>
            <a:off x="2051050" y="1916113"/>
            <a:ext cx="5761038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35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MS WORD </a:t>
            </a:r>
          </a:p>
          <a:p>
            <a:pPr algn="ctr"/>
            <a:r>
              <a:rPr lang="ru-RU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МӘТІНДІК ПРОЦЕССОРЫ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2"/>
          <p:cNvSpPr>
            <a:spLocks noChangeArrowheads="1"/>
          </p:cNvSpPr>
          <p:nvPr/>
        </p:nvSpPr>
        <p:spPr bwMode="auto">
          <a:xfrm>
            <a:off x="2343150" y="5949950"/>
            <a:ext cx="5759450" cy="838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98 w 21600"/>
              <a:gd name="T13" fmla="*/ 3598 h 21600"/>
              <a:gd name="T14" fmla="*/ 18002 w 21600"/>
              <a:gd name="T15" fmla="*/ 1800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595" y="21600"/>
                </a:lnTo>
                <a:lnTo>
                  <a:pt x="18005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rect">
              <a:fillToRect l="100000" b="100000"/>
            </a:path>
          </a:gra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lIns="77221" tIns="38611" rIns="77221" bIns="38611"/>
          <a:lstStyle/>
          <a:p>
            <a:endParaRPr lang="ru-RU"/>
          </a:p>
        </p:txBody>
      </p:sp>
      <p:sp>
        <p:nvSpPr>
          <p:cNvPr id="20487" name="AutoShape 7" descr="Водяные капли"/>
          <p:cNvSpPr>
            <a:spLocks noChangeArrowheads="1"/>
          </p:cNvSpPr>
          <p:nvPr/>
        </p:nvSpPr>
        <p:spPr bwMode="auto">
          <a:xfrm>
            <a:off x="323850" y="1052513"/>
            <a:ext cx="5472113" cy="4968875"/>
          </a:xfrm>
          <a:prstGeom prst="moon">
            <a:avLst>
              <a:gd name="adj" fmla="val 39060"/>
            </a:avLst>
          </a:prstGeom>
          <a:blipFill dpi="0" rotWithShape="0">
            <a:blip r:embed="rId2" cstate="screen"/>
            <a:srcRect/>
            <a:tile tx="0" ty="0" sx="100000" sy="100000" flip="none" algn="tl"/>
          </a:blipFill>
          <a:ln w="57150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77221" tIns="38611" rIns="77221" bIns="38611"/>
          <a:lstStyle/>
          <a:p>
            <a:pPr defTabSz="771525">
              <a:defRPr/>
            </a:pPr>
            <a:endParaRPr lang="kk-KZ" sz="2000" b="1">
              <a:latin typeface="Times New Roman" pitchFamily="18" charset="0"/>
            </a:endParaRPr>
          </a:p>
          <a:p>
            <a:pPr defTabSz="771525">
              <a:defRPr/>
            </a:pPr>
            <a:endParaRPr lang="kk-KZ" sz="2400" b="1">
              <a:solidFill>
                <a:srgbClr val="FF0000"/>
              </a:solidFill>
              <a:latin typeface="Times New Roman" pitchFamily="18" charset="0"/>
            </a:endParaRPr>
          </a:p>
          <a:p>
            <a:pPr defTabSz="771525">
              <a:defRPr/>
            </a:pPr>
            <a:r>
              <a:rPr lang="kk-KZ" sz="2400" b="1">
                <a:solidFill>
                  <a:srgbClr val="FF0000"/>
                </a:solidFill>
                <a:latin typeface="Times New Roman" pitchFamily="18" charset="0"/>
              </a:rPr>
              <a:t>Сабақтың мақсаты:</a:t>
            </a: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0" y="0"/>
            <a:ext cx="4427538" cy="1557338"/>
          </a:xfrm>
          <a:prstGeom prst="cloudCallout">
            <a:avLst>
              <a:gd name="adj1" fmla="val 20491"/>
              <a:gd name="adj2" fmla="val 31347"/>
            </a:avLst>
          </a:prstGeom>
          <a:gradFill rotWithShape="0">
            <a:gsLst>
              <a:gs pos="0">
                <a:srgbClr val="FFEFD1"/>
              </a:gs>
              <a:gs pos="32500">
                <a:srgbClr val="F0EBD5"/>
              </a:gs>
              <a:gs pos="50000">
                <a:srgbClr val="D1C39F"/>
              </a:gs>
              <a:gs pos="67500">
                <a:srgbClr val="F0EBD5"/>
              </a:gs>
              <a:gs pos="100000">
                <a:srgbClr val="FFEFD1"/>
              </a:gs>
            </a:gsLst>
            <a:lin ang="18900000" scaled="1"/>
          </a:gradFill>
          <a:ln w="28575">
            <a:solidFill>
              <a:srgbClr val="000000"/>
            </a:solidFill>
            <a:round/>
            <a:headEnd/>
            <a:tailEnd/>
          </a:ln>
        </p:spPr>
        <p:txBody>
          <a:bodyPr lIns="77221" tIns="38611" rIns="77221" bIns="38611"/>
          <a:lstStyle/>
          <a:p>
            <a:pPr algn="ctr" defTabSz="771525"/>
            <a:r>
              <a:rPr lang="kk-KZ" b="1">
                <a:latin typeface="Times New Roman" pitchFamily="18" charset="0"/>
              </a:rPr>
              <a:t>«Біле бер,  қанша білсең – тағы тіле,</a:t>
            </a:r>
          </a:p>
          <a:p>
            <a:pPr algn="ctr" defTabSz="771525"/>
            <a:r>
              <a:rPr lang="kk-KZ" b="1">
                <a:latin typeface="Times New Roman" pitchFamily="18" charset="0"/>
              </a:rPr>
              <a:t>Жетерсің  мұратыңа  біле, біле.»</a:t>
            </a:r>
          </a:p>
          <a:p>
            <a:pPr algn="ctr" defTabSz="771525"/>
            <a:r>
              <a:rPr lang="kk-KZ" b="1">
                <a:latin typeface="Times New Roman" pitchFamily="18" charset="0"/>
              </a:rPr>
              <a:t>Жүсіп Баласаұғын</a:t>
            </a:r>
            <a:endParaRPr lang="ru-RU" b="1">
              <a:latin typeface="Times New Roman" pitchFamily="18" charset="0"/>
            </a:endParaRP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3851275" y="4365625"/>
            <a:ext cx="4857750" cy="1204913"/>
          </a:xfrm>
          <a:prstGeom prst="flowChartOnlineStorage">
            <a:avLst/>
          </a:prstGeom>
          <a:gradFill rotWithShape="0">
            <a:gsLst>
              <a:gs pos="0">
                <a:srgbClr val="9EE5FE"/>
              </a:gs>
              <a:gs pos="100000">
                <a:srgbClr val="0DBEFD"/>
              </a:gs>
            </a:gsLst>
            <a:lin ang="2700000" scaled="1"/>
          </a:gra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lIns="77221" tIns="38611" rIns="77221" bIns="38611"/>
          <a:lstStyle/>
          <a:p>
            <a:pPr algn="just" defTabSz="771525">
              <a:defRPr/>
            </a:pPr>
            <a:r>
              <a:rPr lang="kk-KZ" sz="1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Тәрбиелік-</a:t>
            </a:r>
            <a:r>
              <a:rPr lang="kk-KZ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	</a:t>
            </a:r>
            <a:r>
              <a:rPr lang="kk-KZ" sz="1600" b="1">
                <a:latin typeface="Times New Roman" pitchFamily="18" charset="0"/>
              </a:rPr>
              <a:t>Іскерлікке, ұқыптылық пен  жылдамдыққа тәрбиелеу</a:t>
            </a:r>
            <a:r>
              <a:rPr lang="kk-KZ" i="1">
                <a:solidFill>
                  <a:srgbClr val="0066FF"/>
                </a:solidFill>
              </a:rPr>
              <a:t>.</a:t>
            </a:r>
            <a:r>
              <a:rPr lang="ru-RU" i="1">
                <a:solidFill>
                  <a:srgbClr val="0066FF"/>
                </a:solidFill>
              </a:rPr>
              <a:t> </a:t>
            </a:r>
          </a:p>
          <a:p>
            <a:pPr algn="just" defTabSz="771525">
              <a:defRPr/>
            </a:pPr>
            <a:endParaRPr lang="kk-KZ" sz="14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3779838" y="1557338"/>
            <a:ext cx="4719637" cy="1366837"/>
          </a:xfrm>
          <a:prstGeom prst="flowChartOnlineStorage">
            <a:avLst/>
          </a:prstGeom>
          <a:gradFill rotWithShape="0">
            <a:gsLst>
              <a:gs pos="0">
                <a:srgbClr val="B6EBFE"/>
              </a:gs>
              <a:gs pos="100000">
                <a:srgbClr val="0DBEFD"/>
              </a:gs>
            </a:gsLst>
            <a:lin ang="27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77221" tIns="38611" rIns="77221" bIns="38611"/>
          <a:lstStyle/>
          <a:p>
            <a:pPr algn="just" defTabSz="771525"/>
            <a:r>
              <a:rPr lang="kk-KZ" sz="1600" b="1" i="1">
                <a:solidFill>
                  <a:srgbClr val="FF0000"/>
                </a:solidFill>
                <a:latin typeface="Times New Roman" pitchFamily="18" charset="0"/>
              </a:rPr>
              <a:t>Білімділік</a:t>
            </a:r>
            <a:r>
              <a:rPr lang="kk-KZ" sz="1600" b="1">
                <a:latin typeface="Times New Roman" pitchFamily="18" charset="0"/>
              </a:rPr>
              <a:t>-Оқушыларға  </a:t>
            </a:r>
            <a:r>
              <a:rPr lang="en-US" sz="1600" b="1">
                <a:latin typeface="Times New Roman" pitchFamily="18" charset="0"/>
              </a:rPr>
              <a:t>Microsoft  word </a:t>
            </a:r>
            <a:r>
              <a:rPr lang="kk-KZ" sz="1600" b="1">
                <a:latin typeface="Times New Roman" pitchFamily="18" charset="0"/>
              </a:rPr>
              <a:t>мәтіндік процессорын	терең    ұғындырып, осы бағдарламаны толық меңгерту</a:t>
            </a:r>
            <a:r>
              <a:rPr lang="kk-KZ" sz="1600" b="1" i="1">
                <a:latin typeface="Times New Roman" pitchFamily="18" charset="0"/>
              </a:rPr>
              <a:t>.</a:t>
            </a:r>
            <a:r>
              <a:rPr lang="kk-KZ" sz="1600" b="1">
                <a:latin typeface="Times New Roman" pitchFamily="18" charset="0"/>
              </a:rPr>
              <a:t> </a:t>
            </a:r>
            <a:endParaRPr lang="ru-RU" sz="1600" b="1">
              <a:latin typeface="Times New Roman" pitchFamily="18" charset="0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843213" y="3141663"/>
            <a:ext cx="5507037" cy="1079500"/>
          </a:xfrm>
          <a:prstGeom prst="flowChartOnlineStorage">
            <a:avLst/>
          </a:prstGeom>
          <a:gradFill rotWithShape="0">
            <a:gsLst>
              <a:gs pos="0">
                <a:srgbClr val="B6EBFE"/>
              </a:gs>
              <a:gs pos="100000">
                <a:srgbClr val="0DBEFD"/>
              </a:gs>
            </a:gsLst>
            <a:lin ang="27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77221" tIns="38611" rIns="77221" bIns="38611"/>
          <a:lstStyle/>
          <a:p>
            <a:pPr algn="just" defTabSz="771525">
              <a:defRPr/>
            </a:pPr>
            <a:r>
              <a:rPr lang="kk-KZ" sz="1200">
                <a:solidFill>
                  <a:srgbClr val="FF0000"/>
                </a:solidFill>
              </a:rPr>
              <a:t> </a:t>
            </a:r>
            <a:r>
              <a:rPr lang="kk-KZ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Дамытушылық-</a:t>
            </a:r>
            <a:r>
              <a:rPr lang="kk-KZ" sz="1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kk-KZ" sz="1600" b="1">
                <a:latin typeface="Times New Roman" pitchFamily="18" charset="0"/>
              </a:rPr>
              <a:t>Оқушылырдың сабаққа деген қызығушылығын арттырып, ой - өрісін жетілдіру</a:t>
            </a:r>
            <a:r>
              <a:rPr lang="kk-KZ" sz="1600" b="1">
                <a:solidFill>
                  <a:srgbClr val="0066FF"/>
                </a:solidFill>
                <a:latin typeface="Times New Roman" pitchFamily="18" charset="0"/>
              </a:rPr>
              <a:t>.</a:t>
            </a:r>
            <a:endParaRPr lang="ru-RU" sz="16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900"/>
                            </p:stCondLst>
                            <p:childTnLst>
                              <p:par>
                                <p:cTn id="32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900"/>
                            </p:stCondLst>
                            <p:childTnLst>
                              <p:par>
                                <p:cTn id="37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900"/>
                            </p:stCondLst>
                            <p:childTnLst>
                              <p:par>
                                <p:cTn id="42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nimBg="1"/>
      <p:bldP spid="20484" grpId="0" build="allAtOnce" animBg="1"/>
      <p:bldP spid="20486" grpId="0" animBg="1"/>
      <p:bldP spid="2049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590800" y="-461963"/>
            <a:ext cx="4535488" cy="2305051"/>
            <a:chOff x="1429" y="-335"/>
            <a:chExt cx="2857" cy="1451"/>
          </a:xfrm>
        </p:grpSpPr>
        <p:sp>
          <p:nvSpPr>
            <p:cNvPr id="25618" name="AutoShape 9" descr="WindowsXP_A"/>
            <p:cNvSpPr>
              <a:spLocks noChangeArrowheads="1"/>
            </p:cNvSpPr>
            <p:nvPr/>
          </p:nvSpPr>
          <p:spPr bwMode="auto">
            <a:xfrm flipV="1">
              <a:off x="1429" y="-335"/>
              <a:ext cx="2857" cy="14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blipFill dpi="0" rotWithShape="1">
              <a:blip r:embed="rId3" cstate="screen"/>
              <a:srcRect/>
              <a:stretch>
                <a:fillRect/>
              </a:stretch>
            </a:blip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rot="10800000" wrap="none" lIns="77221" tIns="38611" rIns="77221" bIns="38611" anchor="ctr"/>
            <a:lstStyle/>
            <a:p>
              <a:endParaRPr lang="ru-RU"/>
            </a:p>
          </p:txBody>
        </p:sp>
        <p:sp>
          <p:nvSpPr>
            <p:cNvPr id="25619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882" y="-67"/>
              <a:ext cx="1995" cy="1048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ru-RU" sz="3600" b="1" kern="10"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Сабақтың құрылымы</a:t>
              </a:r>
            </a:p>
          </p:txBody>
        </p:sp>
      </p:grpSp>
      <p:sp>
        <p:nvSpPr>
          <p:cNvPr id="64523" name="Oval 11" descr="WindowsXP_A"/>
          <p:cNvSpPr>
            <a:spLocks noChangeArrowheads="1"/>
          </p:cNvSpPr>
          <p:nvPr/>
        </p:nvSpPr>
        <p:spPr bwMode="auto">
          <a:xfrm>
            <a:off x="611188" y="1700213"/>
            <a:ext cx="2376487" cy="1150937"/>
          </a:xfrm>
          <a:prstGeom prst="ellipse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lIns="77221" tIns="38611" rIns="77221" bIns="38611" anchor="ctr"/>
          <a:lstStyle/>
          <a:p>
            <a:pPr algn="ctr" defTabSz="771525"/>
            <a:r>
              <a:rPr lang="kk-KZ" b="1">
                <a:solidFill>
                  <a:schemeClr val="bg1"/>
                </a:solidFill>
              </a:rPr>
              <a:t>Сабақтың </a:t>
            </a:r>
          </a:p>
          <a:p>
            <a:pPr algn="ctr" defTabSz="771525"/>
            <a:r>
              <a:rPr lang="kk-KZ" b="1">
                <a:solidFill>
                  <a:schemeClr val="bg1"/>
                </a:solidFill>
              </a:rPr>
              <a:t>басталуын </a:t>
            </a:r>
          </a:p>
          <a:p>
            <a:pPr algn="ctr" defTabSz="771525"/>
            <a:r>
              <a:rPr lang="kk-KZ" b="1">
                <a:solidFill>
                  <a:schemeClr val="bg1"/>
                </a:solidFill>
              </a:rPr>
              <a:t>ұйымдастыру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64524" name="Oval 12" descr="WindowsXP_A"/>
          <p:cNvSpPr>
            <a:spLocks noChangeArrowheads="1"/>
          </p:cNvSpPr>
          <p:nvPr/>
        </p:nvSpPr>
        <p:spPr bwMode="auto">
          <a:xfrm>
            <a:off x="754063" y="3140075"/>
            <a:ext cx="2232025" cy="1368425"/>
          </a:xfrm>
          <a:prstGeom prst="ellipse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lIns="77221" tIns="38611" rIns="77221" bIns="38611" anchor="ctr"/>
          <a:lstStyle/>
          <a:p>
            <a:pPr algn="ctr" defTabSz="771525"/>
            <a:r>
              <a:rPr lang="kk-KZ" b="1">
                <a:solidFill>
                  <a:schemeClr val="bg1"/>
                </a:solidFill>
              </a:rPr>
              <a:t>Оқушыларды </a:t>
            </a:r>
          </a:p>
          <a:p>
            <a:pPr algn="ctr" defTabSz="771525"/>
            <a:r>
              <a:rPr lang="kk-KZ" b="1">
                <a:solidFill>
                  <a:schemeClr val="bg1"/>
                </a:solidFill>
              </a:rPr>
              <a:t>сабаққа </a:t>
            </a:r>
          </a:p>
          <a:p>
            <a:pPr algn="ctr" defTabSz="771525"/>
            <a:r>
              <a:rPr lang="kk-KZ" b="1">
                <a:solidFill>
                  <a:schemeClr val="bg1"/>
                </a:solidFill>
              </a:rPr>
              <a:t>назарын аудару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3" name="Oval 11" descr="WindowsXP_A"/>
          <p:cNvSpPr>
            <a:spLocks noChangeArrowheads="1"/>
          </p:cNvSpPr>
          <p:nvPr/>
        </p:nvSpPr>
        <p:spPr bwMode="auto">
          <a:xfrm>
            <a:off x="1185863" y="4652963"/>
            <a:ext cx="2376487" cy="1150937"/>
          </a:xfrm>
          <a:prstGeom prst="ellipse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lIns="77221" tIns="38611" rIns="77221" bIns="38611" anchor="ctr"/>
          <a:lstStyle/>
          <a:p>
            <a:pPr algn="ctr" defTabSz="771525"/>
            <a:r>
              <a:rPr lang="kk-KZ" b="1">
                <a:solidFill>
                  <a:schemeClr val="bg1"/>
                </a:solidFill>
              </a:rPr>
              <a:t>Үй тапсырмасын</a:t>
            </a:r>
          </a:p>
          <a:p>
            <a:pPr algn="ctr" defTabSz="771525"/>
            <a:r>
              <a:rPr lang="kk-KZ" b="1">
                <a:solidFill>
                  <a:schemeClr val="bg1"/>
                </a:solidFill>
              </a:rPr>
              <a:t> сұрау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4" name="Oval 11" descr="WindowsXP_A"/>
          <p:cNvSpPr>
            <a:spLocks noChangeArrowheads="1"/>
          </p:cNvSpPr>
          <p:nvPr/>
        </p:nvSpPr>
        <p:spPr bwMode="auto">
          <a:xfrm>
            <a:off x="6370638" y="1773238"/>
            <a:ext cx="2376487" cy="1150937"/>
          </a:xfrm>
          <a:prstGeom prst="ellipse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lIns="77221" tIns="38611" rIns="77221" bIns="38611" anchor="ctr"/>
          <a:lstStyle/>
          <a:p>
            <a:pPr algn="ctr" defTabSz="771525"/>
            <a:r>
              <a:rPr lang="kk-KZ" b="1">
                <a:solidFill>
                  <a:schemeClr val="bg1"/>
                </a:solidFill>
              </a:rPr>
              <a:t>Бағалау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5" name="Oval 11" descr="WindowsXP_A"/>
          <p:cNvSpPr>
            <a:spLocks noChangeArrowheads="1"/>
          </p:cNvSpPr>
          <p:nvPr/>
        </p:nvSpPr>
        <p:spPr bwMode="auto">
          <a:xfrm>
            <a:off x="6227763" y="3068638"/>
            <a:ext cx="2376487" cy="1150937"/>
          </a:xfrm>
          <a:prstGeom prst="ellipse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lIns="77221" tIns="38611" rIns="77221" bIns="38611" anchor="ctr"/>
          <a:lstStyle/>
          <a:p>
            <a:pPr algn="ctr" defTabSz="771525"/>
            <a:r>
              <a:rPr lang="kk-KZ" b="1">
                <a:solidFill>
                  <a:schemeClr val="bg1"/>
                </a:solidFill>
              </a:rPr>
              <a:t>Үйге тапсырма </a:t>
            </a:r>
          </a:p>
          <a:p>
            <a:pPr algn="ctr" defTabSz="771525"/>
            <a:r>
              <a:rPr lang="kk-KZ" b="1">
                <a:solidFill>
                  <a:schemeClr val="bg1"/>
                </a:solidFill>
              </a:rPr>
              <a:t>беру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6" name="Oval 11" descr="WindowsXP_A"/>
          <p:cNvSpPr>
            <a:spLocks noChangeArrowheads="1"/>
          </p:cNvSpPr>
          <p:nvPr/>
        </p:nvSpPr>
        <p:spPr bwMode="auto">
          <a:xfrm>
            <a:off x="5792788" y="4508500"/>
            <a:ext cx="2379662" cy="1150938"/>
          </a:xfrm>
          <a:prstGeom prst="ellipse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lIns="77221" tIns="38611" rIns="77221" bIns="38611" anchor="ctr"/>
          <a:lstStyle/>
          <a:p>
            <a:pPr algn="ctr" defTabSz="771525"/>
            <a:r>
              <a:rPr lang="kk-KZ" b="1">
                <a:solidFill>
                  <a:schemeClr val="bg1"/>
                </a:solidFill>
              </a:rPr>
              <a:t>Сабақты </a:t>
            </a:r>
          </a:p>
          <a:p>
            <a:pPr algn="ctr" defTabSz="771525"/>
            <a:r>
              <a:rPr lang="kk-KZ" b="1">
                <a:solidFill>
                  <a:schemeClr val="bg1"/>
                </a:solidFill>
              </a:rPr>
              <a:t>қорытындылау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7" name="Oval 11" descr="WindowsXP_A"/>
          <p:cNvSpPr>
            <a:spLocks noChangeArrowheads="1"/>
          </p:cNvSpPr>
          <p:nvPr/>
        </p:nvSpPr>
        <p:spPr bwMode="auto">
          <a:xfrm>
            <a:off x="3346450" y="5373688"/>
            <a:ext cx="2376488" cy="1150937"/>
          </a:xfrm>
          <a:prstGeom prst="ellipse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lIns="77221" tIns="38611" rIns="77221" bIns="38611" anchor="ctr"/>
          <a:lstStyle/>
          <a:p>
            <a:pPr algn="ctr" defTabSz="771525"/>
            <a:r>
              <a:rPr lang="kk-KZ" b="1">
                <a:solidFill>
                  <a:schemeClr val="bg1"/>
                </a:solidFill>
              </a:rPr>
              <a:t>Жаңа сабақты</a:t>
            </a:r>
          </a:p>
          <a:p>
            <a:pPr algn="ctr" defTabSz="771525"/>
            <a:r>
              <a:rPr lang="kk-KZ" b="1">
                <a:solidFill>
                  <a:schemeClr val="bg1"/>
                </a:solidFill>
              </a:rPr>
              <a:t> түсіндіру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25610" name="Line 14"/>
          <p:cNvSpPr>
            <a:spLocks noChangeShapeType="1"/>
          </p:cNvSpPr>
          <p:nvPr/>
        </p:nvSpPr>
        <p:spPr bwMode="auto">
          <a:xfrm flipH="1">
            <a:off x="4570413" y="1989138"/>
            <a:ext cx="144462" cy="33115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1" name="Line 15"/>
          <p:cNvSpPr>
            <a:spLocks noChangeShapeType="1"/>
          </p:cNvSpPr>
          <p:nvPr/>
        </p:nvSpPr>
        <p:spPr bwMode="auto">
          <a:xfrm flipH="1">
            <a:off x="3130550" y="1989138"/>
            <a:ext cx="1584325" cy="2735262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2" name="Line 16"/>
          <p:cNvSpPr>
            <a:spLocks noChangeShapeType="1"/>
          </p:cNvSpPr>
          <p:nvPr/>
        </p:nvSpPr>
        <p:spPr bwMode="auto">
          <a:xfrm flipH="1">
            <a:off x="2841625" y="1989138"/>
            <a:ext cx="1873250" cy="1439862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3" name="Line 17"/>
          <p:cNvSpPr>
            <a:spLocks noChangeShapeType="1"/>
          </p:cNvSpPr>
          <p:nvPr/>
        </p:nvSpPr>
        <p:spPr bwMode="auto">
          <a:xfrm flipH="1">
            <a:off x="3057525" y="1989138"/>
            <a:ext cx="1657350" cy="28733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4" name="Line 18"/>
          <p:cNvSpPr>
            <a:spLocks noChangeShapeType="1"/>
          </p:cNvSpPr>
          <p:nvPr/>
        </p:nvSpPr>
        <p:spPr bwMode="auto">
          <a:xfrm>
            <a:off x="4714875" y="2060575"/>
            <a:ext cx="1439863" cy="252095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5" name="Line 19"/>
          <p:cNvSpPr>
            <a:spLocks noChangeShapeType="1"/>
          </p:cNvSpPr>
          <p:nvPr/>
        </p:nvSpPr>
        <p:spPr bwMode="auto">
          <a:xfrm>
            <a:off x="4714875" y="1989138"/>
            <a:ext cx="1655763" cy="1295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6" name="Line 20"/>
          <p:cNvSpPr>
            <a:spLocks noChangeShapeType="1"/>
          </p:cNvSpPr>
          <p:nvPr/>
        </p:nvSpPr>
        <p:spPr bwMode="auto">
          <a:xfrm>
            <a:off x="4714875" y="1989138"/>
            <a:ext cx="1585913" cy="35877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5617" name="Picture 4" descr="C:\Documents and Settings\Администратор\Мои документы\Аниамция\11\63e88de767d6637a447f6d35f1be6d75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524750" y="333375"/>
            <a:ext cx="1293813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3" grpId="0" animBg="1"/>
      <p:bldP spid="64524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2" descr="HH00546_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67625" y="404813"/>
            <a:ext cx="147637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WordArt 5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71310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Жаңа сабақты түсіндіру </a:t>
            </a: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468313" y="1125538"/>
            <a:ext cx="7848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221" tIns="38611" rIns="77221" bIns="38611" anchor="ctr"/>
          <a:lstStyle/>
          <a:p>
            <a:pPr algn="ctr" defTabSz="771525"/>
            <a:r>
              <a:rPr lang="kk-KZ" sz="3600" b="1" i="1">
                <a:latin typeface="Times New Roman" pitchFamily="18" charset="0"/>
              </a:rPr>
              <a:t>Пуск </a:t>
            </a:r>
            <a:r>
              <a:rPr lang="en-US" sz="3600" b="1" i="1">
                <a:latin typeface="Times New Roman" pitchFamily="18" charset="0"/>
              </a:rPr>
              <a:t>=&gt;</a:t>
            </a:r>
            <a:r>
              <a:rPr lang="kk-KZ" sz="3600" b="1" i="1">
                <a:latin typeface="Times New Roman" pitchFamily="18" charset="0"/>
              </a:rPr>
              <a:t> Программы</a:t>
            </a:r>
            <a:r>
              <a:rPr lang="en-US" sz="3600" b="1" i="1">
                <a:latin typeface="Times New Roman" pitchFamily="18" charset="0"/>
              </a:rPr>
              <a:t> </a:t>
            </a:r>
            <a:r>
              <a:rPr lang="kk-KZ" sz="3600" b="1" i="1">
                <a:latin typeface="Times New Roman" pitchFamily="18" charset="0"/>
              </a:rPr>
              <a:t> </a:t>
            </a:r>
            <a:r>
              <a:rPr lang="en-US" sz="3600" b="1" i="1">
                <a:latin typeface="Times New Roman" pitchFamily="18" charset="0"/>
              </a:rPr>
              <a:t>=&gt;</a:t>
            </a:r>
            <a:r>
              <a:rPr lang="kk-KZ" sz="3600" b="1" i="1">
                <a:latin typeface="Times New Roman" pitchFamily="18" charset="0"/>
              </a:rPr>
              <a:t/>
            </a:r>
            <a:br>
              <a:rPr lang="kk-KZ" sz="3600" b="1" i="1">
                <a:latin typeface="Times New Roman" pitchFamily="18" charset="0"/>
              </a:rPr>
            </a:br>
            <a:r>
              <a:rPr lang="en-US" sz="3600" b="1" i="1">
                <a:latin typeface="Times New Roman" pitchFamily="18" charset="0"/>
              </a:rPr>
              <a:t> Microsoft  Office</a:t>
            </a:r>
            <a:r>
              <a:rPr lang="kk-KZ" sz="3600" b="1" i="1">
                <a:latin typeface="Times New Roman" pitchFamily="18" charset="0"/>
              </a:rPr>
              <a:t> </a:t>
            </a:r>
            <a:r>
              <a:rPr lang="en-US" sz="3600" b="1" i="1">
                <a:latin typeface="Times New Roman" pitchFamily="18" charset="0"/>
              </a:rPr>
              <a:t> =&gt; Microsoft  word</a:t>
            </a:r>
            <a:endParaRPr lang="ru-RU" sz="3600" b="1" i="1">
              <a:latin typeface="Times New Roman" pitchFamily="18" charset="0"/>
            </a:endParaRPr>
          </a:p>
        </p:txBody>
      </p:sp>
      <p:pic>
        <p:nvPicPr>
          <p:cNvPr id="26629" name="Picture 8" descr="9b84c2758e55ace5b1a04d3e782add49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488" y="5084763"/>
            <a:ext cx="19431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9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00113" y="2205038"/>
            <a:ext cx="7704137" cy="4464050"/>
          </a:xfrm>
          <a:prstGeom prst="rect">
            <a:avLst/>
          </a:prstGeom>
          <a:noFill/>
          <a:ln w="38100">
            <a:solidFill>
              <a:srgbClr val="9933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68313" y="1196975"/>
            <a:ext cx="8351837" cy="45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71525"/>
            <a:r>
              <a:rPr lang="kk-KZ" sz="2800" b="1" i="1">
                <a:solidFill>
                  <a:srgbClr val="0066FF"/>
                </a:solidFill>
                <a:latin typeface="Times New Roman" pitchFamily="18" charset="0"/>
              </a:rPr>
              <a:t>	</a:t>
            </a:r>
            <a:r>
              <a:rPr lang="en-US" sz="4400" b="1" i="1">
                <a:solidFill>
                  <a:srgbClr val="0066FF"/>
                </a:solidFill>
                <a:latin typeface="Times New Roman" pitchFamily="18" charset="0"/>
              </a:rPr>
              <a:t>Microsoft  word</a:t>
            </a:r>
            <a:r>
              <a:rPr lang="kk-KZ" sz="4400" b="1" i="1">
                <a:solidFill>
                  <a:srgbClr val="0066FF"/>
                </a:solidFill>
                <a:latin typeface="Times New Roman" pitchFamily="18" charset="0"/>
              </a:rPr>
              <a:t>-бұл құжаттарды құру, қарап шығу, өзгерту және басып шығару үшін арналған </a:t>
            </a:r>
            <a:r>
              <a:rPr lang="en-US" sz="4400" b="1" i="1">
                <a:solidFill>
                  <a:srgbClr val="0066FF"/>
                </a:solidFill>
                <a:latin typeface="Times New Roman" pitchFamily="18" charset="0"/>
              </a:rPr>
              <a:t>Microsoft  Office </a:t>
            </a:r>
            <a:r>
              <a:rPr lang="kk-KZ" sz="4400" b="1" i="1">
                <a:solidFill>
                  <a:srgbClr val="0066FF"/>
                </a:solidFill>
                <a:latin typeface="Times New Roman" pitchFamily="18" charset="0"/>
              </a:rPr>
              <a:t>жүйесінің құрамына кіретін программа. </a:t>
            </a:r>
          </a:p>
          <a:p>
            <a:pPr defTabSz="771525"/>
            <a:r>
              <a:rPr lang="kk-KZ" sz="2800" b="1" i="1">
                <a:solidFill>
                  <a:srgbClr val="0066FF"/>
                </a:solidFill>
                <a:latin typeface="Times New Roman" pitchFamily="18" charset="0"/>
              </a:rPr>
              <a:t>	</a:t>
            </a:r>
            <a:endParaRPr lang="kk-KZ" sz="2800" b="1" i="1">
              <a:solidFill>
                <a:srgbClr val="FF00FF"/>
              </a:solidFill>
              <a:latin typeface="Times New Roman" pitchFamily="18" charset="0"/>
            </a:endParaRPr>
          </a:p>
        </p:txBody>
      </p:sp>
      <p:pic>
        <p:nvPicPr>
          <p:cNvPr id="27651" name="Picture 3" descr="5ee629667b9f0d03b2c04595b743019b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31113" y="188913"/>
            <a:ext cx="15128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b928de208de31b9953d32928a8c6e00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16800" y="5175250"/>
            <a:ext cx="17272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butterfly_008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71775" y="1989138"/>
            <a:ext cx="3065463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323850" y="692150"/>
            <a:ext cx="842486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4000" b="1" i="1">
                <a:solidFill>
                  <a:srgbClr val="FF0000"/>
                </a:solidFill>
                <a:latin typeface="Times New Roman" pitchFamily="18" charset="0"/>
              </a:rPr>
              <a:t>Мәтіндік процессорды бірнеше жолмен қосуға болады:</a:t>
            </a:r>
          </a:p>
          <a:p>
            <a:pPr>
              <a:buFont typeface="Arial" charset="0"/>
              <a:buAutoNum type="arabicPeriod"/>
            </a:pPr>
            <a:r>
              <a:rPr lang="kk-KZ" sz="400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kk-KZ" sz="4000" b="1" i="1">
                <a:solidFill>
                  <a:srgbClr val="0066FF"/>
                </a:solidFill>
                <a:latin typeface="Times New Roman" pitchFamily="18" charset="0"/>
              </a:rPr>
              <a:t>Негізгі менюден Жіберу </a:t>
            </a:r>
            <a:r>
              <a:rPr lang="en-US" sz="4000" b="1" i="1">
                <a:solidFill>
                  <a:srgbClr val="0066FF"/>
                </a:solidFill>
                <a:latin typeface="Times New Roman" pitchFamily="18" charset="0"/>
              </a:rPr>
              <a:t>=&gt;</a:t>
            </a:r>
            <a:r>
              <a:rPr lang="kk-KZ" sz="4000" b="1" i="1">
                <a:solidFill>
                  <a:srgbClr val="0066FF"/>
                </a:solidFill>
                <a:latin typeface="Times New Roman" pitchFamily="18" charset="0"/>
              </a:rPr>
              <a:t>Программалар</a:t>
            </a:r>
            <a:r>
              <a:rPr lang="en-US" sz="4000" b="1" i="1">
                <a:solidFill>
                  <a:srgbClr val="0066FF"/>
                </a:solidFill>
                <a:latin typeface="Times New Roman" pitchFamily="18" charset="0"/>
              </a:rPr>
              <a:t> =&gt; Microsoft  Office =&gt; Microsoft  word </a:t>
            </a:r>
            <a:r>
              <a:rPr lang="kk-KZ" sz="4000" b="1" i="1">
                <a:solidFill>
                  <a:srgbClr val="0066FF"/>
                </a:solidFill>
                <a:latin typeface="Times New Roman" pitchFamily="18" charset="0"/>
              </a:rPr>
              <a:t> командаларын орындау арқылы;</a:t>
            </a:r>
          </a:p>
          <a:p>
            <a:pPr>
              <a:buFont typeface="Arial" charset="0"/>
              <a:buAutoNum type="arabicPeriod"/>
            </a:pPr>
            <a:r>
              <a:rPr lang="kk-KZ" sz="4000" b="1" i="1">
                <a:solidFill>
                  <a:srgbClr val="0066FF"/>
                </a:solidFill>
                <a:latin typeface="Times New Roman" pitchFamily="18" charset="0"/>
              </a:rPr>
              <a:t> Жұмыс үстеліндегі таңбашамен;</a:t>
            </a:r>
          </a:p>
          <a:p>
            <a:pPr algn="ctr"/>
            <a:endParaRPr lang="kk-KZ" sz="4000" b="1" i="1">
              <a:solidFill>
                <a:srgbClr val="0066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 shadeToTitle="1">
        <a:gradFill rotWithShape="0">
          <a:gsLst>
            <a:gs pos="0">
              <a:srgbClr val="FFFF00"/>
            </a:gs>
            <a:gs pos="100000">
              <a:srgbClr val="FF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ChangeArrowheads="1"/>
          </p:cNvSpPr>
          <p:nvPr/>
        </p:nvSpPr>
        <p:spPr bwMode="auto">
          <a:xfrm>
            <a:off x="323850" y="260350"/>
            <a:ext cx="8351838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71525"/>
            <a:r>
              <a:rPr lang="kk-KZ" sz="2800" b="1" i="1">
                <a:solidFill>
                  <a:srgbClr val="0066FF"/>
                </a:solidFill>
                <a:latin typeface="Times New Roman" pitchFamily="18" charset="0"/>
              </a:rPr>
              <a:t>	</a:t>
            </a:r>
            <a:r>
              <a:rPr lang="en-US" sz="2800" b="1" i="1">
                <a:solidFill>
                  <a:srgbClr val="0066FF"/>
                </a:solidFill>
                <a:latin typeface="Times New Roman" pitchFamily="18" charset="0"/>
              </a:rPr>
              <a:t>Microsoft  word</a:t>
            </a:r>
            <a:r>
              <a:rPr lang="kk-KZ" sz="2800" b="1" i="1">
                <a:solidFill>
                  <a:srgbClr val="0066FF"/>
                </a:solidFill>
                <a:latin typeface="Times New Roman" pitchFamily="18" charset="0"/>
              </a:rPr>
              <a:t>-бұл құжаттарды құру, қарап шығу, өзгерту және басып шығару үшін арналған </a:t>
            </a:r>
            <a:r>
              <a:rPr lang="en-US" sz="2800" b="1" i="1">
                <a:solidFill>
                  <a:srgbClr val="0066FF"/>
                </a:solidFill>
                <a:latin typeface="Times New Roman" pitchFamily="18" charset="0"/>
              </a:rPr>
              <a:t>Microsoft  Office </a:t>
            </a:r>
            <a:r>
              <a:rPr lang="kk-KZ" sz="2800" b="1" i="1">
                <a:solidFill>
                  <a:srgbClr val="0066FF"/>
                </a:solidFill>
                <a:latin typeface="Times New Roman" pitchFamily="18" charset="0"/>
              </a:rPr>
              <a:t>жүйесінің құрамына кіретін программа. </a:t>
            </a:r>
          </a:p>
          <a:p>
            <a:pPr defTabSz="771525"/>
            <a:r>
              <a:rPr lang="kk-KZ" sz="2800" b="1" i="1">
                <a:solidFill>
                  <a:srgbClr val="0066FF"/>
                </a:solidFill>
                <a:latin typeface="Times New Roman" pitchFamily="18" charset="0"/>
              </a:rPr>
              <a:t>	</a:t>
            </a:r>
            <a:r>
              <a:rPr lang="en-US" sz="2800" b="1" i="1">
                <a:solidFill>
                  <a:srgbClr val="0066FF"/>
                </a:solidFill>
                <a:latin typeface="Times New Roman" pitchFamily="18" charset="0"/>
              </a:rPr>
              <a:t>Microsoft  word </a:t>
            </a:r>
            <a:r>
              <a:rPr lang="kk-KZ" sz="2800" b="1" i="1">
                <a:solidFill>
                  <a:srgbClr val="0066FF"/>
                </a:solidFill>
                <a:latin typeface="Times New Roman" pitchFamily="18" charset="0"/>
              </a:rPr>
              <a:t> іс жүзінде қазіргі мәтіндік процессорлардың  барлық қажетті сапаларына ие: </a:t>
            </a:r>
          </a:p>
          <a:p>
            <a:pPr defTabSz="771525">
              <a:buClr>
                <a:srgbClr val="FF0000"/>
              </a:buClr>
              <a:buFont typeface="Wingdings" pitchFamily="2" charset="2"/>
              <a:buChar char="Ш"/>
            </a:pPr>
            <a:r>
              <a:rPr lang="kk-KZ" sz="2800" b="1" i="1">
                <a:solidFill>
                  <a:srgbClr val="0066FF"/>
                </a:solidFill>
                <a:latin typeface="Times New Roman" pitchFamily="18" charset="0"/>
              </a:rPr>
              <a:t> құжаттарды құру және теру;</a:t>
            </a:r>
          </a:p>
          <a:p>
            <a:pPr defTabSz="771525">
              <a:buClr>
                <a:srgbClr val="FF0000"/>
              </a:buClr>
              <a:buFont typeface="Wingdings" pitchFamily="2" charset="2"/>
              <a:buChar char="Ш"/>
            </a:pPr>
            <a:r>
              <a:rPr lang="kk-KZ" sz="2800" b="1" i="1">
                <a:solidFill>
                  <a:srgbClr val="0066FF"/>
                </a:solidFill>
                <a:latin typeface="Times New Roman" pitchFamily="18" charset="0"/>
              </a:rPr>
              <a:t>қаріптер жиынын пайдалану; </a:t>
            </a:r>
          </a:p>
          <a:p>
            <a:pPr defTabSz="771525">
              <a:buClr>
                <a:srgbClr val="FF0000"/>
              </a:buClr>
              <a:buFont typeface="Wingdings" pitchFamily="2" charset="2"/>
              <a:buChar char="Ш"/>
            </a:pPr>
            <a:r>
              <a:rPr lang="kk-KZ" sz="2800" b="1" i="1">
                <a:solidFill>
                  <a:srgbClr val="0066FF"/>
                </a:solidFill>
                <a:latin typeface="Times New Roman" pitchFamily="18" charset="0"/>
              </a:rPr>
              <a:t>кестелер, графиктер пайдалану</a:t>
            </a:r>
          </a:p>
          <a:p>
            <a:pPr algn="ctr" defTabSz="771525"/>
            <a:r>
              <a:rPr lang="kk-KZ" sz="2800" b="1" i="1">
                <a:latin typeface="Times New Roman" pitchFamily="18" charset="0"/>
              </a:rPr>
              <a:t>Мәтіндік процессордың кемшіліктері:</a:t>
            </a:r>
          </a:p>
          <a:p>
            <a:pPr defTabSz="771525">
              <a:buClr>
                <a:srgbClr val="129208"/>
              </a:buClr>
              <a:buFont typeface="Wingdings" pitchFamily="2" charset="2"/>
              <a:buChar char="§"/>
            </a:pPr>
            <a:r>
              <a:rPr lang="kk-KZ" sz="2800" b="1" i="1">
                <a:solidFill>
                  <a:srgbClr val="FF00FF"/>
                </a:solidFill>
                <a:latin typeface="Times New Roman" pitchFamily="18" charset="0"/>
              </a:rPr>
              <a:t>  Математикалық формулаларды енгізу күрделі;</a:t>
            </a:r>
          </a:p>
          <a:p>
            <a:pPr defTabSz="771525">
              <a:buClr>
                <a:srgbClr val="129208"/>
              </a:buClr>
              <a:buFont typeface="Wingdings" pitchFamily="2" charset="2"/>
              <a:buChar char="§"/>
            </a:pPr>
            <a:r>
              <a:rPr lang="kk-KZ" sz="2800" b="1" i="1">
                <a:solidFill>
                  <a:srgbClr val="FF00FF"/>
                </a:solidFill>
                <a:latin typeface="Times New Roman" pitchFamily="18" charset="0"/>
              </a:rPr>
              <a:t>  Растрлық графикаларға арналмаған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388" y="1484313"/>
            <a:ext cx="8820150" cy="4897437"/>
          </a:xfrm>
          <a:prstGeom prst="rect">
            <a:avLst/>
          </a:prstGeom>
          <a:noFill/>
          <a:ln w="38100">
            <a:solidFill>
              <a:srgbClr val="9933FF"/>
            </a:solidFill>
            <a:miter lim="800000"/>
            <a:headEnd/>
            <a:tailEnd/>
          </a:ln>
        </p:spPr>
      </p:pic>
      <p:sp>
        <p:nvSpPr>
          <p:cNvPr id="30723" name="WordArt 5"/>
          <p:cNvSpPr>
            <a:spLocks noChangeArrowheads="1" noChangeShapeType="1" noTextEdit="1"/>
          </p:cNvSpPr>
          <p:nvPr/>
        </p:nvSpPr>
        <p:spPr bwMode="auto">
          <a:xfrm>
            <a:off x="1258888" y="333375"/>
            <a:ext cx="66198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Стандартты </a:t>
            </a:r>
          </a:p>
          <a:p>
            <a:pPr algn="ctr"/>
            <a:r>
              <a:rPr lang="ru-RU" sz="3600" i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пернетақта қолданылады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03350" y="836613"/>
            <a:ext cx="7561263" cy="5462587"/>
            <a:chOff x="476" y="618"/>
            <a:chExt cx="4982" cy="3532"/>
          </a:xfrm>
        </p:grpSpPr>
        <p:sp>
          <p:nvSpPr>
            <p:cNvPr id="31748" name="Rectangle 5"/>
            <p:cNvSpPr>
              <a:spLocks noChangeArrowheads="1"/>
            </p:cNvSpPr>
            <p:nvPr/>
          </p:nvSpPr>
          <p:spPr bwMode="auto">
            <a:xfrm>
              <a:off x="2154" y="3747"/>
              <a:ext cx="1316" cy="363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71525"/>
              <a:r>
                <a:rPr lang="kk-KZ" b="1">
                  <a:latin typeface="Times New Roman" pitchFamily="18" charset="0"/>
                </a:rPr>
                <a:t>Жұмыс аймағы</a:t>
              </a:r>
              <a:endParaRPr lang="ru-RU" b="1">
                <a:latin typeface="Times New Roman" pitchFamily="18" charset="0"/>
              </a:endParaRPr>
            </a:p>
          </p:txBody>
        </p:sp>
        <p:sp>
          <p:nvSpPr>
            <p:cNvPr id="31749" name="Rectangle 6"/>
            <p:cNvSpPr>
              <a:spLocks noChangeArrowheads="1"/>
            </p:cNvSpPr>
            <p:nvPr/>
          </p:nvSpPr>
          <p:spPr bwMode="auto">
            <a:xfrm>
              <a:off x="3832" y="3747"/>
              <a:ext cx="1316" cy="363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71525"/>
              <a:r>
                <a:rPr lang="kk-KZ" b="1">
                  <a:latin typeface="Times New Roman" pitchFamily="18" charset="0"/>
                </a:rPr>
                <a:t>Айналдыру жолағы</a:t>
              </a:r>
              <a:endParaRPr lang="ru-RU" b="1">
                <a:latin typeface="Times New Roman" pitchFamily="18" charset="0"/>
              </a:endParaRPr>
            </a:p>
          </p:txBody>
        </p:sp>
        <p:pic>
          <p:nvPicPr>
            <p:cNvPr id="31750" name="Picture 7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2097" y="1181"/>
              <a:ext cx="3361" cy="2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1" name="Rectangle 8"/>
            <p:cNvSpPr>
              <a:spLocks noChangeArrowheads="1"/>
            </p:cNvSpPr>
            <p:nvPr/>
          </p:nvSpPr>
          <p:spPr bwMode="auto">
            <a:xfrm>
              <a:off x="476" y="899"/>
              <a:ext cx="1237" cy="402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71525"/>
              <a:r>
                <a:rPr lang="kk-KZ" b="1">
                  <a:latin typeface="Times New Roman" pitchFamily="18" charset="0"/>
                </a:rPr>
                <a:t>Стандартты панель</a:t>
              </a:r>
              <a:endParaRPr lang="ru-RU" b="1">
                <a:latin typeface="Times New Roman" pitchFamily="18" charset="0"/>
              </a:endParaRPr>
            </a:p>
          </p:txBody>
        </p:sp>
        <p:sp>
          <p:nvSpPr>
            <p:cNvPr id="31752" name="Rectangle 9"/>
            <p:cNvSpPr>
              <a:spLocks noChangeArrowheads="1"/>
            </p:cNvSpPr>
            <p:nvPr/>
          </p:nvSpPr>
          <p:spPr bwMode="auto">
            <a:xfrm>
              <a:off x="476" y="3748"/>
              <a:ext cx="1237" cy="402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71525"/>
              <a:r>
                <a:rPr lang="kk-KZ" b="1">
                  <a:latin typeface="Times New Roman" pitchFamily="18" charset="0"/>
                </a:rPr>
                <a:t>Қалып-күй жолы</a:t>
              </a:r>
              <a:endParaRPr lang="ru-RU" b="1">
                <a:latin typeface="Times New Roman" pitchFamily="18" charset="0"/>
              </a:endParaRPr>
            </a:p>
          </p:txBody>
        </p:sp>
        <p:sp>
          <p:nvSpPr>
            <p:cNvPr id="31753" name="Rectangle 10"/>
            <p:cNvSpPr>
              <a:spLocks noChangeArrowheads="1"/>
            </p:cNvSpPr>
            <p:nvPr/>
          </p:nvSpPr>
          <p:spPr bwMode="auto">
            <a:xfrm>
              <a:off x="476" y="2990"/>
              <a:ext cx="1237" cy="402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71525"/>
              <a:r>
                <a:rPr lang="kk-KZ" b="1">
                  <a:latin typeface="Times New Roman" pitchFamily="18" charset="0"/>
                </a:rPr>
                <a:t>Сурет салу панелі</a:t>
              </a:r>
              <a:endParaRPr lang="ru-RU" b="1">
                <a:latin typeface="Times New Roman" pitchFamily="18" charset="0"/>
              </a:endParaRPr>
            </a:p>
          </p:txBody>
        </p:sp>
        <p:sp>
          <p:nvSpPr>
            <p:cNvPr id="31754" name="Rectangle 11"/>
            <p:cNvSpPr>
              <a:spLocks noChangeArrowheads="1"/>
            </p:cNvSpPr>
            <p:nvPr/>
          </p:nvSpPr>
          <p:spPr bwMode="auto">
            <a:xfrm>
              <a:off x="476" y="2266"/>
              <a:ext cx="1237" cy="403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71525"/>
              <a:r>
                <a:rPr lang="kk-KZ" b="1">
                  <a:latin typeface="Times New Roman" pitchFamily="18" charset="0"/>
                </a:rPr>
                <a:t>Сызғыш</a:t>
              </a:r>
              <a:endParaRPr lang="ru-RU" b="1">
                <a:latin typeface="Times New Roman" pitchFamily="18" charset="0"/>
              </a:endParaRPr>
            </a:p>
          </p:txBody>
        </p:sp>
        <p:sp>
          <p:nvSpPr>
            <p:cNvPr id="31755" name="Rectangle 12"/>
            <p:cNvSpPr>
              <a:spLocks noChangeArrowheads="1"/>
            </p:cNvSpPr>
            <p:nvPr/>
          </p:nvSpPr>
          <p:spPr bwMode="auto">
            <a:xfrm>
              <a:off x="476" y="1583"/>
              <a:ext cx="1237" cy="403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71525"/>
              <a:r>
                <a:rPr lang="kk-KZ" b="1">
                  <a:latin typeface="Times New Roman" pitchFamily="18" charset="0"/>
                </a:rPr>
                <a:t>Пішімдеу панелі</a:t>
              </a:r>
              <a:endParaRPr lang="ru-RU" b="1">
                <a:latin typeface="Times New Roman" pitchFamily="18" charset="0"/>
              </a:endParaRPr>
            </a:p>
          </p:txBody>
        </p:sp>
        <p:sp>
          <p:nvSpPr>
            <p:cNvPr id="31756" name="Rectangle 13"/>
            <p:cNvSpPr>
              <a:spLocks noChangeArrowheads="1"/>
            </p:cNvSpPr>
            <p:nvPr/>
          </p:nvSpPr>
          <p:spPr bwMode="auto">
            <a:xfrm>
              <a:off x="3887" y="618"/>
              <a:ext cx="1237" cy="402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71525"/>
              <a:r>
                <a:rPr lang="kk-KZ" b="1">
                  <a:latin typeface="Times New Roman" pitchFamily="18" charset="0"/>
                </a:rPr>
                <a:t>Тақырып жолы</a:t>
              </a:r>
              <a:endParaRPr lang="ru-RU" b="1">
                <a:latin typeface="Times New Roman" pitchFamily="18" charset="0"/>
              </a:endParaRPr>
            </a:p>
          </p:txBody>
        </p:sp>
        <p:sp>
          <p:nvSpPr>
            <p:cNvPr id="31757" name="Rectangle 14"/>
            <p:cNvSpPr>
              <a:spLocks noChangeArrowheads="1"/>
            </p:cNvSpPr>
            <p:nvPr/>
          </p:nvSpPr>
          <p:spPr bwMode="auto">
            <a:xfrm>
              <a:off x="2139" y="618"/>
              <a:ext cx="1237" cy="402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71525"/>
              <a:r>
                <a:rPr lang="kk-KZ" b="1">
                  <a:latin typeface="Times New Roman" pitchFamily="18" charset="0"/>
                </a:rPr>
                <a:t>Меню жолы</a:t>
              </a:r>
              <a:endParaRPr lang="ru-RU" b="1">
                <a:latin typeface="Times New Roman" pitchFamily="18" charset="0"/>
              </a:endParaRPr>
            </a:p>
          </p:txBody>
        </p:sp>
        <p:sp>
          <p:nvSpPr>
            <p:cNvPr id="31758" name="Line 15"/>
            <p:cNvSpPr>
              <a:spLocks noChangeShapeType="1"/>
            </p:cNvSpPr>
            <p:nvPr/>
          </p:nvSpPr>
          <p:spPr bwMode="auto">
            <a:xfrm flipV="1">
              <a:off x="4356" y="1020"/>
              <a:ext cx="0" cy="2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9" name="Line 16"/>
            <p:cNvSpPr>
              <a:spLocks noChangeShapeType="1"/>
            </p:cNvSpPr>
            <p:nvPr/>
          </p:nvSpPr>
          <p:spPr bwMode="auto">
            <a:xfrm flipV="1">
              <a:off x="2651" y="1020"/>
              <a:ext cx="0" cy="4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0" name="Line 17"/>
            <p:cNvSpPr>
              <a:spLocks noChangeShapeType="1"/>
            </p:cNvSpPr>
            <p:nvPr/>
          </p:nvSpPr>
          <p:spPr bwMode="auto">
            <a:xfrm flipH="1" flipV="1">
              <a:off x="1713" y="1101"/>
              <a:ext cx="511" cy="4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1" name="Line 18"/>
            <p:cNvSpPr>
              <a:spLocks noChangeShapeType="1"/>
            </p:cNvSpPr>
            <p:nvPr/>
          </p:nvSpPr>
          <p:spPr bwMode="auto">
            <a:xfrm flipH="1">
              <a:off x="1713" y="1704"/>
              <a:ext cx="5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2" name="Line 19"/>
            <p:cNvSpPr>
              <a:spLocks noChangeShapeType="1"/>
            </p:cNvSpPr>
            <p:nvPr/>
          </p:nvSpPr>
          <p:spPr bwMode="auto">
            <a:xfrm flipH="1">
              <a:off x="1713" y="1864"/>
              <a:ext cx="767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3" name="Line 20"/>
            <p:cNvSpPr>
              <a:spLocks noChangeShapeType="1"/>
            </p:cNvSpPr>
            <p:nvPr/>
          </p:nvSpPr>
          <p:spPr bwMode="auto">
            <a:xfrm flipH="1" flipV="1">
              <a:off x="1713" y="2468"/>
              <a:ext cx="511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4" name="Line 21"/>
            <p:cNvSpPr>
              <a:spLocks noChangeShapeType="1"/>
            </p:cNvSpPr>
            <p:nvPr/>
          </p:nvSpPr>
          <p:spPr bwMode="auto">
            <a:xfrm flipH="1">
              <a:off x="4740" y="2025"/>
              <a:ext cx="640" cy="17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5" name="Line 22"/>
            <p:cNvSpPr>
              <a:spLocks noChangeShapeType="1"/>
            </p:cNvSpPr>
            <p:nvPr/>
          </p:nvSpPr>
          <p:spPr bwMode="auto">
            <a:xfrm>
              <a:off x="4314" y="3191"/>
              <a:ext cx="426" cy="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6" name="Line 23"/>
            <p:cNvSpPr>
              <a:spLocks noChangeShapeType="1"/>
            </p:cNvSpPr>
            <p:nvPr/>
          </p:nvSpPr>
          <p:spPr bwMode="auto">
            <a:xfrm flipH="1">
              <a:off x="1066" y="3473"/>
              <a:ext cx="1372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7" name="Line 24"/>
            <p:cNvSpPr>
              <a:spLocks noChangeShapeType="1"/>
            </p:cNvSpPr>
            <p:nvPr/>
          </p:nvSpPr>
          <p:spPr bwMode="auto">
            <a:xfrm flipH="1">
              <a:off x="2907" y="2669"/>
              <a:ext cx="554" cy="10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8" name="Line 25"/>
            <p:cNvSpPr>
              <a:spLocks noChangeShapeType="1"/>
            </p:cNvSpPr>
            <p:nvPr/>
          </p:nvSpPr>
          <p:spPr bwMode="auto">
            <a:xfrm flipH="1" flipV="1">
              <a:off x="1713" y="3191"/>
              <a:ext cx="682" cy="1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747" name="WordArt 26"/>
          <p:cNvSpPr>
            <a:spLocks noChangeArrowheads="1" noChangeShapeType="1" noTextEdit="1"/>
          </p:cNvSpPr>
          <p:nvPr/>
        </p:nvSpPr>
        <p:spPr bwMode="auto">
          <a:xfrm>
            <a:off x="520700" y="188913"/>
            <a:ext cx="721995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MS Word </a:t>
            </a:r>
            <a:r>
              <a:rPr lang="ru-RU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терезесінің элеметтері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6192837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Сабақты өткізу кезеңдері</a:t>
            </a: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827088" y="1484313"/>
            <a:ext cx="7777162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800" b="1" i="1">
                <a:solidFill>
                  <a:srgbClr val="0000CC"/>
                </a:solidFill>
                <a:latin typeface="Times New Roman" pitchFamily="18" charset="0"/>
              </a:rPr>
              <a:t>I.</a:t>
            </a:r>
            <a:r>
              <a:rPr lang="kk-KZ" sz="2800" b="1" i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i="1">
                <a:solidFill>
                  <a:srgbClr val="0000CC"/>
                </a:solidFill>
                <a:latin typeface="Times New Roman" pitchFamily="18" charset="0"/>
              </a:rPr>
              <a:t>    </a:t>
            </a:r>
            <a:r>
              <a:rPr lang="kk-KZ" sz="2800" b="1" i="1">
                <a:solidFill>
                  <a:srgbClr val="0000CC"/>
                </a:solidFill>
                <a:latin typeface="Times New Roman" pitchFamily="18" charset="0"/>
              </a:rPr>
              <a:t>Ұйымдастыру кезеңі.</a:t>
            </a:r>
          </a:p>
          <a:p>
            <a:pPr marL="457200" indent="-457200"/>
            <a:r>
              <a:rPr lang="en-US" sz="2800" b="1" i="1">
                <a:solidFill>
                  <a:srgbClr val="0000CC"/>
                </a:solidFill>
                <a:latin typeface="Times New Roman" pitchFamily="18" charset="0"/>
              </a:rPr>
              <a:t>II.   </a:t>
            </a:r>
            <a:r>
              <a:rPr lang="kk-KZ" sz="2800" b="1" i="1">
                <a:solidFill>
                  <a:srgbClr val="0000CC"/>
                </a:solidFill>
                <a:latin typeface="Times New Roman" pitchFamily="18" charset="0"/>
              </a:rPr>
              <a:t>Үй тапсырмасын тексеру.</a:t>
            </a:r>
          </a:p>
          <a:p>
            <a:pPr marL="914400" lvl="1" indent="-457200"/>
            <a:r>
              <a:rPr lang="kk-KZ" sz="2800" b="1" i="1">
                <a:solidFill>
                  <a:srgbClr val="0000CC"/>
                </a:solidFill>
                <a:latin typeface="Times New Roman" pitchFamily="18" charset="0"/>
              </a:rPr>
              <a:t>      </a:t>
            </a:r>
            <a:r>
              <a:rPr lang="en-US" sz="2800" b="1" i="1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kk-KZ" sz="2800" b="1" i="1">
                <a:solidFill>
                  <a:srgbClr val="0000CC"/>
                </a:solidFill>
                <a:latin typeface="Times New Roman" pitchFamily="18" charset="0"/>
              </a:rPr>
              <a:t>.Асыл тасты сұрақтар.</a:t>
            </a:r>
          </a:p>
          <a:p>
            <a:pPr marL="457200" indent="-457200"/>
            <a:r>
              <a:rPr lang="en-US" sz="2800" b="1" i="1">
                <a:solidFill>
                  <a:srgbClr val="0000CC"/>
                </a:solidFill>
                <a:latin typeface="Times New Roman" pitchFamily="18" charset="0"/>
              </a:rPr>
              <a:t>III.</a:t>
            </a:r>
            <a:r>
              <a:rPr lang="ru-RU" sz="2800" b="1" i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i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kk-KZ" sz="2800" b="1" i="1">
                <a:solidFill>
                  <a:srgbClr val="0000CC"/>
                </a:solidFill>
                <a:latin typeface="Times New Roman" pitchFamily="18" charset="0"/>
              </a:rPr>
              <a:t>Жаңа сабақты түсіндіру.</a:t>
            </a:r>
          </a:p>
          <a:p>
            <a:pPr marL="457200" indent="-457200"/>
            <a:r>
              <a:rPr lang="en-US" sz="2800" b="1" i="1">
                <a:solidFill>
                  <a:srgbClr val="0000CC"/>
                </a:solidFill>
                <a:latin typeface="Times New Roman" pitchFamily="18" charset="0"/>
              </a:rPr>
              <a:t>IV.  </a:t>
            </a:r>
            <a:r>
              <a:rPr lang="kk-KZ" sz="2800" b="1" i="1">
                <a:solidFill>
                  <a:srgbClr val="0000CC"/>
                </a:solidFill>
                <a:latin typeface="Times New Roman" pitchFamily="18" charset="0"/>
              </a:rPr>
              <a:t>Жаңа сабақты бекіту.</a:t>
            </a:r>
          </a:p>
          <a:p>
            <a:pPr marL="457200" indent="-457200"/>
            <a:r>
              <a:rPr lang="kk-KZ" sz="2800" b="1" i="1">
                <a:solidFill>
                  <a:srgbClr val="0000CC"/>
                </a:solidFill>
                <a:latin typeface="Times New Roman" pitchFamily="18" charset="0"/>
              </a:rPr>
              <a:t>               1. Тапсырма №1.</a:t>
            </a:r>
          </a:p>
          <a:p>
            <a:pPr marL="457200" indent="-457200"/>
            <a:r>
              <a:rPr lang="kk-KZ" sz="2800" b="1" i="1">
                <a:solidFill>
                  <a:srgbClr val="0000CC"/>
                </a:solidFill>
                <a:latin typeface="Times New Roman" pitchFamily="18" charset="0"/>
              </a:rPr>
              <a:t>               2. Тапсырма №2.</a:t>
            </a:r>
          </a:p>
          <a:p>
            <a:pPr marL="457200" indent="-457200">
              <a:buFontTx/>
              <a:buAutoNum type="romanUcPeriod" startAt="5"/>
            </a:pPr>
            <a:r>
              <a:rPr lang="kk-KZ" sz="2800" b="1" i="1">
                <a:solidFill>
                  <a:srgbClr val="0000CC"/>
                </a:solidFill>
                <a:latin typeface="Times New Roman" pitchFamily="18" charset="0"/>
              </a:rPr>
              <a:t>Қорытындылау.</a:t>
            </a:r>
          </a:p>
          <a:p>
            <a:pPr marL="457200" indent="-457200"/>
            <a:r>
              <a:rPr lang="kk-KZ" sz="2800" b="1" i="1">
                <a:solidFill>
                  <a:srgbClr val="0000CC"/>
                </a:solidFill>
                <a:latin typeface="Times New Roman" pitchFamily="18" charset="0"/>
              </a:rPr>
              <a:t>                                       </a:t>
            </a:r>
          </a:p>
          <a:p>
            <a:pPr marL="457200" indent="-457200"/>
            <a:r>
              <a:rPr lang="en-US" sz="2800" b="1" i="1">
                <a:solidFill>
                  <a:srgbClr val="0000CC"/>
                </a:solidFill>
                <a:latin typeface="Times New Roman" pitchFamily="18" charset="0"/>
              </a:rPr>
              <a:t>VI. </a:t>
            </a:r>
            <a:r>
              <a:rPr lang="kk-KZ" sz="2800" b="1" i="1">
                <a:solidFill>
                  <a:srgbClr val="0000CC"/>
                </a:solidFill>
                <a:latin typeface="Times New Roman" pitchFamily="18" charset="0"/>
              </a:rPr>
              <a:t>Білімгерлердің білімін бағалау.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5e9ff3b88d5e21531d4c42cb0db9cf0b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53350" y="0"/>
            <a:ext cx="1390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6" descr="5e9ff3b88d5e21531d4c42cb0db9cf0b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390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7" descr="5e9ff3b88d5e21531d4c42cb0db9cf0b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953000"/>
            <a:ext cx="1390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8" descr="5e9ff3b88d5e21531d4c42cb0db9cf0b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78100" y="4953000"/>
            <a:ext cx="1390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9" descr="5e9ff3b88d5e21531d4c42cb0db9cf0b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53350" y="4953000"/>
            <a:ext cx="1390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87450" y="981075"/>
            <a:ext cx="7200900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12" descr="8be9135a9a73d8674ed718e5945b5d0e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2565400"/>
            <a:ext cx="118745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11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хема 10"/>
          <p:cNvGraphicFramePr/>
          <p:nvPr/>
        </p:nvGraphicFramePr>
        <p:xfrm>
          <a:off x="-1571668" y="500042"/>
          <a:ext cx="12817475" cy="608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FFFF00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04f1be9ba9d81bc41e599cb5fcb1b1d0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4213" y="4941888"/>
            <a:ext cx="7272337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9BBFE7"/>
              </a:clrFrom>
              <a:clrTo>
                <a:srgbClr val="9BBF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1557338"/>
            <a:ext cx="7200900" cy="4895850"/>
          </a:xfrm>
          <a:prstGeom prst="rect">
            <a:avLst/>
          </a:prstGeom>
          <a:noFill/>
          <a:ln w="57150">
            <a:solidFill>
              <a:srgbClr val="9933FF"/>
            </a:solidFill>
            <a:miter lim="800000"/>
            <a:headEnd/>
            <a:tailEnd/>
          </a:ln>
        </p:spPr>
      </p:pic>
      <p:sp>
        <p:nvSpPr>
          <p:cNvPr id="3482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k-KZ" b="1" i="1" smtClean="0"/>
              <a:t>Қаріптің өлшемін өзгерту үшін</a:t>
            </a:r>
            <a:r>
              <a:rPr lang="kk-KZ" smtClean="0"/>
              <a:t> 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50000">
              <a:srgbClr val="FF0066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 cstate="screen"/>
          <a:srcRect r="-1945"/>
          <a:stretch>
            <a:fillRect/>
          </a:stretch>
        </p:blipFill>
        <p:spPr bwMode="auto">
          <a:xfrm>
            <a:off x="250825" y="2349500"/>
            <a:ext cx="6769100" cy="4176713"/>
          </a:xfrm>
          <a:prstGeom prst="rect">
            <a:avLst/>
          </a:prstGeom>
          <a:noFill/>
          <a:ln w="57150">
            <a:solidFill>
              <a:srgbClr val="9933FF"/>
            </a:solidFill>
            <a:miter lim="800000"/>
            <a:headEnd/>
            <a:tailEnd/>
          </a:ln>
        </p:spPr>
      </p:pic>
      <p:sp>
        <p:nvSpPr>
          <p:cNvPr id="3584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02588" cy="2146300"/>
          </a:xfrm>
        </p:spPr>
        <p:txBody>
          <a:bodyPr/>
          <a:lstStyle/>
          <a:p>
            <a:pPr eaLnBrk="1" hangingPunct="1"/>
            <a:r>
              <a:rPr lang="kk-KZ" smtClean="0"/>
              <a:t>Суретті кірістіру үшін </a:t>
            </a:r>
            <a:br>
              <a:rPr lang="kk-KZ" smtClean="0"/>
            </a:br>
            <a:r>
              <a:rPr lang="kk-KZ" b="1" i="1" smtClean="0"/>
              <a:t>Вставка – Рисунок –Картинки....</a:t>
            </a:r>
            <a:r>
              <a:rPr lang="kk-KZ" smtClean="0"/>
              <a:t> Бағдарламасын орындаймыз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99FF66"/>
            </a:gs>
            <a:gs pos="50000">
              <a:schemeClr val="bg1"/>
            </a:gs>
            <a:gs pos="100000">
              <a:srgbClr val="99FF6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8" descr="monitor_dlya_rs_monitori_samsungls20mewsf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07213" y="5516563"/>
            <a:ext cx="2236787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1641475"/>
          </a:xfrm>
        </p:spPr>
        <p:txBody>
          <a:bodyPr/>
          <a:lstStyle/>
          <a:p>
            <a:pPr eaLnBrk="1" hangingPunct="1"/>
            <a:r>
              <a:rPr lang="kk-KZ" sz="2800" smtClean="0"/>
              <a:t>Парақтың шетіне рамка қою үшін </a:t>
            </a:r>
            <a:br>
              <a:rPr lang="kk-KZ" sz="2800" smtClean="0"/>
            </a:br>
            <a:r>
              <a:rPr lang="kk-KZ" sz="2800" smtClean="0"/>
              <a:t>(</a:t>
            </a:r>
            <a:r>
              <a:rPr lang="kk-KZ" sz="2800" b="1" i="1" smtClean="0"/>
              <a:t>Формат – граница заливки – страница – керекті рамкамызды</a:t>
            </a:r>
            <a:r>
              <a:rPr lang="kk-KZ" sz="2800" smtClean="0"/>
              <a:t> таңдаймыз.)</a:t>
            </a:r>
            <a:endParaRPr lang="ru-RU" sz="2800" smtClean="0"/>
          </a:p>
        </p:txBody>
      </p:sp>
      <p:pic>
        <p:nvPicPr>
          <p:cNvPr id="36868" name="Picture 7" descr="j028575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388" y="5445125"/>
            <a:ext cx="18288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 cstate="screen"/>
          <a:srcRect b="-800"/>
          <a:stretch>
            <a:fillRect/>
          </a:stretch>
        </p:blipFill>
        <p:spPr bwMode="auto">
          <a:xfrm>
            <a:off x="1331913" y="1844675"/>
            <a:ext cx="66452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Rot="1" noChangeArrowheads="1"/>
          </p:cNvSpPr>
          <p:nvPr/>
        </p:nvSpPr>
        <p:spPr bwMode="auto">
          <a:xfrm>
            <a:off x="323850" y="333375"/>
            <a:ext cx="8540750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8925" indent="-288925" defTabSz="771525">
              <a:spcBef>
                <a:spcPct val="20000"/>
              </a:spcBef>
            </a:pPr>
            <a:r>
              <a:rPr lang="kk-KZ" sz="3200">
                <a:solidFill>
                  <a:srgbClr val="E42924"/>
                </a:solidFill>
                <a:latin typeface="KZ Times New Roman" pitchFamily="18" charset="0"/>
              </a:rPr>
              <a:t>Мәтінді  безендіру – </a:t>
            </a:r>
            <a:r>
              <a:rPr lang="en-US" sz="3200">
                <a:solidFill>
                  <a:srgbClr val="E42924"/>
                </a:solidFill>
                <a:latin typeface="KZ Times New Roman" pitchFamily="18" charset="0"/>
              </a:rPr>
              <a:t>Word  ART</a:t>
            </a:r>
            <a:endParaRPr lang="ru-RU" sz="3200">
              <a:solidFill>
                <a:srgbClr val="E42924"/>
              </a:solidFill>
              <a:latin typeface="KZ Times New Roman" pitchFamily="18" charset="0"/>
            </a:endParaRPr>
          </a:p>
        </p:txBody>
      </p:sp>
      <p:pic>
        <p:nvPicPr>
          <p:cNvPr id="37891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88" y="1000125"/>
            <a:ext cx="5940425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63713" y="3467100"/>
            <a:ext cx="54737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9933FF"/>
            </a:gs>
            <a:gs pos="50000">
              <a:schemeClr val="bg1"/>
            </a:gs>
            <a:gs pos="100000">
              <a:srgbClr val="9933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8313" y="903288"/>
            <a:ext cx="8208962" cy="5621337"/>
          </a:xfrm>
          <a:prstGeom prst="rect">
            <a:avLst/>
          </a:prstGeom>
          <a:noFill/>
          <a:ln w="76200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38915" name="WordArt 5"/>
          <p:cNvSpPr>
            <a:spLocks noChangeArrowheads="1" noChangeShapeType="1" noTextEdit="1"/>
          </p:cNvSpPr>
          <p:nvPr/>
        </p:nvSpPr>
        <p:spPr bwMode="auto">
          <a:xfrm>
            <a:off x="1835150" y="260350"/>
            <a:ext cx="5616575" cy="596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Құжатты сақтау</a:t>
            </a:r>
          </a:p>
        </p:txBody>
      </p:sp>
      <p:pic>
        <p:nvPicPr>
          <p:cNvPr id="38916" name="Picture 6" descr="booc00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00788" y="5300663"/>
            <a:ext cx="3165475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66FF33"/>
            </a:gs>
            <a:gs pos="50000">
              <a:schemeClr val="bg1"/>
            </a:gs>
            <a:gs pos="100000">
              <a:srgbClr val="66FF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 descr="8be9135a9a73d8674ed718e5945b5d0e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48488" y="4940300"/>
            <a:ext cx="24479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8313" y="260350"/>
            <a:ext cx="7993062" cy="5905500"/>
          </a:xfrm>
          <a:prstGeom prst="rect">
            <a:avLst/>
          </a:prstGeom>
          <a:noFill/>
          <a:ln w="57150">
            <a:solidFill>
              <a:srgbClr val="9933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66FFFF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BS00554_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9338" y="3017838"/>
            <a:ext cx="4106862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2924175"/>
            <a:ext cx="8229600" cy="569913"/>
          </a:xfrm>
        </p:spPr>
        <p:txBody>
          <a:bodyPr/>
          <a:lstStyle/>
          <a:p>
            <a:pPr eaLnBrk="1" hangingPunct="1"/>
            <a:r>
              <a:rPr lang="kk-KZ" sz="3300" b="1" i="1" smtClean="0">
                <a:solidFill>
                  <a:srgbClr val="FF0000"/>
                </a:solidFill>
              </a:rPr>
              <a:t>Мәтіндік процессор жұмысын дұрыс аяқтау үшін келесі әдістерді орындауға болады:</a:t>
            </a:r>
            <a:r>
              <a:rPr lang="kk-KZ" sz="3300" b="1" i="1" smtClean="0">
                <a:solidFill>
                  <a:srgbClr val="9933FF"/>
                </a:solidFill>
              </a:rPr>
              <a:t/>
            </a:r>
            <a:br>
              <a:rPr lang="kk-KZ" sz="3300" b="1" i="1" smtClean="0">
                <a:solidFill>
                  <a:srgbClr val="9933FF"/>
                </a:solidFill>
              </a:rPr>
            </a:br>
            <a:r>
              <a:rPr lang="kk-KZ" sz="3300" smtClean="0">
                <a:solidFill>
                  <a:srgbClr val="9933FF"/>
                </a:solidFill>
              </a:rPr>
              <a:t> Файл</a:t>
            </a:r>
            <a:r>
              <a:rPr lang="en-US" sz="3300" smtClean="0">
                <a:solidFill>
                  <a:srgbClr val="9933FF"/>
                </a:solidFill>
              </a:rPr>
              <a:t> =&gt;</a:t>
            </a:r>
            <a:r>
              <a:rPr lang="kk-KZ" sz="3300" smtClean="0">
                <a:solidFill>
                  <a:srgbClr val="9933FF"/>
                </a:solidFill>
              </a:rPr>
              <a:t>Шығу командаларын таңдаңыз;</a:t>
            </a:r>
            <a:br>
              <a:rPr lang="kk-KZ" sz="3300" smtClean="0">
                <a:solidFill>
                  <a:srgbClr val="9933FF"/>
                </a:solidFill>
              </a:rPr>
            </a:br>
            <a:r>
              <a:rPr lang="kk-KZ" sz="3300" smtClean="0">
                <a:solidFill>
                  <a:srgbClr val="9933FF"/>
                </a:solidFill>
              </a:rPr>
              <a:t> </a:t>
            </a:r>
            <a:r>
              <a:rPr lang="en-US" sz="3300" smtClean="0">
                <a:solidFill>
                  <a:srgbClr val="9933FF"/>
                </a:solidFill>
              </a:rPr>
              <a:t>Alt +F4 </a:t>
            </a:r>
            <a:r>
              <a:rPr lang="kk-KZ" sz="3300" smtClean="0">
                <a:solidFill>
                  <a:srgbClr val="9933FF"/>
                </a:solidFill>
              </a:rPr>
              <a:t>батырмалар комбинациясын басыңыз</a:t>
            </a:r>
            <a:br>
              <a:rPr lang="kk-KZ" sz="3300" smtClean="0">
                <a:solidFill>
                  <a:srgbClr val="9933FF"/>
                </a:solidFill>
              </a:rPr>
            </a:br>
            <a:r>
              <a:rPr lang="kk-KZ" sz="3300" smtClean="0">
                <a:solidFill>
                  <a:srgbClr val="9933FF"/>
                </a:solidFill>
              </a:rPr>
              <a:t> </a:t>
            </a:r>
            <a:r>
              <a:rPr lang="en-US" sz="3300" smtClean="0">
                <a:solidFill>
                  <a:srgbClr val="9933FF"/>
                </a:solidFill>
              </a:rPr>
              <a:t>Microsoft  word</a:t>
            </a:r>
            <a:r>
              <a:rPr lang="kk-KZ" sz="3300" smtClean="0">
                <a:solidFill>
                  <a:srgbClr val="9933FF"/>
                </a:solidFill>
              </a:rPr>
              <a:t> прогрпммасының атаулар жолының оң жақтағы жоғарғы жабу батырмасын шертіңіз.</a:t>
            </a:r>
            <a:r>
              <a:rPr lang="ru-RU" sz="3300" smtClean="0">
                <a:solidFill>
                  <a:srgbClr val="FFFF00"/>
                </a:solidFill>
              </a:rPr>
              <a:t/>
            </a:r>
            <a:br>
              <a:rPr lang="ru-RU" sz="3300" smtClean="0">
                <a:solidFill>
                  <a:srgbClr val="FFFF00"/>
                </a:solidFill>
              </a:rPr>
            </a:br>
            <a:endParaRPr lang="ru-RU" sz="33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0066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188" y="333375"/>
            <a:ext cx="7993062" cy="579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187450" y="620713"/>
            <a:ext cx="67691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Үй тапсырмасын сұрау</a:t>
            </a: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title"/>
          </p:nvPr>
        </p:nvSpPr>
        <p:spPr>
          <a:xfrm>
            <a:off x="755650" y="1557338"/>
            <a:ext cx="7632700" cy="4103687"/>
          </a:xfrm>
        </p:spPr>
        <p:txBody>
          <a:bodyPr/>
          <a:lstStyle/>
          <a:p>
            <a:pPr eaLnBrk="1" hangingPunct="1"/>
            <a:r>
              <a:rPr lang="kk-KZ" sz="3600" smtClean="0">
                <a:solidFill>
                  <a:srgbClr val="FF0000"/>
                </a:solidFill>
              </a:rPr>
              <a:t>Бүгін үйге берген сабақты “Алтын тасты сұрақтар ” арқылы сұралады.  Ол үшін әрқайсымыз ұяшықтарды таңдап сұарқтарға жауап беруіміз қажет.</a:t>
            </a:r>
            <a:r>
              <a:rPr lang="kk-KZ" sz="3300" smtClean="0"/>
              <a:t> </a:t>
            </a:r>
            <a:endParaRPr lang="ru-RU" sz="33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3125" y="642938"/>
            <a:ext cx="642937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WordArt 8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4032250" cy="10080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Тапсырма №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99FF66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10"/>
          <p:cNvSpPr>
            <a:spLocks noChangeArrowheads="1"/>
          </p:cNvSpPr>
          <p:nvPr/>
        </p:nvSpPr>
        <p:spPr bwMode="auto">
          <a:xfrm>
            <a:off x="611188" y="476250"/>
            <a:ext cx="2305050" cy="1368425"/>
          </a:xfrm>
          <a:prstGeom prst="flowChartDocumen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35" name="AutoShape 13"/>
          <p:cNvSpPr>
            <a:spLocks noChangeArrowheads="1"/>
          </p:cNvSpPr>
          <p:nvPr/>
        </p:nvSpPr>
        <p:spPr bwMode="auto">
          <a:xfrm>
            <a:off x="611188" y="476250"/>
            <a:ext cx="2305050" cy="1512888"/>
          </a:xfrm>
          <a:prstGeom prst="flowChartDocumen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71525"/>
            <a:endParaRPr lang="ru-RU"/>
          </a:p>
        </p:txBody>
      </p:sp>
      <p:sp>
        <p:nvSpPr>
          <p:cNvPr id="44036" name="AutoShape 14"/>
          <p:cNvSpPr>
            <a:spLocks noChangeArrowheads="1"/>
          </p:cNvSpPr>
          <p:nvPr/>
        </p:nvSpPr>
        <p:spPr bwMode="auto">
          <a:xfrm>
            <a:off x="611188" y="2276475"/>
            <a:ext cx="2305050" cy="1512888"/>
          </a:xfrm>
          <a:prstGeom prst="flowChartDocumen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71525"/>
            <a:endParaRPr lang="ru-RU"/>
          </a:p>
        </p:txBody>
      </p:sp>
      <p:sp>
        <p:nvSpPr>
          <p:cNvPr id="44037" name="AutoShape 15"/>
          <p:cNvSpPr>
            <a:spLocks noChangeArrowheads="1"/>
          </p:cNvSpPr>
          <p:nvPr/>
        </p:nvSpPr>
        <p:spPr bwMode="auto">
          <a:xfrm>
            <a:off x="539750" y="4437063"/>
            <a:ext cx="2305050" cy="1512887"/>
          </a:xfrm>
          <a:prstGeom prst="flowChartDocumen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71525"/>
            <a:endParaRPr lang="ru-RU"/>
          </a:p>
        </p:txBody>
      </p:sp>
      <p:sp>
        <p:nvSpPr>
          <p:cNvPr id="44038" name="AutoShape 16"/>
          <p:cNvSpPr>
            <a:spLocks noChangeArrowheads="1"/>
          </p:cNvSpPr>
          <p:nvPr/>
        </p:nvSpPr>
        <p:spPr bwMode="auto">
          <a:xfrm>
            <a:off x="6731000" y="4581525"/>
            <a:ext cx="2305050" cy="1512888"/>
          </a:xfrm>
          <a:prstGeom prst="flowChartDocumen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71525"/>
            <a:endParaRPr lang="ru-RU"/>
          </a:p>
        </p:txBody>
      </p:sp>
      <p:sp>
        <p:nvSpPr>
          <p:cNvPr id="44039" name="AutoShape 17"/>
          <p:cNvSpPr>
            <a:spLocks noChangeArrowheads="1"/>
          </p:cNvSpPr>
          <p:nvPr/>
        </p:nvSpPr>
        <p:spPr bwMode="auto">
          <a:xfrm>
            <a:off x="6731000" y="2492375"/>
            <a:ext cx="2305050" cy="1512888"/>
          </a:xfrm>
          <a:prstGeom prst="flowChartDocumen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40" name="AutoShape 18"/>
          <p:cNvSpPr>
            <a:spLocks noChangeArrowheads="1"/>
          </p:cNvSpPr>
          <p:nvPr/>
        </p:nvSpPr>
        <p:spPr bwMode="auto">
          <a:xfrm>
            <a:off x="6516688" y="476250"/>
            <a:ext cx="2305050" cy="1512888"/>
          </a:xfrm>
          <a:prstGeom prst="flowChartDocumen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71525"/>
            <a:endParaRPr lang="ru-RU"/>
          </a:p>
        </p:txBody>
      </p:sp>
      <p:sp>
        <p:nvSpPr>
          <p:cNvPr id="44041" name="AutoShape 19"/>
          <p:cNvSpPr>
            <a:spLocks noChangeArrowheads="1"/>
          </p:cNvSpPr>
          <p:nvPr/>
        </p:nvSpPr>
        <p:spPr bwMode="auto">
          <a:xfrm>
            <a:off x="3779838" y="260350"/>
            <a:ext cx="2305050" cy="1512888"/>
          </a:xfrm>
          <a:prstGeom prst="flowChartDocumen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71525"/>
            <a:endParaRPr lang="ru-RU"/>
          </a:p>
        </p:txBody>
      </p:sp>
      <p:sp>
        <p:nvSpPr>
          <p:cNvPr id="44042" name="Line 24"/>
          <p:cNvSpPr>
            <a:spLocks noChangeShapeType="1"/>
          </p:cNvSpPr>
          <p:nvPr/>
        </p:nvSpPr>
        <p:spPr bwMode="auto">
          <a:xfrm flipV="1">
            <a:off x="4787900" y="1700213"/>
            <a:ext cx="0" cy="13684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43" name="Line 25"/>
          <p:cNvSpPr>
            <a:spLocks noChangeShapeType="1"/>
          </p:cNvSpPr>
          <p:nvPr/>
        </p:nvSpPr>
        <p:spPr bwMode="auto">
          <a:xfrm flipV="1">
            <a:off x="5148263" y="1916113"/>
            <a:ext cx="1368425" cy="16573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44" name="Line 26"/>
          <p:cNvSpPr>
            <a:spLocks noChangeShapeType="1"/>
          </p:cNvSpPr>
          <p:nvPr/>
        </p:nvSpPr>
        <p:spPr bwMode="auto">
          <a:xfrm flipV="1">
            <a:off x="5867400" y="3573463"/>
            <a:ext cx="865188" cy="647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45" name="Line 27"/>
          <p:cNvSpPr>
            <a:spLocks noChangeShapeType="1"/>
          </p:cNvSpPr>
          <p:nvPr/>
        </p:nvSpPr>
        <p:spPr bwMode="auto">
          <a:xfrm flipH="1" flipV="1">
            <a:off x="2914650" y="3500438"/>
            <a:ext cx="720725" cy="936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46" name="Line 28"/>
          <p:cNvSpPr>
            <a:spLocks noChangeShapeType="1"/>
          </p:cNvSpPr>
          <p:nvPr/>
        </p:nvSpPr>
        <p:spPr bwMode="auto">
          <a:xfrm flipH="1" flipV="1">
            <a:off x="2914650" y="1700213"/>
            <a:ext cx="1152525" cy="20891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47" name="Line 29"/>
          <p:cNvSpPr>
            <a:spLocks noChangeShapeType="1"/>
          </p:cNvSpPr>
          <p:nvPr/>
        </p:nvSpPr>
        <p:spPr bwMode="auto">
          <a:xfrm flipH="1">
            <a:off x="2843213" y="4941888"/>
            <a:ext cx="129698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48" name="Line 30"/>
          <p:cNvSpPr>
            <a:spLocks noChangeShapeType="1"/>
          </p:cNvSpPr>
          <p:nvPr/>
        </p:nvSpPr>
        <p:spPr bwMode="auto">
          <a:xfrm>
            <a:off x="5435600" y="4941888"/>
            <a:ext cx="12969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49" name="AutoShape 31"/>
          <p:cNvSpPr>
            <a:spLocks noChangeArrowheads="1"/>
          </p:cNvSpPr>
          <p:nvPr/>
        </p:nvSpPr>
        <p:spPr bwMode="auto">
          <a:xfrm>
            <a:off x="3635375" y="3068638"/>
            <a:ext cx="2232025" cy="2016125"/>
          </a:xfrm>
          <a:prstGeom prst="bevel">
            <a:avLst>
              <a:gd name="adj" fmla="val 12500"/>
            </a:avLst>
          </a:prstGeom>
          <a:solidFill>
            <a:srgbClr val="FF006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71525"/>
            <a:r>
              <a:rPr lang="en-US" sz="2000">
                <a:solidFill>
                  <a:srgbClr val="FBF357"/>
                </a:solidFill>
              </a:rPr>
              <a:t>MS Word </a:t>
            </a:r>
            <a:endParaRPr lang="kk-KZ" sz="2000">
              <a:solidFill>
                <a:srgbClr val="FBF357"/>
              </a:solidFill>
            </a:endParaRPr>
          </a:p>
          <a:p>
            <a:pPr algn="ctr" defTabSz="771525"/>
            <a:r>
              <a:rPr lang="kk-KZ" sz="2000">
                <a:solidFill>
                  <a:srgbClr val="FBF357"/>
                </a:solidFill>
              </a:rPr>
              <a:t>редакторының</a:t>
            </a:r>
          </a:p>
          <a:p>
            <a:pPr algn="ctr" defTabSz="771525"/>
            <a:r>
              <a:rPr lang="kk-KZ" sz="2000">
                <a:solidFill>
                  <a:srgbClr val="FBF357"/>
                </a:solidFill>
              </a:rPr>
              <a:t>мүмкіндіктері</a:t>
            </a:r>
            <a:endParaRPr lang="ru-RU" sz="2000">
              <a:solidFill>
                <a:srgbClr val="FBF357"/>
              </a:solidFill>
            </a:endParaRPr>
          </a:p>
          <a:p>
            <a:pPr algn="ctr" defTabSz="771525"/>
            <a:endParaRPr lang="ru-RU" sz="2000"/>
          </a:p>
        </p:txBody>
      </p:sp>
      <p:sp>
        <p:nvSpPr>
          <p:cNvPr id="44050" name="WordArt 32" descr="Белый мрамор"/>
          <p:cNvSpPr>
            <a:spLocks noChangeArrowheads="1" noChangeShapeType="1" noTextEdit="1"/>
          </p:cNvSpPr>
          <p:nvPr/>
        </p:nvSpPr>
        <p:spPr bwMode="auto">
          <a:xfrm>
            <a:off x="2627313" y="6165850"/>
            <a:ext cx="4032250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Тапсырма № 2.</a:t>
            </a:r>
          </a:p>
        </p:txBody>
      </p:sp>
      <p:pic>
        <p:nvPicPr>
          <p:cNvPr id="44051" name="Picture 33" descr="0e07151342bd906fe361d2ecd2565a9b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79838" y="4652963"/>
            <a:ext cx="17287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0" descr="блестящие картинки - травка и цветочки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5668963"/>
            <a:ext cx="81724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WordArt 4"/>
          <p:cNvSpPr>
            <a:spLocks noChangeArrowheads="1" noChangeShapeType="1" noTextEdit="1"/>
          </p:cNvSpPr>
          <p:nvPr/>
        </p:nvSpPr>
        <p:spPr bwMode="auto">
          <a:xfrm>
            <a:off x="2339975" y="476250"/>
            <a:ext cx="612140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Үйге тапсырма </a:t>
            </a:r>
          </a:p>
        </p:txBody>
      </p:sp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611188" y="2365375"/>
            <a:ext cx="80645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just"/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1</a:t>
            </a:r>
            <a:r>
              <a:rPr lang="kk-KZ" sz="3200" b="1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Microsoft</a:t>
            </a:r>
            <a:r>
              <a:rPr lang="kk-KZ" sz="3200" b="1">
                <a:solidFill>
                  <a:srgbClr val="0000FF"/>
                </a:solidFill>
                <a:latin typeface="Times New Roman" pitchFamily="18" charset="0"/>
              </a:rPr>
              <a:t>	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word </a:t>
            </a:r>
            <a:r>
              <a:rPr lang="kk-KZ" sz="3200" b="1">
                <a:solidFill>
                  <a:srgbClr val="0000FF"/>
                </a:solidFill>
                <a:latin typeface="Times New Roman" pitchFamily="18" charset="0"/>
              </a:rPr>
              <a:t> бағдарламасына </a:t>
            </a:r>
          </a:p>
          <a:p>
            <a:pPr marL="342900" indent="-342900" algn="ctr"/>
            <a:r>
              <a:rPr lang="kk-KZ" sz="3200" b="1">
                <a:solidFill>
                  <a:srgbClr val="0000FF"/>
                </a:solidFill>
                <a:latin typeface="Times New Roman" pitchFamily="18" charset="0"/>
              </a:rPr>
              <a:t>5 сұрақтан тұратын  тест  құру.</a:t>
            </a:r>
          </a:p>
          <a:p>
            <a:pPr marL="342900" indent="-342900" algn="ctr"/>
            <a:r>
              <a:rPr lang="kk-KZ" sz="3200" b="1">
                <a:solidFill>
                  <a:srgbClr val="0000FF"/>
                </a:solidFill>
                <a:latin typeface="Times New Roman" pitchFamily="18" charset="0"/>
              </a:rPr>
              <a:t>2.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Microsoft</a:t>
            </a:r>
            <a:r>
              <a:rPr lang="kk-KZ" sz="3200" b="1">
                <a:solidFill>
                  <a:srgbClr val="0000FF"/>
                </a:solidFill>
                <a:latin typeface="Times New Roman" pitchFamily="18" charset="0"/>
              </a:rPr>
              <a:t>	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word </a:t>
            </a:r>
            <a:r>
              <a:rPr lang="kk-KZ" sz="3200" b="1">
                <a:solidFill>
                  <a:srgbClr val="0000FF"/>
                </a:solidFill>
                <a:latin typeface="Times New Roman" pitchFamily="18" charset="0"/>
              </a:rPr>
              <a:t>бағдарламасын оқып келу.</a:t>
            </a:r>
            <a:endParaRPr lang="ru-RU" sz="3200" b="1">
              <a:solidFill>
                <a:srgbClr val="0000FF"/>
              </a:solidFill>
              <a:latin typeface="Times New Roman" pitchFamily="18" charset="0"/>
            </a:endParaRPr>
          </a:p>
          <a:p>
            <a:pPr marL="342900" indent="-342900" algn="just" eaLnBrk="0" hangingPunct="0">
              <a:buFontTx/>
              <a:buChar char="•"/>
            </a:pPr>
            <a:endParaRPr lang="ru-RU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0" name="Picture 10" descr="Рисунок9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4221163"/>
            <a:ext cx="1439863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6" descr="Background (анимационные фоны).- звездочки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550" y="549275"/>
            <a:ext cx="7705725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WordArt 6"/>
          <p:cNvSpPr>
            <a:spLocks noChangeArrowheads="1" noChangeShapeType="1" noTextEdit="1"/>
          </p:cNvSpPr>
          <p:nvPr/>
        </p:nvSpPr>
        <p:spPr bwMode="auto">
          <a:xfrm>
            <a:off x="1619250" y="2133600"/>
            <a:ext cx="6408738" cy="3095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20-17 - "5"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16-10 - "4"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10 -төмен "3"</a:t>
            </a:r>
          </a:p>
        </p:txBody>
      </p:sp>
      <p:sp>
        <p:nvSpPr>
          <p:cNvPr id="46084" name="WordArt 7"/>
          <p:cNvSpPr>
            <a:spLocks noChangeArrowheads="1" noChangeShapeType="1" noTextEdit="1"/>
          </p:cNvSpPr>
          <p:nvPr/>
        </p:nvSpPr>
        <p:spPr bwMode="auto">
          <a:xfrm>
            <a:off x="1692275" y="404813"/>
            <a:ext cx="5616575" cy="1223962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i="1" kern="10">
                <a:ln w="9525" cap="rnd">
                  <a:solidFill>
                    <a:srgbClr val="9933FF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Бағалау мониторингісі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66FF33"/>
            </a:gs>
            <a:gs pos="100000">
              <a:srgbClr val="FF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AG00319_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250" y="271463"/>
            <a:ext cx="57594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13" descr="MySpace and Orkut Rose Glitter Graphic -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92500" y="4884738"/>
            <a:ext cx="2555875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6" descr="butterfly_0011">
            <a:hlinkClick r:id="rId4" tooltip="блестящие картинки GIF. Тема: бабочки."/>
          </p:cNvPr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27088" y="287338"/>
            <a:ext cx="17986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7" descr="butterfly_0011">
            <a:hlinkClick r:id="rId4" tooltip="блестящие картинки GIF. Тема: бабочки."/>
          </p:cNvPr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64388" y="1871663"/>
            <a:ext cx="17986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8" descr="butterfly_0011">
            <a:hlinkClick r:id="rId4" tooltip="блестящие картинки GIF. Тема: бабочки."/>
          </p:cNvPr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0825" y="2303463"/>
            <a:ext cx="17986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9" descr="butterfly_0011">
            <a:hlinkClick r:id="rId4" tooltip="блестящие картинки GIF. Тема: бабочки."/>
          </p:cNvPr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92500" y="0"/>
            <a:ext cx="17986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10" descr="butterfly_0011">
            <a:hlinkClick r:id="rId4" tooltip="блестящие картинки GIF. Тема: бабочки."/>
          </p:cNvPr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88125" y="0"/>
            <a:ext cx="17986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11" descr="butterfly_0011">
            <a:hlinkClick r:id="rId4" tooltip="блестящие картинки GIF. Тема: бабочки."/>
          </p:cNvPr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488" y="4679950"/>
            <a:ext cx="17986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12" descr="butterfly_0011">
            <a:hlinkClick r:id="rId4" tooltip="блестящие картинки GIF. Тема: бабочки."/>
          </p:cNvPr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850" y="4221163"/>
            <a:ext cx="17986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5" name="WordArt 5"/>
          <p:cNvSpPr>
            <a:spLocks noChangeAspect="1" noChangeArrowheads="1" noChangeShapeType="1" noTextEdit="1"/>
          </p:cNvSpPr>
          <p:nvPr/>
        </p:nvSpPr>
        <p:spPr bwMode="auto">
          <a:xfrm>
            <a:off x="395288" y="2565400"/>
            <a:ext cx="8351837" cy="39592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Зейін қойып </a:t>
            </a:r>
          </a:p>
          <a:p>
            <a:pPr algn="ctr"/>
            <a:r>
              <a:rPr lang="ru-RU" sz="3600" b="1" i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тыңдағандарыңызға рахмет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chemeClr val="bg1"/>
            </a:gs>
            <a:gs pos="50000">
              <a:srgbClr val="FF66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/>
          <p:cNvSpPr>
            <a:spLocks noChangeArrowheads="1"/>
          </p:cNvSpPr>
          <p:nvPr/>
        </p:nvSpPr>
        <p:spPr bwMode="auto">
          <a:xfrm>
            <a:off x="250825" y="692150"/>
            <a:ext cx="2736850" cy="2447925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771525"/>
            <a:endParaRPr lang="ru-RU"/>
          </a:p>
        </p:txBody>
      </p:sp>
      <p:sp>
        <p:nvSpPr>
          <p:cNvPr id="6147" name="AutoShape 44"/>
          <p:cNvSpPr>
            <a:spLocks noChangeArrowheads="1"/>
          </p:cNvSpPr>
          <p:nvPr/>
        </p:nvSpPr>
        <p:spPr bwMode="auto">
          <a:xfrm rot="-5400000">
            <a:off x="1152525" y="1160463"/>
            <a:ext cx="863600" cy="2374900"/>
          </a:xfrm>
          <a:prstGeom prst="moon">
            <a:avLst>
              <a:gd name="adj" fmla="val 24079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Oval 48"/>
          <p:cNvSpPr>
            <a:spLocks noChangeArrowheads="1"/>
          </p:cNvSpPr>
          <p:nvPr/>
        </p:nvSpPr>
        <p:spPr bwMode="auto">
          <a:xfrm>
            <a:off x="3203575" y="765175"/>
            <a:ext cx="2736850" cy="2447925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Oval 49"/>
          <p:cNvSpPr>
            <a:spLocks noChangeArrowheads="1"/>
          </p:cNvSpPr>
          <p:nvPr/>
        </p:nvSpPr>
        <p:spPr bwMode="auto">
          <a:xfrm>
            <a:off x="3924300" y="1412875"/>
            <a:ext cx="303213" cy="230188"/>
          </a:xfrm>
          <a:prstGeom prst="ellipse">
            <a:avLst/>
          </a:prstGeom>
          <a:solidFill>
            <a:srgbClr val="CCCC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Oval 50"/>
          <p:cNvSpPr>
            <a:spLocks noChangeArrowheads="1"/>
          </p:cNvSpPr>
          <p:nvPr/>
        </p:nvSpPr>
        <p:spPr bwMode="auto">
          <a:xfrm>
            <a:off x="4859338" y="1412875"/>
            <a:ext cx="303212" cy="230188"/>
          </a:xfrm>
          <a:prstGeom prst="ellipse">
            <a:avLst/>
          </a:prstGeom>
          <a:solidFill>
            <a:srgbClr val="CCCC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Rectangle 51"/>
          <p:cNvSpPr>
            <a:spLocks noChangeArrowheads="1"/>
          </p:cNvSpPr>
          <p:nvPr/>
        </p:nvSpPr>
        <p:spPr bwMode="auto">
          <a:xfrm>
            <a:off x="3563938" y="2420938"/>
            <a:ext cx="1944687" cy="1444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AutoShape 52"/>
          <p:cNvSpPr>
            <a:spLocks noChangeArrowheads="1"/>
          </p:cNvSpPr>
          <p:nvPr/>
        </p:nvSpPr>
        <p:spPr bwMode="auto">
          <a:xfrm>
            <a:off x="1258888" y="3284538"/>
            <a:ext cx="504825" cy="1439862"/>
          </a:xfrm>
          <a:prstGeom prst="downArrow">
            <a:avLst>
              <a:gd name="adj1" fmla="val 50000"/>
              <a:gd name="adj2" fmla="val 71305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3" name="AutoShape 53"/>
          <p:cNvSpPr>
            <a:spLocks noChangeArrowheads="1"/>
          </p:cNvSpPr>
          <p:nvPr/>
        </p:nvSpPr>
        <p:spPr bwMode="auto">
          <a:xfrm>
            <a:off x="4427538" y="3284538"/>
            <a:ext cx="504825" cy="1439862"/>
          </a:xfrm>
          <a:prstGeom prst="downArrow">
            <a:avLst>
              <a:gd name="adj1" fmla="val 50000"/>
              <a:gd name="adj2" fmla="val 71305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4" name="AutoShape 54"/>
          <p:cNvSpPr>
            <a:spLocks noChangeArrowheads="1"/>
          </p:cNvSpPr>
          <p:nvPr/>
        </p:nvSpPr>
        <p:spPr bwMode="auto">
          <a:xfrm>
            <a:off x="7308850" y="3357563"/>
            <a:ext cx="504825" cy="1439862"/>
          </a:xfrm>
          <a:prstGeom prst="downArrow">
            <a:avLst>
              <a:gd name="adj1" fmla="val 50000"/>
              <a:gd name="adj2" fmla="val 71305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5" name="WordArt 56"/>
          <p:cNvSpPr>
            <a:spLocks noChangeArrowheads="1" noChangeShapeType="1" noTextEdit="1"/>
          </p:cNvSpPr>
          <p:nvPr/>
        </p:nvSpPr>
        <p:spPr bwMode="auto">
          <a:xfrm>
            <a:off x="827088" y="4868863"/>
            <a:ext cx="1008062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6156" name="WordArt 57"/>
          <p:cNvSpPr>
            <a:spLocks noChangeArrowheads="1" noChangeShapeType="1" noTextEdit="1"/>
          </p:cNvSpPr>
          <p:nvPr/>
        </p:nvSpPr>
        <p:spPr bwMode="auto">
          <a:xfrm>
            <a:off x="3995738" y="4868863"/>
            <a:ext cx="1008062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6157" name="WordArt 58"/>
          <p:cNvSpPr>
            <a:spLocks noChangeArrowheads="1" noChangeShapeType="1" noTextEdit="1"/>
          </p:cNvSpPr>
          <p:nvPr/>
        </p:nvSpPr>
        <p:spPr bwMode="auto">
          <a:xfrm>
            <a:off x="6948488" y="4870450"/>
            <a:ext cx="1008062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6158" name="Oval 63"/>
          <p:cNvSpPr>
            <a:spLocks noChangeArrowheads="1"/>
          </p:cNvSpPr>
          <p:nvPr/>
        </p:nvSpPr>
        <p:spPr bwMode="auto">
          <a:xfrm>
            <a:off x="6084888" y="765175"/>
            <a:ext cx="2881312" cy="2447925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9" name="Oval 64"/>
          <p:cNvSpPr>
            <a:spLocks noChangeArrowheads="1"/>
          </p:cNvSpPr>
          <p:nvPr/>
        </p:nvSpPr>
        <p:spPr bwMode="auto">
          <a:xfrm>
            <a:off x="6791325" y="1412875"/>
            <a:ext cx="303213" cy="222250"/>
          </a:xfrm>
          <a:prstGeom prst="ellipse">
            <a:avLst/>
          </a:prstGeom>
          <a:solidFill>
            <a:srgbClr val="CCCC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0" name="Oval 65"/>
          <p:cNvSpPr>
            <a:spLocks noChangeArrowheads="1"/>
          </p:cNvSpPr>
          <p:nvPr/>
        </p:nvSpPr>
        <p:spPr bwMode="auto">
          <a:xfrm>
            <a:off x="7870825" y="1412875"/>
            <a:ext cx="303213" cy="222250"/>
          </a:xfrm>
          <a:prstGeom prst="ellipse">
            <a:avLst/>
          </a:prstGeom>
          <a:solidFill>
            <a:srgbClr val="CCCC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1" name="AutoShape 66"/>
          <p:cNvSpPr>
            <a:spLocks noChangeArrowheads="1"/>
          </p:cNvSpPr>
          <p:nvPr/>
        </p:nvSpPr>
        <p:spPr bwMode="auto">
          <a:xfrm rot="5400000">
            <a:off x="7208044" y="1442244"/>
            <a:ext cx="647700" cy="2030412"/>
          </a:xfrm>
          <a:prstGeom prst="moon">
            <a:avLst>
              <a:gd name="adj" fmla="val 32843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 shadeToTitle="1">
        <a:gradFill rotWithShape="0">
          <a:gsLst>
            <a:gs pos="0">
              <a:schemeClr val="bg1"/>
            </a:gs>
            <a:gs pos="100000">
              <a:srgbClr val="FF33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7" descr="рамка00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8" descr="рамка00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89154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>
            <a:hlinkClick r:id="rId4" action="ppaction://hlinksldjump"/>
          </p:cNvPr>
          <p:cNvSpPr/>
          <p:nvPr/>
        </p:nvSpPr>
        <p:spPr>
          <a:xfrm>
            <a:off x="3954991" y="5212006"/>
            <a:ext cx="1126073" cy="69462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hlinkClick r:id="rId5" action="ppaction://hlinksldjump"/>
              </a:rPr>
              <a:t>1</a:t>
            </a:r>
            <a:endParaRPr lang="ru-RU" sz="1800" dirty="0"/>
          </a:p>
        </p:txBody>
      </p:sp>
      <p:sp>
        <p:nvSpPr>
          <p:cNvPr id="16" name="Прямоугольник 15">
            <a:hlinkClick r:id="rId5" action="ppaction://hlinksldjump"/>
          </p:cNvPr>
          <p:cNvSpPr/>
          <p:nvPr/>
        </p:nvSpPr>
        <p:spPr>
          <a:xfrm>
            <a:off x="1613120" y="4222368"/>
            <a:ext cx="1126342" cy="69462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hlinkClick r:id="rId6" action="ppaction://hlinksldjump"/>
              </a:rPr>
              <a:t>2</a:t>
            </a:r>
            <a:endParaRPr lang="ru-RU" sz="1800" dirty="0"/>
          </a:p>
        </p:txBody>
      </p:sp>
      <p:sp>
        <p:nvSpPr>
          <p:cNvPr id="18" name="Прямоугольник 17">
            <a:hlinkClick r:id="rId7" action="ppaction://hlinksldjump"/>
          </p:cNvPr>
          <p:cNvSpPr/>
          <p:nvPr/>
        </p:nvSpPr>
        <p:spPr>
          <a:xfrm>
            <a:off x="6551287" y="4273168"/>
            <a:ext cx="1126262" cy="69462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hlinkClick r:id="" action="ppaction://noaction"/>
              </a:rPr>
              <a:t>7</a:t>
            </a:r>
            <a:endParaRPr lang="ru-RU" sz="1800" dirty="0"/>
          </a:p>
        </p:txBody>
      </p:sp>
      <p:sp>
        <p:nvSpPr>
          <p:cNvPr id="19" name="Прямоугольник 18">
            <a:hlinkClick r:id="rId8" action="ppaction://hlinksldjump"/>
          </p:cNvPr>
          <p:cNvSpPr/>
          <p:nvPr/>
        </p:nvSpPr>
        <p:spPr>
          <a:xfrm>
            <a:off x="5034491" y="412336"/>
            <a:ext cx="1126073" cy="69462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hlinkClick r:id="rId9" action="ppaction://hlinksldjump"/>
              </a:rPr>
              <a:t>5</a:t>
            </a:r>
            <a:endParaRPr lang="ru-RU" sz="1800" dirty="0"/>
          </a:p>
        </p:txBody>
      </p:sp>
      <p:pic>
        <p:nvPicPr>
          <p:cNvPr id="7176" name="Прямоугольник 19">
            <a:hlinkClick r:id="rId6" action="ppaction://hlinksldjump"/>
          </p:cNvPr>
          <p:cNvPicPr>
            <a:picLocks noChangeArrowheads="1"/>
          </p:cNvPicPr>
          <p:nvPr/>
        </p:nvPicPr>
        <p:blipFill>
          <a:blip r:embed="rId10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188913"/>
            <a:ext cx="1411287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>
            <a:hlinkClick r:id="rId11" action="ppaction://hlinksldjump"/>
          </p:cNvPr>
          <p:cNvSpPr/>
          <p:nvPr/>
        </p:nvSpPr>
        <p:spPr>
          <a:xfrm>
            <a:off x="1368394" y="2041131"/>
            <a:ext cx="1126262" cy="69462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hlinkClick r:id="" action="ppaction://noaction"/>
              </a:rPr>
              <a:t>3</a:t>
            </a:r>
            <a:endParaRPr lang="ru-RU" sz="1800" dirty="0"/>
          </a:p>
        </p:txBody>
      </p:sp>
      <p:sp>
        <p:nvSpPr>
          <p:cNvPr id="22" name="Прямоугольник 21">
            <a:hlinkClick r:id="rId12" action="ppaction://hlinksldjump"/>
          </p:cNvPr>
          <p:cNvSpPr/>
          <p:nvPr/>
        </p:nvSpPr>
        <p:spPr>
          <a:xfrm>
            <a:off x="6481807" y="2259256"/>
            <a:ext cx="1126530" cy="69462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hlinkClick r:id="rId13" action="ppaction://hlinksldjump"/>
              </a:rPr>
              <a:t>6</a:t>
            </a:r>
            <a:endParaRPr lang="ru-RU" sz="1800" dirty="0"/>
          </a:p>
        </p:txBody>
      </p:sp>
      <p:sp>
        <p:nvSpPr>
          <p:cNvPr id="7179" name="WordArt 49"/>
          <p:cNvSpPr>
            <a:spLocks noChangeArrowheads="1" noChangeShapeType="1" noTextEdit="1"/>
          </p:cNvSpPr>
          <p:nvPr/>
        </p:nvSpPr>
        <p:spPr bwMode="auto">
          <a:xfrm>
            <a:off x="3276600" y="1981200"/>
            <a:ext cx="3200400" cy="1371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Асыл  тасты </a:t>
            </a:r>
          </a:p>
          <a:p>
            <a:pPr algn="ctr"/>
            <a:r>
              <a:rPr lang="ru-RU" sz="3600" b="1" i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сұрақтар</a:t>
            </a:r>
          </a:p>
        </p:txBody>
      </p:sp>
      <p:grpSp>
        <p:nvGrpSpPr>
          <p:cNvPr id="7180" name="Group 50"/>
          <p:cNvGrpSpPr>
            <a:grpSpLocks/>
          </p:cNvGrpSpPr>
          <p:nvPr/>
        </p:nvGrpSpPr>
        <p:grpSpPr bwMode="auto">
          <a:xfrm>
            <a:off x="3203575" y="1989138"/>
            <a:ext cx="3171825" cy="3168650"/>
            <a:chOff x="2356" y="1524"/>
            <a:chExt cx="2021" cy="2178"/>
          </a:xfrm>
        </p:grpSpPr>
        <p:grpSp>
          <p:nvGrpSpPr>
            <p:cNvPr id="7181" name="Group 51"/>
            <p:cNvGrpSpPr>
              <a:grpSpLocks/>
            </p:cNvGrpSpPr>
            <p:nvPr/>
          </p:nvGrpSpPr>
          <p:grpSpPr bwMode="auto">
            <a:xfrm>
              <a:off x="2699" y="2160"/>
              <a:ext cx="1360" cy="1220"/>
              <a:chOff x="1882" y="1525"/>
              <a:chExt cx="2177" cy="1855"/>
            </a:xfrm>
          </p:grpSpPr>
          <p:pic>
            <p:nvPicPr>
              <p:cNvPr id="7183" name="Picture 52"/>
              <p:cNvPicPr>
                <a:picLocks noChangeAspect="1" noChangeArrowheads="1"/>
              </p:cNvPicPr>
              <p:nvPr/>
            </p:nvPicPr>
            <p:blipFill>
              <a:blip r:embed="rId14" cstate="screen"/>
              <a:srcRect/>
              <a:stretch>
                <a:fillRect/>
              </a:stretch>
            </p:blipFill>
            <p:spPr bwMode="auto">
              <a:xfrm>
                <a:off x="1882" y="1525"/>
                <a:ext cx="2177" cy="1855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3366FF"/>
                </a:solidFill>
                <a:miter lim="800000"/>
                <a:headEnd/>
                <a:tailEnd/>
              </a:ln>
            </p:spPr>
          </p:pic>
          <p:pic>
            <p:nvPicPr>
              <p:cNvPr id="7184" name="Picture 53"/>
              <p:cNvPicPr>
                <a:picLocks noChangeAspect="1" noChangeArrowheads="1"/>
              </p:cNvPicPr>
              <p:nvPr/>
            </p:nvPicPr>
            <p:blipFill>
              <a:blip r:embed="rId15" cstate="screen"/>
              <a:srcRect/>
              <a:stretch>
                <a:fillRect/>
              </a:stretch>
            </p:blipFill>
            <p:spPr bwMode="auto">
              <a:xfrm rot="382734">
                <a:off x="2880" y="1752"/>
                <a:ext cx="373" cy="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5" name="Picture 54"/>
              <p:cNvPicPr>
                <a:picLocks noChangeAspect="1" noChangeArrowheads="1"/>
              </p:cNvPicPr>
              <p:nvPr/>
            </p:nvPicPr>
            <p:blipFill>
              <a:blip r:embed="rId15" cstate="screen"/>
              <a:srcRect/>
              <a:stretch>
                <a:fillRect/>
              </a:stretch>
            </p:blipFill>
            <p:spPr bwMode="auto">
              <a:xfrm rot="382734">
                <a:off x="3243" y="1979"/>
                <a:ext cx="373" cy="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6" name="Picture 55"/>
              <p:cNvPicPr>
                <a:picLocks noChangeAspect="1" noChangeArrowheads="1"/>
              </p:cNvPicPr>
              <p:nvPr/>
            </p:nvPicPr>
            <p:blipFill>
              <a:blip r:embed="rId16" cstate="screen"/>
              <a:srcRect/>
              <a:stretch>
                <a:fillRect/>
              </a:stretch>
            </p:blipFill>
            <p:spPr bwMode="auto">
              <a:xfrm>
                <a:off x="2880" y="2160"/>
                <a:ext cx="330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7" name="Picture 56"/>
              <p:cNvPicPr>
                <a:picLocks noChangeAspect="1" noChangeArrowheads="1"/>
              </p:cNvPicPr>
              <p:nvPr/>
            </p:nvPicPr>
            <p:blipFill>
              <a:blip r:embed="rId15" cstate="screen"/>
              <a:srcRect/>
              <a:stretch>
                <a:fillRect/>
              </a:stretch>
            </p:blipFill>
            <p:spPr bwMode="auto">
              <a:xfrm rot="382734">
                <a:off x="2517" y="1797"/>
                <a:ext cx="373" cy="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8" name="Picture 57"/>
              <p:cNvPicPr>
                <a:picLocks noChangeAspect="1" noChangeArrowheads="1"/>
              </p:cNvPicPr>
              <p:nvPr/>
            </p:nvPicPr>
            <p:blipFill>
              <a:blip r:embed="rId17" cstate="screen"/>
              <a:srcRect/>
              <a:stretch>
                <a:fillRect/>
              </a:stretch>
            </p:blipFill>
            <p:spPr bwMode="auto">
              <a:xfrm rot="382734">
                <a:off x="2835" y="2024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9" name="Picture 58"/>
              <p:cNvPicPr>
                <a:picLocks noChangeAspect="1" noChangeArrowheads="1"/>
              </p:cNvPicPr>
              <p:nvPr/>
            </p:nvPicPr>
            <p:blipFill>
              <a:blip r:embed="rId16" cstate="screen"/>
              <a:srcRect/>
              <a:stretch>
                <a:fillRect/>
              </a:stretch>
            </p:blipFill>
            <p:spPr bwMode="auto">
              <a:xfrm>
                <a:off x="2562" y="2160"/>
                <a:ext cx="330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0" name="Picture 59"/>
              <p:cNvPicPr>
                <a:picLocks noChangeAspect="1" noChangeArrowheads="1"/>
              </p:cNvPicPr>
              <p:nvPr/>
            </p:nvPicPr>
            <p:blipFill>
              <a:blip r:embed="rId17" cstate="screen"/>
              <a:srcRect/>
              <a:stretch>
                <a:fillRect/>
              </a:stretch>
            </p:blipFill>
            <p:spPr bwMode="auto">
              <a:xfrm rot="382734">
                <a:off x="2971" y="2160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1" name="Picture 60"/>
              <p:cNvPicPr>
                <a:picLocks noChangeAspect="1" noChangeArrowheads="1"/>
              </p:cNvPicPr>
              <p:nvPr/>
            </p:nvPicPr>
            <p:blipFill>
              <a:blip r:embed="rId17" cstate="screen"/>
              <a:srcRect/>
              <a:stretch>
                <a:fillRect/>
              </a:stretch>
            </p:blipFill>
            <p:spPr bwMode="auto">
              <a:xfrm rot="382734">
                <a:off x="3107" y="2296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2" name="Picture 61"/>
              <p:cNvPicPr>
                <a:picLocks noChangeAspect="1" noChangeArrowheads="1"/>
              </p:cNvPicPr>
              <p:nvPr/>
            </p:nvPicPr>
            <p:blipFill>
              <a:blip r:embed="rId17" cstate="screen"/>
              <a:srcRect/>
              <a:stretch>
                <a:fillRect/>
              </a:stretch>
            </p:blipFill>
            <p:spPr bwMode="auto">
              <a:xfrm rot="382734">
                <a:off x="3152" y="1979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3" name="Picture 62"/>
              <p:cNvPicPr>
                <a:picLocks noChangeAspect="1" noChangeArrowheads="1"/>
              </p:cNvPicPr>
              <p:nvPr/>
            </p:nvPicPr>
            <p:blipFill>
              <a:blip r:embed="rId17" cstate="screen"/>
              <a:srcRect/>
              <a:stretch>
                <a:fillRect/>
              </a:stretch>
            </p:blipFill>
            <p:spPr bwMode="auto">
              <a:xfrm rot="382734">
                <a:off x="3243" y="1842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4" name="Picture 63"/>
              <p:cNvPicPr>
                <a:picLocks noChangeAspect="1" noChangeArrowheads="1"/>
              </p:cNvPicPr>
              <p:nvPr/>
            </p:nvPicPr>
            <p:blipFill>
              <a:blip r:embed="rId17" cstate="screen"/>
              <a:srcRect/>
              <a:stretch>
                <a:fillRect/>
              </a:stretch>
            </p:blipFill>
            <p:spPr bwMode="auto">
              <a:xfrm rot="382734">
                <a:off x="3107" y="2115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5" name="Picture 64"/>
              <p:cNvPicPr>
                <a:picLocks noChangeAspect="1" noChangeArrowheads="1"/>
              </p:cNvPicPr>
              <p:nvPr/>
            </p:nvPicPr>
            <p:blipFill>
              <a:blip r:embed="rId17" cstate="screen"/>
              <a:srcRect/>
              <a:stretch>
                <a:fillRect/>
              </a:stretch>
            </p:blipFill>
            <p:spPr bwMode="auto">
              <a:xfrm rot="382734">
                <a:off x="2699" y="2069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6" name="Picture 65"/>
              <p:cNvPicPr>
                <a:picLocks noChangeAspect="1" noChangeArrowheads="1"/>
              </p:cNvPicPr>
              <p:nvPr/>
            </p:nvPicPr>
            <p:blipFill>
              <a:blip r:embed="rId17" cstate="screen"/>
              <a:srcRect/>
              <a:stretch>
                <a:fillRect/>
              </a:stretch>
            </p:blipFill>
            <p:spPr bwMode="auto">
              <a:xfrm rot="382734">
                <a:off x="2472" y="2115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7" name="Picture 66"/>
              <p:cNvPicPr>
                <a:picLocks noChangeAspect="1" noChangeArrowheads="1"/>
              </p:cNvPicPr>
              <p:nvPr/>
            </p:nvPicPr>
            <p:blipFill>
              <a:blip r:embed="rId17" cstate="screen"/>
              <a:srcRect/>
              <a:stretch>
                <a:fillRect/>
              </a:stretch>
            </p:blipFill>
            <p:spPr bwMode="auto">
              <a:xfrm rot="382734">
                <a:off x="2517" y="2160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8" name="Picture 67"/>
              <p:cNvPicPr>
                <a:picLocks noChangeAspect="1" noChangeArrowheads="1"/>
              </p:cNvPicPr>
              <p:nvPr/>
            </p:nvPicPr>
            <p:blipFill>
              <a:blip r:embed="rId16" cstate="screen"/>
              <a:srcRect/>
              <a:stretch>
                <a:fillRect/>
              </a:stretch>
            </p:blipFill>
            <p:spPr bwMode="auto">
              <a:xfrm>
                <a:off x="2290" y="2024"/>
                <a:ext cx="330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9" name="Picture 68"/>
              <p:cNvPicPr>
                <a:picLocks noChangeAspect="1" noChangeArrowheads="1"/>
              </p:cNvPicPr>
              <p:nvPr/>
            </p:nvPicPr>
            <p:blipFill>
              <a:blip r:embed="rId17" cstate="screen"/>
              <a:srcRect/>
              <a:stretch>
                <a:fillRect/>
              </a:stretch>
            </p:blipFill>
            <p:spPr bwMode="auto">
              <a:xfrm rot="382734">
                <a:off x="2517" y="1979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182" name="Picture 69" descr="Sterne0038n"/>
            <p:cNvPicPr>
              <a:picLocks noChangeAspect="1" noChangeArrowheads="1" noCrop="1"/>
            </p:cNvPicPr>
            <p:nvPr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>
              <a:off x="2356" y="1524"/>
              <a:ext cx="2021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13"/>
          <p:cNvSpPr>
            <a:spLocks noChangeArrowheads="1" noChangeShapeType="1" noTextEdit="1"/>
          </p:cNvSpPr>
          <p:nvPr/>
        </p:nvSpPr>
        <p:spPr bwMode="auto">
          <a:xfrm>
            <a:off x="395288" y="836613"/>
            <a:ext cx="8345487" cy="2592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Операциялық жүйе деген не?</a:t>
            </a:r>
          </a:p>
        </p:txBody>
      </p:sp>
      <p:sp>
        <p:nvSpPr>
          <p:cNvPr id="8195" name="WordArt 15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9750" y="4508500"/>
            <a:ext cx="2879725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Жауабы: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chemeClr val="bg1"/>
            </a:gs>
            <a:gs pos="100000">
              <a:srgbClr val="FF00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4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237648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Жауабы: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title"/>
          </p:nvPr>
        </p:nvSpPr>
        <p:spPr>
          <a:xfrm>
            <a:off x="539750" y="1557338"/>
            <a:ext cx="8229600" cy="3665537"/>
          </a:xfrm>
        </p:spPr>
        <p:txBody>
          <a:bodyPr/>
          <a:lstStyle/>
          <a:p>
            <a:pPr eaLnBrk="1" hangingPunct="1"/>
            <a:r>
              <a:rPr lang="kk-KZ" sz="3600" b="1" smtClean="0">
                <a:latin typeface="Times New Roman" pitchFamily="18" charset="0"/>
              </a:rPr>
              <a:t>Компьютерді және адаммен аппаратураны байланыстыратын жинақталған программа.</a:t>
            </a:r>
            <a:r>
              <a:rPr lang="kk-KZ" sz="2800" b="1" smtClean="0">
                <a:latin typeface="Times New Roman" pitchFamily="18" charset="0"/>
              </a:rPr>
              <a:t> </a:t>
            </a:r>
            <a:endParaRPr lang="ru-RU" sz="8100" b="1" smtClean="0">
              <a:latin typeface="Times New Roman" pitchFamily="18" charset="0"/>
            </a:endParaRPr>
          </a:p>
        </p:txBody>
      </p:sp>
      <p:grpSp>
        <p:nvGrpSpPr>
          <p:cNvPr id="9220" name="Group 9"/>
          <p:cNvGrpSpPr>
            <a:grpSpLocks/>
          </p:cNvGrpSpPr>
          <p:nvPr/>
        </p:nvGrpSpPr>
        <p:grpSpPr bwMode="auto">
          <a:xfrm>
            <a:off x="6516688" y="4913313"/>
            <a:ext cx="2379662" cy="1944687"/>
            <a:chOff x="2356" y="1524"/>
            <a:chExt cx="2021" cy="2178"/>
          </a:xfrm>
        </p:grpSpPr>
        <p:grpSp>
          <p:nvGrpSpPr>
            <p:cNvPr id="9221" name="Group 10"/>
            <p:cNvGrpSpPr>
              <a:grpSpLocks/>
            </p:cNvGrpSpPr>
            <p:nvPr/>
          </p:nvGrpSpPr>
          <p:grpSpPr bwMode="auto">
            <a:xfrm>
              <a:off x="2699" y="2160"/>
              <a:ext cx="1360" cy="1220"/>
              <a:chOff x="1882" y="1525"/>
              <a:chExt cx="2177" cy="1855"/>
            </a:xfrm>
          </p:grpSpPr>
          <p:pic>
            <p:nvPicPr>
              <p:cNvPr id="9223" name="Picture 11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1882" y="1525"/>
                <a:ext cx="2177" cy="1855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3366FF"/>
                </a:solidFill>
                <a:miter lim="800000"/>
                <a:headEnd/>
                <a:tailEnd/>
              </a:ln>
            </p:spPr>
          </p:pic>
          <p:pic>
            <p:nvPicPr>
              <p:cNvPr id="9224" name="Picture 12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rot="382734">
                <a:off x="2880" y="1752"/>
                <a:ext cx="373" cy="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5" name="Picture 13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 rot="382734">
                <a:off x="3243" y="1979"/>
                <a:ext cx="373" cy="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6" name="Picture 14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2880" y="2160"/>
                <a:ext cx="330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7" name="Picture 15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 rot="382734">
                <a:off x="2517" y="1797"/>
                <a:ext cx="373" cy="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8" name="Picture 16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 rot="382734">
                <a:off x="2835" y="2024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9" name="Picture 17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2562" y="2160"/>
                <a:ext cx="330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0" name="Picture 18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 rot="382734">
                <a:off x="2971" y="2160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1" name="Picture 19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 rot="382734">
                <a:off x="3107" y="2296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2" name="Picture 20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 rot="382734">
                <a:off x="3152" y="1979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3" name="Picture 21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 rot="382734">
                <a:off x="3243" y="1842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4" name="Picture 22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 rot="382734">
                <a:off x="3107" y="2115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5" name="Picture 23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 rot="382734">
                <a:off x="2699" y="2069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6" name="Picture 24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 rot="382734">
                <a:off x="2472" y="2115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7" name="Picture 25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 rot="382734">
                <a:off x="2517" y="2160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8" name="Picture 26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2290" y="2024"/>
                <a:ext cx="330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9" name="Picture 27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 rot="382734">
                <a:off x="2517" y="1979"/>
                <a:ext cx="16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222" name="Picture 28" descr="Sterne0038n">
              <a:hlinkClick r:id="rId9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2356" y="1524"/>
              <a:ext cx="2021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4"/>
          <p:cNvSpPr>
            <a:spLocks noChangeArrowheads="1" noChangeShapeType="1" noTextEdit="1"/>
          </p:cNvSpPr>
          <p:nvPr/>
        </p:nvSpPr>
        <p:spPr bwMode="auto">
          <a:xfrm>
            <a:off x="395288" y="836613"/>
            <a:ext cx="8345487" cy="2592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Операциялық жүйенің жіктелуін айт?</a:t>
            </a:r>
          </a:p>
        </p:txBody>
      </p:sp>
      <p:sp>
        <p:nvSpPr>
          <p:cNvPr id="10243" name="WordArt 5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9750" y="4652963"/>
            <a:ext cx="2879725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Жауабы: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71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71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</TotalTime>
  <Words>442</Words>
  <Application>Microsoft Office PowerPoint</Application>
  <PresentationFormat>Экран (4:3)</PresentationFormat>
  <Paragraphs>155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1" baseType="lpstr">
      <vt:lpstr>Arial</vt:lpstr>
      <vt:lpstr>Calibri</vt:lpstr>
      <vt:lpstr>Times New Roman</vt:lpstr>
      <vt:lpstr>Wingdings</vt:lpstr>
      <vt:lpstr>KZ Times New Roman</vt:lpstr>
      <vt:lpstr>Оформление по умолчанию</vt:lpstr>
      <vt:lpstr>Слайд 1</vt:lpstr>
      <vt:lpstr>Слайд 2</vt:lpstr>
      <vt:lpstr>Слайд 3</vt:lpstr>
      <vt:lpstr>Бүгін үйге берген сабақты “Алтын тасты сұрақтар ” арқылы сұралады.  Ол үшін әрқайсымыз ұяшықтарды таңдап сұарқтарға жауап беруіміз қажет. </vt:lpstr>
      <vt:lpstr>Слайд 5</vt:lpstr>
      <vt:lpstr>Слайд 6</vt:lpstr>
      <vt:lpstr>Слайд 7</vt:lpstr>
      <vt:lpstr>Компьютерді және адаммен аппаратураны байланыстыратын жинақталған программа. </vt:lpstr>
      <vt:lpstr>Слайд 9</vt:lpstr>
      <vt:lpstr>Слайд 10</vt:lpstr>
      <vt:lpstr>Слайд 11</vt:lpstr>
      <vt:lpstr>Пайдаланушыға тек бір тапсырманы  жүктеуге мүмкіндік береді.</vt:lpstr>
      <vt:lpstr>Слайд 13</vt:lpstr>
      <vt:lpstr>Пайдаланушыға бір мезгілде бірнеше программаны жүктеуге мүмкіндік береді. </vt:lpstr>
      <vt:lpstr>Слайд 15</vt:lpstr>
      <vt:lpstr>Компьютер құрамына кіретін әр түрлі құрылғыларды басқаруға арналған арнайы программалар.</vt:lpstr>
      <vt:lpstr>Слайд 17</vt:lpstr>
      <vt:lpstr> 1.Дербес компьютер 2. Тасымал компьютер  3. Қалта компьютер  4. Планшеттік компьютер</vt:lpstr>
      <vt:lpstr>Слайд 19</vt:lpstr>
      <vt:lpstr>Жеңіл, ықшам, жұқа экранды ДК.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Қаріптің өлшемін өзгерту үшін </vt:lpstr>
      <vt:lpstr>Суретті кірістіру үшін  Вставка – Рисунок –Картинки.... Бағдарламасын орындаймыз</vt:lpstr>
      <vt:lpstr>Парақтың шетіне рамка қою үшін  (Формат – граница заливки – страница – керекті рамкамызды таңдаймыз.)</vt:lpstr>
      <vt:lpstr>Слайд 35</vt:lpstr>
      <vt:lpstr>Слайд 36</vt:lpstr>
      <vt:lpstr>Слайд 37</vt:lpstr>
      <vt:lpstr>Мәтіндік процессор жұмысын дұрыс аяқтау үшін келесі әдістерді орындауға болады:  Файл =&gt;Шығу командаларын таңдаңыз;  Alt +F4 батырмалар комбинациясын басыңыз  Microsoft  word прогрпммасының атаулар жолының оң жақтағы жоғарғы жабу батырмасын шертіңіз. 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ком_2</dc:creator>
  <cp:lastModifiedBy>Majitov Nurken</cp:lastModifiedBy>
  <cp:revision>35</cp:revision>
  <dcterms:created xsi:type="dcterms:W3CDTF">2010-10-13T04:43:36Z</dcterms:created>
  <dcterms:modified xsi:type="dcterms:W3CDTF">2012-01-14T22:01:52Z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2297319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D5.0.5</vt:lpwstr>
  </property>
</Properties>
</file>