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12" autoAdjust="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74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74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74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4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74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4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474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74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28675" name="Freeform 3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/>
              <a:ahLst/>
              <a:cxnLst>
                <a:cxn ang="0">
                  <a:pos x="91" y="526"/>
                </a:cxn>
                <a:cxn ang="0">
                  <a:pos x="211" y="175"/>
                </a:cxn>
                <a:cxn ang="0">
                  <a:pos x="443" y="32"/>
                </a:cxn>
                <a:cxn ang="0">
                  <a:pos x="802" y="32"/>
                </a:cxn>
                <a:cxn ang="0">
                  <a:pos x="1206" y="10"/>
                </a:cxn>
                <a:cxn ang="0">
                  <a:pos x="1482" y="25"/>
                </a:cxn>
                <a:cxn ang="0">
                  <a:pos x="1655" y="160"/>
                </a:cxn>
                <a:cxn ang="0">
                  <a:pos x="1655" y="406"/>
                </a:cxn>
                <a:cxn ang="0">
                  <a:pos x="1572" y="736"/>
                </a:cxn>
                <a:cxn ang="0">
                  <a:pos x="1565" y="1177"/>
                </a:cxn>
                <a:cxn ang="0">
                  <a:pos x="1632" y="1581"/>
                </a:cxn>
                <a:cxn ang="0">
                  <a:pos x="1692" y="2232"/>
                </a:cxn>
                <a:cxn ang="0">
                  <a:pos x="1587" y="2830"/>
                </a:cxn>
                <a:cxn ang="0">
                  <a:pos x="1625" y="3055"/>
                </a:cxn>
                <a:cxn ang="0">
                  <a:pos x="1535" y="3234"/>
                </a:cxn>
                <a:cxn ang="0">
                  <a:pos x="1325" y="3234"/>
                </a:cxn>
                <a:cxn ang="0">
                  <a:pos x="921" y="3204"/>
                </a:cxn>
                <a:cxn ang="0">
                  <a:pos x="510" y="3249"/>
                </a:cxn>
                <a:cxn ang="0">
                  <a:pos x="136" y="3167"/>
                </a:cxn>
                <a:cxn ang="0">
                  <a:pos x="39" y="2950"/>
                </a:cxn>
                <a:cxn ang="0">
                  <a:pos x="99" y="2651"/>
                </a:cxn>
                <a:cxn ang="0">
                  <a:pos x="99" y="2232"/>
                </a:cxn>
                <a:cxn ang="0">
                  <a:pos x="9" y="1813"/>
                </a:cxn>
                <a:cxn ang="0">
                  <a:pos x="46" y="1259"/>
                </a:cxn>
                <a:cxn ang="0">
                  <a:pos x="61" y="915"/>
                </a:cxn>
                <a:cxn ang="0">
                  <a:pos x="91" y="526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797" y="3075"/>
                <a:ext cx="2346" cy="654"/>
                <a:chOff x="1865" y="1811"/>
                <a:chExt cx="2346" cy="654"/>
              </a:xfrm>
            </p:grpSpPr>
            <p:sp>
              <p:nvSpPr>
                <p:cNvPr id="28678" name="Freeform 6"/>
                <p:cNvSpPr>
                  <a:spLocks/>
                </p:cNvSpPr>
                <p:nvPr/>
              </p:nvSpPr>
              <p:spPr bwMode="auto">
                <a:xfrm>
                  <a:off x="2050" y="2008"/>
                  <a:ext cx="2161" cy="457"/>
                </a:xfrm>
                <a:custGeom>
                  <a:avLst/>
                  <a:gdLst/>
                  <a:ahLst/>
                  <a:cxnLst>
                    <a:cxn ang="0">
                      <a:pos x="7" y="139"/>
                    </a:cxn>
                    <a:cxn ang="0">
                      <a:pos x="89" y="266"/>
                    </a:cxn>
                    <a:cxn ang="0">
                      <a:pos x="187" y="333"/>
                    </a:cxn>
                    <a:cxn ang="0">
                      <a:pos x="351" y="303"/>
                    </a:cxn>
                    <a:cxn ang="0">
                      <a:pos x="561" y="281"/>
                    </a:cxn>
                    <a:cxn ang="0">
                      <a:pos x="852" y="259"/>
                    </a:cxn>
                    <a:cxn ang="0">
                      <a:pos x="1167" y="259"/>
                    </a:cxn>
                    <a:cxn ang="0">
                      <a:pos x="1541" y="318"/>
                    </a:cxn>
                    <a:cxn ang="0">
                      <a:pos x="1758" y="401"/>
                    </a:cxn>
                    <a:cxn ang="0">
                      <a:pos x="1907" y="453"/>
                    </a:cxn>
                    <a:cxn ang="0">
                      <a:pos x="2049" y="423"/>
                    </a:cxn>
                    <a:cxn ang="0">
                      <a:pos x="2109" y="348"/>
                    </a:cxn>
                    <a:cxn ang="0">
                      <a:pos x="2109" y="251"/>
                    </a:cxn>
                    <a:cxn ang="0">
                      <a:pos x="2004" y="154"/>
                    </a:cxn>
                    <a:cxn ang="0">
                      <a:pos x="1167" y="27"/>
                    </a:cxn>
                    <a:cxn ang="0">
                      <a:pos x="336" y="4"/>
                    </a:cxn>
                    <a:cxn ang="0">
                      <a:pos x="52" y="49"/>
                    </a:cxn>
                    <a:cxn ang="0">
                      <a:pos x="7" y="139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679" name="Freeform 7"/>
                <p:cNvSpPr>
                  <a:spLocks/>
                </p:cNvSpPr>
                <p:nvPr/>
              </p:nvSpPr>
              <p:spPr bwMode="auto">
                <a:xfrm>
                  <a:off x="1865" y="1811"/>
                  <a:ext cx="2341" cy="585"/>
                </a:xfrm>
                <a:custGeom>
                  <a:avLst/>
                  <a:gdLst/>
                  <a:ahLst/>
                  <a:cxnLst>
                    <a:cxn ang="0">
                      <a:pos x="506" y="441"/>
                    </a:cxn>
                    <a:cxn ang="0">
                      <a:pos x="274" y="515"/>
                    </a:cxn>
                    <a:cxn ang="0">
                      <a:pos x="72" y="486"/>
                    </a:cxn>
                    <a:cxn ang="0">
                      <a:pos x="5" y="373"/>
                    </a:cxn>
                    <a:cxn ang="0">
                      <a:pos x="43" y="224"/>
                    </a:cxn>
                    <a:cxn ang="0">
                      <a:pos x="215" y="89"/>
                    </a:cxn>
                    <a:cxn ang="0">
                      <a:pos x="476" y="52"/>
                    </a:cxn>
                    <a:cxn ang="0">
                      <a:pos x="731" y="74"/>
                    </a:cxn>
                    <a:cxn ang="0">
                      <a:pos x="1090" y="37"/>
                    </a:cxn>
                    <a:cxn ang="0">
                      <a:pos x="1367" y="7"/>
                    </a:cxn>
                    <a:cxn ang="0">
                      <a:pos x="1778" y="7"/>
                    </a:cxn>
                    <a:cxn ang="0">
                      <a:pos x="2204" y="52"/>
                    </a:cxn>
                    <a:cxn ang="0">
                      <a:pos x="2287" y="111"/>
                    </a:cxn>
                    <a:cxn ang="0">
                      <a:pos x="2332" y="246"/>
                    </a:cxn>
                    <a:cxn ang="0">
                      <a:pos x="2339" y="373"/>
                    </a:cxn>
                    <a:cxn ang="0">
                      <a:pos x="2324" y="456"/>
                    </a:cxn>
                    <a:cxn ang="0">
                      <a:pos x="2339" y="538"/>
                    </a:cxn>
                    <a:cxn ang="0">
                      <a:pos x="2309" y="583"/>
                    </a:cxn>
                    <a:cxn ang="0">
                      <a:pos x="2234" y="553"/>
                    </a:cxn>
                    <a:cxn ang="0">
                      <a:pos x="2062" y="486"/>
                    </a:cxn>
                    <a:cxn ang="0">
                      <a:pos x="1778" y="448"/>
                    </a:cxn>
                    <a:cxn ang="0">
                      <a:pos x="1613" y="448"/>
                    </a:cxn>
                    <a:cxn ang="0">
                      <a:pos x="1329" y="418"/>
                    </a:cxn>
                    <a:cxn ang="0">
                      <a:pos x="1195" y="411"/>
                    </a:cxn>
                    <a:cxn ang="0">
                      <a:pos x="895" y="426"/>
                    </a:cxn>
                    <a:cxn ang="0">
                      <a:pos x="671" y="411"/>
                    </a:cxn>
                    <a:cxn ang="0">
                      <a:pos x="506" y="441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8680" name="Freeform 8"/>
              <p:cNvSpPr>
                <a:spLocks/>
              </p:cNvSpPr>
              <p:nvPr/>
            </p:nvSpPr>
            <p:spPr bwMode="auto">
              <a:xfrm>
                <a:off x="1863" y="3172"/>
                <a:ext cx="898" cy="397"/>
              </a:xfrm>
              <a:custGeom>
                <a:avLst/>
                <a:gdLst/>
                <a:ahLst/>
                <a:cxnLst>
                  <a:cxn ang="0">
                    <a:pos x="247" y="397"/>
                  </a:cxn>
                  <a:cxn ang="0">
                    <a:pos x="239" y="269"/>
                  </a:cxn>
                  <a:cxn ang="0">
                    <a:pos x="142" y="307"/>
                  </a:cxn>
                  <a:cxn ang="0">
                    <a:pos x="0" y="299"/>
                  </a:cxn>
                  <a:cxn ang="0">
                    <a:pos x="120" y="262"/>
                  </a:cxn>
                  <a:cxn ang="0">
                    <a:pos x="224" y="202"/>
                  </a:cxn>
                  <a:cxn ang="0">
                    <a:pos x="209" y="67"/>
                  </a:cxn>
                  <a:cxn ang="0">
                    <a:pos x="232" y="0"/>
                  </a:cxn>
                  <a:cxn ang="0">
                    <a:pos x="292" y="90"/>
                  </a:cxn>
                  <a:cxn ang="0">
                    <a:pos x="314" y="187"/>
                  </a:cxn>
                  <a:cxn ang="0">
                    <a:pos x="486" y="135"/>
                  </a:cxn>
                  <a:cxn ang="0">
                    <a:pos x="651" y="112"/>
                  </a:cxn>
                  <a:cxn ang="0">
                    <a:pos x="898" y="82"/>
                  </a:cxn>
                  <a:cxn ang="0">
                    <a:pos x="748" y="150"/>
                  </a:cxn>
                  <a:cxn ang="0">
                    <a:pos x="464" y="187"/>
                  </a:cxn>
                  <a:cxn ang="0">
                    <a:pos x="314" y="232"/>
                  </a:cxn>
                  <a:cxn ang="0">
                    <a:pos x="322" y="374"/>
                  </a:cxn>
                  <a:cxn ang="0">
                    <a:pos x="247" y="397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auto">
              <a:xfrm>
                <a:off x="3352" y="3074"/>
                <a:ext cx="157" cy="337"/>
              </a:xfrm>
              <a:custGeom>
                <a:avLst/>
                <a:gdLst/>
                <a:ahLst/>
                <a:cxnLst>
                  <a:cxn ang="0">
                    <a:pos x="90" y="8"/>
                  </a:cxn>
                  <a:cxn ang="0">
                    <a:pos x="157" y="195"/>
                  </a:cxn>
                  <a:cxn ang="0">
                    <a:pos x="142" y="337"/>
                  </a:cxn>
                  <a:cxn ang="0">
                    <a:pos x="0" y="0"/>
                  </a:cxn>
                  <a:cxn ang="0">
                    <a:pos x="90" y="8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auto">
              <a:xfrm>
                <a:off x="3306" y="3128"/>
                <a:ext cx="808" cy="39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105" y="366"/>
                  </a:cxn>
                  <a:cxn ang="0">
                    <a:pos x="255" y="306"/>
                  </a:cxn>
                  <a:cxn ang="0">
                    <a:pos x="471" y="112"/>
                  </a:cxn>
                  <a:cxn ang="0">
                    <a:pos x="307" y="67"/>
                  </a:cxn>
                  <a:cxn ang="0">
                    <a:pos x="232" y="22"/>
                  </a:cxn>
                  <a:cxn ang="0">
                    <a:pos x="352" y="22"/>
                  </a:cxn>
                  <a:cxn ang="0">
                    <a:pos x="524" y="74"/>
                  </a:cxn>
                  <a:cxn ang="0">
                    <a:pos x="621" y="0"/>
                  </a:cxn>
                  <a:cxn ang="0">
                    <a:pos x="681" y="0"/>
                  </a:cxn>
                  <a:cxn ang="0">
                    <a:pos x="576" y="82"/>
                  </a:cxn>
                  <a:cxn ang="0">
                    <a:pos x="801" y="134"/>
                  </a:cxn>
                  <a:cxn ang="0">
                    <a:pos x="808" y="209"/>
                  </a:cxn>
                  <a:cxn ang="0">
                    <a:pos x="516" y="134"/>
                  </a:cxn>
                  <a:cxn ang="0">
                    <a:pos x="344" y="291"/>
                  </a:cxn>
                  <a:cxn ang="0">
                    <a:pos x="277" y="344"/>
                  </a:cxn>
                  <a:cxn ang="0">
                    <a:pos x="157" y="396"/>
                  </a:cxn>
                  <a:cxn ang="0">
                    <a:pos x="0" y="366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86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416050"/>
            <a:ext cx="7772400" cy="140335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7525" y="547688"/>
            <a:ext cx="6296025" cy="5624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20574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029200" y="41910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4915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4916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16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4916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6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4916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6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4917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7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4917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7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4917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7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4918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8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4918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8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4918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8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4918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9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4919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9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4919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9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4919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19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4920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0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4920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0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4920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0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4921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1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4921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1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4921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1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4921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2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4922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2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4922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2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922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2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2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4923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3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4923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3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4923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3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4923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4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4924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4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4924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4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4924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4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4925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5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4925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5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4925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5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929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4926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926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4930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4930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4926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6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6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6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6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6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927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927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930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4927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7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8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928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928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928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29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929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0A8D9C-BD2D-449B-B132-748065060A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14372-96AC-4142-848D-46199C1CE7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8E696-A09E-4B9D-A269-553E311344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165C7-DD5D-4956-94AE-6BFCBEBB5F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85FB1-272A-4622-A922-C80795A45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5F3E8-918B-4440-A79A-9362F22C1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BCB10-9148-4E97-A21A-BDB1BBE33D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9F89A-C7E6-4BC7-B6B3-CFEC857C5A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60A0D-BF3C-4A82-BC39-C07B0FC260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7A9E1-9B4F-4AC5-AAD8-250D90B602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EC769-E8B0-4C6A-A61B-05E3836D9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AD2599-E32A-4DC4-91F2-FBBF616A6A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6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6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46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46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6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46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46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46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46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46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/>
            <a:ahLst/>
            <a:cxnLst>
              <a:cxn ang="0">
                <a:pos x="3477" y="10"/>
              </a:cxn>
              <a:cxn ang="0">
                <a:pos x="4057" y="17"/>
              </a:cxn>
              <a:cxn ang="0">
                <a:pos x="4293" y="30"/>
              </a:cxn>
              <a:cxn ang="0">
                <a:pos x="4293" y="50"/>
              </a:cxn>
              <a:cxn ang="0">
                <a:pos x="4329" y="73"/>
              </a:cxn>
              <a:cxn ang="0">
                <a:pos x="4305" y="89"/>
              </a:cxn>
              <a:cxn ang="0">
                <a:pos x="4082" y="99"/>
              </a:cxn>
              <a:cxn ang="0">
                <a:pos x="3675" y="99"/>
              </a:cxn>
              <a:cxn ang="0">
                <a:pos x="3129" y="94"/>
              </a:cxn>
              <a:cxn ang="0">
                <a:pos x="2401" y="94"/>
              </a:cxn>
              <a:cxn ang="0">
                <a:pos x="1733" y="98"/>
              </a:cxn>
              <a:cxn ang="0">
                <a:pos x="657" y="102"/>
              </a:cxn>
              <a:cxn ang="0">
                <a:pos x="1" y="93"/>
              </a:cxn>
              <a:cxn ang="0">
                <a:pos x="0" y="13"/>
              </a:cxn>
              <a:cxn ang="0">
                <a:pos x="657" y="12"/>
              </a:cxn>
              <a:cxn ang="0">
                <a:pos x="1349" y="7"/>
              </a:cxn>
              <a:cxn ang="0">
                <a:pos x="2265" y="9"/>
              </a:cxn>
              <a:cxn ang="0">
                <a:pos x="2834" y="8"/>
              </a:cxn>
              <a:cxn ang="0">
                <a:pos x="3477" y="10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Freeform 3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/>
            <a:ahLst/>
            <a:cxnLst>
              <a:cxn ang="0">
                <a:pos x="86" y="3201"/>
              </a:cxn>
              <a:cxn ang="0">
                <a:pos x="79" y="2730"/>
              </a:cxn>
              <a:cxn ang="0">
                <a:pos x="64" y="2109"/>
              </a:cxn>
              <a:cxn ang="0">
                <a:pos x="101" y="1765"/>
              </a:cxn>
              <a:cxn ang="0">
                <a:pos x="79" y="1137"/>
              </a:cxn>
              <a:cxn ang="0">
                <a:pos x="34" y="651"/>
              </a:cxn>
              <a:cxn ang="0">
                <a:pos x="19" y="284"/>
              </a:cxn>
              <a:cxn ang="0">
                <a:pos x="49" y="45"/>
              </a:cxn>
              <a:cxn ang="0">
                <a:pos x="123" y="15"/>
              </a:cxn>
              <a:cxn ang="0">
                <a:pos x="243" y="37"/>
              </a:cxn>
              <a:cxn ang="0">
                <a:pos x="355" y="15"/>
              </a:cxn>
              <a:cxn ang="0">
                <a:pos x="512" y="7"/>
              </a:cxn>
              <a:cxn ang="0">
                <a:pos x="707" y="60"/>
              </a:cxn>
              <a:cxn ang="0">
                <a:pos x="797" y="142"/>
              </a:cxn>
              <a:cxn ang="0">
                <a:pos x="789" y="321"/>
              </a:cxn>
              <a:cxn ang="0">
                <a:pos x="804" y="658"/>
              </a:cxn>
              <a:cxn ang="0">
                <a:pos x="849" y="1047"/>
              </a:cxn>
              <a:cxn ang="0">
                <a:pos x="834" y="1586"/>
              </a:cxn>
              <a:cxn ang="0">
                <a:pos x="812" y="2199"/>
              </a:cxn>
              <a:cxn ang="0">
                <a:pos x="879" y="2812"/>
              </a:cxn>
              <a:cxn ang="0">
                <a:pos x="834" y="3329"/>
              </a:cxn>
              <a:cxn ang="0">
                <a:pos x="842" y="3957"/>
              </a:cxn>
              <a:cxn ang="0">
                <a:pos x="797" y="4054"/>
              </a:cxn>
              <a:cxn ang="0">
                <a:pos x="625" y="4084"/>
              </a:cxn>
              <a:cxn ang="0">
                <a:pos x="430" y="4039"/>
              </a:cxn>
              <a:cxn ang="0">
                <a:pos x="251" y="4069"/>
              </a:cxn>
              <a:cxn ang="0">
                <a:pos x="123" y="4114"/>
              </a:cxn>
              <a:cxn ang="0">
                <a:pos x="19" y="4062"/>
              </a:cxn>
              <a:cxn ang="0">
                <a:pos x="11" y="3875"/>
              </a:cxn>
              <a:cxn ang="0">
                <a:pos x="64" y="3598"/>
              </a:cxn>
              <a:cxn ang="0">
                <a:pos x="86" y="320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Freeform 4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81" y="170"/>
              </a:cxn>
              <a:cxn ang="0">
                <a:pos x="51" y="362"/>
              </a:cxn>
              <a:cxn ang="0">
                <a:pos x="74" y="539"/>
              </a:cxn>
              <a:cxn ang="0">
                <a:pos x="88" y="709"/>
              </a:cxn>
              <a:cxn ang="0">
                <a:pos x="110" y="842"/>
              </a:cxn>
              <a:cxn ang="0">
                <a:pos x="81" y="768"/>
              </a:cxn>
              <a:cxn ang="0">
                <a:pos x="59" y="716"/>
              </a:cxn>
              <a:cxn ang="0">
                <a:pos x="29" y="598"/>
              </a:cxn>
              <a:cxn ang="0">
                <a:pos x="0" y="414"/>
              </a:cxn>
              <a:cxn ang="0">
                <a:pos x="22" y="251"/>
              </a:cxn>
              <a:cxn ang="0">
                <a:pos x="51" y="81"/>
              </a:cxn>
              <a:cxn ang="0">
                <a:pos x="92" y="0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547688"/>
            <a:ext cx="859631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AD8A91A-CBA3-4164-B6BE-9DAD08BC1CF8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18060B-A352-47FD-8612-69EF77EE9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81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814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814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4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814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5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8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815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5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815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5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816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6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816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6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816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6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817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7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817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7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817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7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817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8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818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8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818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8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818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8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819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9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819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9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819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19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820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0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820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0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820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0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820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20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821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1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821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1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6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821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1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6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822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2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6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822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2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6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822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2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7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822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3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7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823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3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7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823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3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8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823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3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18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824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24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4824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4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5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6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6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6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6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26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826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26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26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26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826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CFFED0B-C684-47E4-99F3-E69FFCB9AC9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Macromedia</a:t>
            </a:r>
            <a:r>
              <a:rPr lang="ru-RU" b="1" dirty="0"/>
              <a:t> </a:t>
            </a:r>
            <a:r>
              <a:rPr lang="ru-RU" b="1" dirty="0" err="1"/>
              <a:t>Flash</a:t>
            </a:r>
            <a:r>
              <a:rPr lang="ru-RU" b="1" dirty="0"/>
              <a:t> 8, первое знакомство.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mpress.ru/Archive/CP/2003/12/10/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00042"/>
            <a:ext cx="707236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mpress.ru/Archive/CP/2003/12/10/1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71530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85852" y="5842337"/>
            <a:ext cx="72810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 работы с инструментом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Pencil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различных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настройках (верхний ряд треугольников — режим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Straighten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нижний —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Ink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357166"/>
            <a:ext cx="863614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Macromedia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Flash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предоставляет несколько способов</a:t>
            </a:r>
          </a:p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создания анимационных  последовательностей: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анимационные эффекты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программа сама создает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последовательность кадров,  имитирующую тот или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иной эффект применительно к некоторому объекту;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покадровая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анимация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пользователь создает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каждый кадр будущей анимации;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автоматическая tweened-анимация, или анимация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трансформации, 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пользователь задает начальный и конечный кадр,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программа сама создает  промежуточные кадры </a:t>
            </a: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основе программной интерполяции.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428736"/>
            <a:ext cx="89297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Преобразования реализуются двумя основными методами: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Движение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Motion-tweening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- метод предназначен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для изменения атрибутов объекта.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Превращение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Shape-tweening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– метод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предназначен для преобразования формы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одного объекта в другой.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D:\Documents and Settings\Администратор\Мои документы\Мои рисунки\Рисунок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5421313" cy="19526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1736" y="357166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Шкала </a:t>
            </a:r>
            <a:r>
              <a:rPr lang="ru-RU" dirty="0"/>
              <a:t>времени (</a:t>
            </a:r>
            <a:r>
              <a:rPr lang="en-US" i="1" dirty="0"/>
              <a:t>timeline</a:t>
            </a:r>
            <a:r>
              <a:rPr lang="ru-RU" i="1" dirty="0"/>
              <a:t>).</a:t>
            </a:r>
            <a:r>
              <a:rPr lang="ru-RU" dirty="0"/>
              <a:t>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42844" y="4143380"/>
            <a:ext cx="8704434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шкале времени расположен красный прямоугольник, которым всегда выделен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текущий кадр.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Именно содержимое текущего кадра отображается в рабочей области,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мы до сих пор и проводили все эксперименты.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77928" y="1785926"/>
            <a:ext cx="9066072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Откройте новый ролик командой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New 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Файл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нарисуйте что-нибудь в рабочей области. Обратите внимание на то,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 указатель шкалы времени находится при этом на первом кадре.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Создайте еще один кадр: выделите второй кадр на шкале и нажмите клавишу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F7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(тайный смысл этого действия объясняется чуть ниже). Затем перетащите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указатель на второй кадр. Вы увидите, что рабочая область пуста!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dirty="0" err="1" smtClean="0"/>
              <a:t>Shape</a:t>
            </a:r>
            <a:r>
              <a:rPr lang="ru-RU" dirty="0" smtClean="0"/>
              <a:t> </a:t>
            </a:r>
            <a:r>
              <a:rPr lang="ru-RU" dirty="0" err="1" smtClean="0"/>
              <a:t>Tweening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017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 предназначен для преобразования формы одного объекта в другой.</a:t>
            </a:r>
          </a:p>
        </p:txBody>
      </p:sp>
      <p:pic>
        <p:nvPicPr>
          <p:cNvPr id="4" name="Рисунок 3" descr="D:\WINDOWS\TEMP\Rar$EX05.328\macrom_flash\p1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557216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214282" y="1428736"/>
            <a:ext cx="91530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начала с помощью инструмента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Oval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(O) нарисуем окружность.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Чтобы получилась именно окружность, а не эллипс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нажмите клавишу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D:\WINDOWS\TEMP\Rar$EX05.328\macrom_flash\p2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71810"/>
            <a:ext cx="2364105" cy="408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85720" y="3857628"/>
            <a:ext cx="834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Включите инструмент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Arrow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(A) и на линейке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Timeline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выделите позицию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 цифрой 30. Теперь выберите в меню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Insert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Keyframe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Этим действием вы сделали 30-ый кадр будущего ролика ключевым.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Обратите внимание, что линейка между кадрами стала серой.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30-м кадре с помощью инструмента </a:t>
            </a:r>
            <a:r>
              <a:rPr lang="ru-RU" dirty="0" err="1"/>
              <a:t>Rectangle</a:t>
            </a:r>
            <a:r>
              <a:rPr lang="ru-RU" dirty="0"/>
              <a:t> (R) нарисуйте справа от окружности квадрат. Включите инструмент </a:t>
            </a:r>
            <a:r>
              <a:rPr lang="ru-RU" dirty="0" err="1"/>
              <a:t>Arrow</a:t>
            </a:r>
            <a:r>
              <a:rPr lang="ru-RU" dirty="0"/>
              <a:t> (A), выделите окружность и удалите DELETE.</a:t>
            </a:r>
          </a:p>
        </p:txBody>
      </p:sp>
      <p:pic>
        <p:nvPicPr>
          <p:cNvPr id="3" name="Рисунок 2" descr="D:\WINDOWS\TEMP\Rar$EX76.734\macrom_flash\p2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52864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857364"/>
            <a:ext cx="882440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группа. Выполняет превращение: Круг- Треугольник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группа. Выполняет превращение: Квадрат- Трапеция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группа. Выполняет превращение: Овал- Ромб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группа. Выполняет превращение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Прямоугольник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– Треугольник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3643314"/>
            <a:ext cx="7772400" cy="1500187"/>
          </a:xfrm>
        </p:spPr>
        <p:txBody>
          <a:bodyPr/>
          <a:lstStyle/>
          <a:p>
            <a:r>
              <a:rPr lang="ru-RU" sz="4000" i="1" dirty="0" smtClean="0"/>
              <a:t>"Дело не в том, чтобы научиться рисовать,</a:t>
            </a:r>
            <a:endParaRPr lang="ru-RU" sz="4000" dirty="0" smtClean="0"/>
          </a:p>
          <a:p>
            <a:r>
              <a:rPr lang="ru-RU" sz="4000" i="1" dirty="0" smtClean="0"/>
              <a:t> а в том, чтобы научиться мыслить".</a:t>
            </a:r>
            <a:endParaRPr lang="ru-RU" sz="4000" dirty="0" smtClean="0"/>
          </a:p>
          <a:p>
            <a:r>
              <a:rPr lang="ru-RU" sz="4000" i="1" dirty="0" smtClean="0"/>
              <a:t>                 </a:t>
            </a:r>
            <a:r>
              <a:rPr lang="en-US" sz="4000" i="1" dirty="0" smtClean="0"/>
              <a:t>     </a:t>
            </a:r>
            <a:r>
              <a:rPr lang="ru-RU" sz="4000" dirty="0" smtClean="0"/>
              <a:t>(Стендаль)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16" y="4000504"/>
            <a:ext cx="8429684" cy="238601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6000" dirty="0" smtClean="0"/>
              <a:t>Спасибо за внимание.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Дальнейших успехов!</a:t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71546"/>
            <a:ext cx="7805727" cy="42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1995 году появилась небольшая программа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24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Future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Splash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Animator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векторной анимации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24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Web-графики, а два года спустя, в 1997 году,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24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компания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Macromedia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приобрела ее и начала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5240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развивать продукт под новым названием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Flash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000924" cy="5137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err="1"/>
              <a:t>Flash</a:t>
            </a:r>
            <a:r>
              <a:rPr lang="ru-RU" sz="2800" dirty="0"/>
              <a:t> — это универсальное интегрированное приложение, которое объединяет редактор для графики и звука, средство для анимации и позволяет создавать уникальные интерактивные </a:t>
            </a:r>
            <a:r>
              <a:rPr lang="ru-RU" sz="2800" dirty="0" err="1"/>
              <a:t>мультимедиапродукты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571480"/>
            <a:ext cx="725403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каких инструментов можно нарисовать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стандартные фигуры?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какого инструмента можно создать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фигуру «треугольник»?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нарисовать квадрат?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нарисовать круг?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закрасить заданную фигуру?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Documents and Settings\Администратор\Мои документы\Мои рисунки\Рисунок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0" y="-1"/>
          <a:ext cx="9144000" cy="7078457"/>
        </p:xfrm>
        <a:graphic>
          <a:graphicData uri="http://schemas.openxmlformats.org/drawingml/2006/table">
            <a:tbl>
              <a:tblPr/>
              <a:tblGrid>
                <a:gridCol w="857224"/>
                <a:gridCol w="1643074"/>
                <a:gridCol w="6643702"/>
              </a:tblGrid>
              <a:tr h="302500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Значок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Предназначение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стрелка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Инструмент выделения. Если подвести инструмент Стрелка к изображению, то подсказка под этим инструментом принимает разный вид: крестик (если курсор внутри объекта), дуга (если курсор подвести к границе) или прямой угол (если подвести курсор к прямому углу).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стрелка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Инструмент для дополнительного выделения – используется для перемещения опорных точек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линия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Инструмент для рисования линий, которые определяются щелчками мыши в начальной и конечной точке. Этот инструмент создает только контур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лассо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Инструмент для выделения части объекта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перо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Позволяет рисовать кривые линии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текст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Инструмент для создания текста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овал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рисования различных овалов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прямоугольник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рисования прямоугольников, можно задать в опциях радиус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скругления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прямоугольника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карандаш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рисования кривых и прямых линий, создает лишь контур. При работе с карандашом активизируется панель Опции, с помощью которой задается разное сглаживание при рисовании. Линию, нарисованную от руки, компьютер может заменить на волнистую, на ломаную или оставить без изменения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4" marR="59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142844" y="571480"/>
          <a:ext cx="480833" cy="500066"/>
        </p:xfrm>
        <a:graphic>
          <a:graphicData uri="http://schemas.openxmlformats.org/presentationml/2006/ole">
            <p:oleObj spid="_x0000_s22555" name="Точечный рисунок" r:id="rId3" imgW="237969" imgH="247685" progId="PBrush">
              <p:embed/>
            </p:oleObj>
          </a:graphicData>
        </a:graphic>
      </p:graphicFrame>
      <p:graphicFrame>
        <p:nvGraphicFramePr>
          <p:cNvPr id="22554" name="Object 26"/>
          <p:cNvGraphicFramePr>
            <a:graphicFrameLocks noChangeAspect="1"/>
          </p:cNvGraphicFramePr>
          <p:nvPr/>
        </p:nvGraphicFramePr>
        <p:xfrm>
          <a:off x="142844" y="1928802"/>
          <a:ext cx="428628" cy="409992"/>
        </p:xfrm>
        <a:graphic>
          <a:graphicData uri="http://schemas.openxmlformats.org/presentationml/2006/ole">
            <p:oleObj spid="_x0000_s22554" name="Точечный рисунок" r:id="rId4" imgW="219222" imgH="209524" progId="PBrush">
              <p:embed/>
            </p:oleObj>
          </a:graphicData>
        </a:graphic>
      </p:graphicFrame>
      <p:graphicFrame>
        <p:nvGraphicFramePr>
          <p:cNvPr id="22553" name="Object 25"/>
          <p:cNvGraphicFramePr>
            <a:graphicFrameLocks noChangeAspect="1"/>
          </p:cNvGraphicFramePr>
          <p:nvPr/>
        </p:nvGraphicFramePr>
        <p:xfrm>
          <a:off x="142844" y="2571744"/>
          <a:ext cx="477336" cy="500066"/>
        </p:xfrm>
        <a:graphic>
          <a:graphicData uri="http://schemas.openxmlformats.org/presentationml/2006/ole">
            <p:oleObj spid="_x0000_s22553" name="Точечный рисунок" r:id="rId5" imgW="200159" imgH="209524" progId="PBrush">
              <p:embed/>
            </p:oleObj>
          </a:graphicData>
        </a:graphic>
      </p:graphicFrame>
      <p:graphicFrame>
        <p:nvGraphicFramePr>
          <p:cNvPr id="22552" name="Object 24"/>
          <p:cNvGraphicFramePr>
            <a:graphicFrameLocks noChangeAspect="1"/>
          </p:cNvGraphicFramePr>
          <p:nvPr/>
        </p:nvGraphicFramePr>
        <p:xfrm>
          <a:off x="214282" y="3429000"/>
          <a:ext cx="357190" cy="285752"/>
        </p:xfrm>
        <a:graphic>
          <a:graphicData uri="http://schemas.openxmlformats.org/presentationml/2006/ole">
            <p:oleObj spid="_x0000_s22552" name="Точечный рисунок" r:id="rId6" imgW="209524" imgH="219222" progId="PBrush">
              <p:embed/>
            </p:oleObj>
          </a:graphicData>
        </a:graphic>
      </p:graphicFrame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214282" y="3786190"/>
          <a:ext cx="428628" cy="200025"/>
        </p:xfrm>
        <a:graphic>
          <a:graphicData uri="http://schemas.openxmlformats.org/presentationml/2006/ole">
            <p:oleObj spid="_x0000_s22551" name="Точечный рисунок" r:id="rId7" imgW="209524" imgH="200159" progId="PBrush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214282" y="4071942"/>
          <a:ext cx="285752" cy="238125"/>
        </p:xfrm>
        <a:graphic>
          <a:graphicData uri="http://schemas.openxmlformats.org/presentationml/2006/ole">
            <p:oleObj spid="_x0000_s22550" name="Точечный рисунок" r:id="rId8" imgW="161990" imgH="237969" progId="PBrush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142844" y="4357694"/>
          <a:ext cx="376673" cy="285752"/>
        </p:xfrm>
        <a:graphic>
          <a:graphicData uri="http://schemas.openxmlformats.org/presentationml/2006/ole">
            <p:oleObj spid="_x0000_s22549" name="Точечный рисунок" r:id="rId9" imgW="276117" imgH="209524" progId="PBrush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142844" y="4786322"/>
          <a:ext cx="428628" cy="428631"/>
        </p:xfrm>
        <a:graphic>
          <a:graphicData uri="http://schemas.openxmlformats.org/presentationml/2006/ole">
            <p:oleObj spid="_x0000_s22548" name="Точечный рисунок" r:id="rId10" imgW="237969" imgH="219222" progId="PBrush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142844" y="5429264"/>
          <a:ext cx="357190" cy="357190"/>
        </p:xfrm>
        <a:graphic>
          <a:graphicData uri="http://schemas.openxmlformats.org/presentationml/2006/ole">
            <p:oleObj spid="_x0000_s22547" name="Точечный рисунок" r:id="rId11" imgW="209524" imgH="2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1"/>
          <a:ext cx="9144000" cy="6694932"/>
        </p:xfrm>
        <a:graphic>
          <a:graphicData uri="http://schemas.openxmlformats.org/drawingml/2006/table">
            <a:tbl>
              <a:tblPr/>
              <a:tblGrid>
                <a:gridCol w="1103570"/>
                <a:gridCol w="1825356"/>
                <a:gridCol w="6215074"/>
              </a:tblGrid>
              <a:tr h="516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кисть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Создает только заливку, в опциях можно менять форму и размер кисти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преобразование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изменения формы, размера рисунка, угла наклона и поворота. Белый кружок определяет, вокруг какой точки (положение этой точки можно менять) будет осуществлено вращение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Изменение и настройка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изменения и настройки имеющейся заливки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2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чернильница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изменения цвета контура и построения нового контура. Для изменения цвета контура необходимо выделить контур, взять инструмент чернильницу и выбрать нужный цвет карандаша. Если нет никакого контура, то чернильница его сделает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заливка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Опции этого инструмента позволяют выбирать для заливки незамкнутые контуры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пипетка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автоматического выбора цвета, типа линии, толщины при работе с контуром, или только цвета при работе с заливкой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ластик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Стирает все, кроме группировок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Рука и лупа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перемещения изображения и изменения размеров изображения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Для изменения цвета контура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57" marR="62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14282" y="285728"/>
          <a:ext cx="500066" cy="465579"/>
        </p:xfrm>
        <a:graphic>
          <a:graphicData uri="http://schemas.openxmlformats.org/presentationml/2006/ole">
            <p:oleObj spid="_x0000_s24585" name="Точечный рисунок" r:id="rId3" imgW="276117" imgH="257007" progId="PBrush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14282" y="1071546"/>
          <a:ext cx="613717" cy="500066"/>
        </p:xfrm>
        <a:graphic>
          <a:graphicData uri="http://schemas.openxmlformats.org/presentationml/2006/ole">
            <p:oleObj spid="_x0000_s24584" name="Точечный рисунок" r:id="rId4" imgW="257007" imgH="209524" progId="PBrush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85720" y="2214554"/>
          <a:ext cx="428628" cy="398012"/>
        </p:xfrm>
        <a:graphic>
          <a:graphicData uri="http://schemas.openxmlformats.org/presentationml/2006/ole">
            <p:oleObj spid="_x0000_s24583" name="Точечный рисунок" r:id="rId5" imgW="266737" imgH="247685" progId="PBrush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85720" y="3143248"/>
          <a:ext cx="409992" cy="428628"/>
        </p:xfrm>
        <a:graphic>
          <a:graphicData uri="http://schemas.openxmlformats.org/presentationml/2006/ole">
            <p:oleObj spid="_x0000_s24582" name="Точечный рисунок" r:id="rId6" imgW="209524" imgH="219222" progId="PBrush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85720" y="4286256"/>
          <a:ext cx="428628" cy="506560"/>
        </p:xfrm>
        <a:graphic>
          <a:graphicData uri="http://schemas.openxmlformats.org/presentationml/2006/ole">
            <p:oleObj spid="_x0000_s24581" name="Точечный рисунок" r:id="rId7" imgW="209524" imgH="247685" progId="PBrush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14282" y="4929198"/>
          <a:ext cx="500066" cy="500066"/>
        </p:xfrm>
        <a:graphic>
          <a:graphicData uri="http://schemas.openxmlformats.org/presentationml/2006/ole">
            <p:oleObj spid="_x0000_s24580" name="Точечный рисунок" r:id="rId8" imgW="209524" imgH="209524" progId="PBrush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14282" y="5500702"/>
          <a:ext cx="357190" cy="385765"/>
        </p:xfrm>
        <a:graphic>
          <a:graphicData uri="http://schemas.openxmlformats.org/presentationml/2006/ole">
            <p:oleObj spid="_x0000_s24579" name="Точечный рисунок" r:id="rId9" imgW="237969" imgH="257007" progId="PBrush">
              <p:embed/>
            </p:oleObj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42844" y="5929330"/>
          <a:ext cx="768574" cy="428628"/>
        </p:xfrm>
        <a:graphic>
          <a:graphicData uri="http://schemas.openxmlformats.org/presentationml/2006/ole">
            <p:oleObj spid="_x0000_s24578" name="Точечный рисунок" r:id="rId10" imgW="495369" imgH="276117" progId="PBrush">
              <p:embed/>
            </p:oleObj>
          </a:graphicData>
        </a:graphic>
      </p:graphicFrame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42844" y="6429395"/>
          <a:ext cx="500066" cy="291705"/>
        </p:xfrm>
        <a:graphic>
          <a:graphicData uri="http://schemas.openxmlformats.org/presentationml/2006/ole">
            <p:oleObj spid="_x0000_s24577" name="Точечный рисунок" r:id="rId11" imgW="457143" imgH="26673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mpress.ru/Archive/CP/2003/12/10/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70662" cy="375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compress.ru/Archive/CP/2003/12/10/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000372"/>
            <a:ext cx="5143504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2">
  <a:themeElements>
    <a:clrScheme name="Тростник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Тростник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Тростник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остник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остник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830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Тема1</vt:lpstr>
      <vt:lpstr>Тема2</vt:lpstr>
      <vt:lpstr>Салют</vt:lpstr>
      <vt:lpstr>Точечный рисунок</vt:lpstr>
      <vt:lpstr>Macromedia Flash 8, первое знакомство.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Метод Shape Tweening </vt:lpstr>
      <vt:lpstr>Слайд 17</vt:lpstr>
      <vt:lpstr>Слайд 18</vt:lpstr>
      <vt:lpstr>Самостоятельная работа</vt:lpstr>
      <vt:lpstr>Спасибо за внимание. Дальнейших успехов!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Macromedia Flash 8, первое знакомство. </dc:title>
  <dc:creator>Admin</dc:creator>
  <cp:lastModifiedBy>Пользователь Windows</cp:lastModifiedBy>
  <cp:revision>15</cp:revision>
  <dcterms:created xsi:type="dcterms:W3CDTF">2011-04-05T18:22:07Z</dcterms:created>
  <dcterms:modified xsi:type="dcterms:W3CDTF">2011-04-06T14:02:06Z</dcterms:modified>
</cp:coreProperties>
</file>