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audio/wav" Extension="wav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0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72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73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290" r:id="rId42"/>
    <p:sldId id="263" r:id="rId43"/>
    <p:sldId id="265" r:id="rId44"/>
    <p:sldId id="266" r:id="rId45"/>
    <p:sldId id="267" r:id="rId46"/>
    <p:sldId id="268" r:id="rId47"/>
    <p:sldId id="269" r:id="rId48"/>
    <p:sldId id="270" r:id="rId49"/>
    <p:sldId id="271" r:id="rId50"/>
    <p:sldId id="306" r:id="rId5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00"/>
    <a:srgbClr val="00FF00"/>
    <a:srgbClr val="FFCC00"/>
    <a:srgbClr val="FE3E1E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2" autoAdjust="0"/>
    <p:restoredTop sz="94660"/>
  </p:normalViewPr>
  <p:slideViewPr>
    <p:cSldViewPr>
      <p:cViewPr varScale="1">
        <p:scale>
          <a:sx n="99" d="100"/>
          <a:sy n="99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65539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65540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541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5542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65543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65544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65545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5546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5547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65548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65549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50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51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65552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53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54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65555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56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57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65558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59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60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65561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62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6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65564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65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66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65567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68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69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65570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71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72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65573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74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75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65576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77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7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65579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80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81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65582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83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84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65585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86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87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65588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89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90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65591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92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9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65594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95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96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65597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598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599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65600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01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602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65603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04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605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65606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07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608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65609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10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5611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5612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65613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65614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15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616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6561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1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619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65620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21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622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6562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2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625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65626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27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628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6562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3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631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65632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33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634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6563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3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637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65638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39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640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6564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4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643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5644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645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65646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65647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65648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5649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5650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5651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5652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5653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5654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64 h 2368"/>
                      <a:gd name="T2" fmla="*/ 240 w 776"/>
                      <a:gd name="T3" fmla="*/ 16 h 2368"/>
                      <a:gd name="T4" fmla="*/ 96 w 776"/>
                      <a:gd name="T5" fmla="*/ 160 h 2368"/>
                      <a:gd name="T6" fmla="*/ 336 w 776"/>
                      <a:gd name="T7" fmla="*/ 160 h 2368"/>
                      <a:gd name="T8" fmla="*/ 192 w 776"/>
                      <a:gd name="T9" fmla="*/ 304 h 2368"/>
                      <a:gd name="T10" fmla="*/ 384 w 776"/>
                      <a:gd name="T11" fmla="*/ 352 h 2368"/>
                      <a:gd name="T12" fmla="*/ 288 w 776"/>
                      <a:gd name="T13" fmla="*/ 448 h 2368"/>
                      <a:gd name="T14" fmla="*/ 480 w 776"/>
                      <a:gd name="T15" fmla="*/ 496 h 2368"/>
                      <a:gd name="T16" fmla="*/ 384 w 776"/>
                      <a:gd name="T17" fmla="*/ 592 h 2368"/>
                      <a:gd name="T18" fmla="*/ 528 w 776"/>
                      <a:gd name="T19" fmla="*/ 640 h 2368"/>
                      <a:gd name="T20" fmla="*/ 480 w 776"/>
                      <a:gd name="T21" fmla="*/ 736 h 2368"/>
                      <a:gd name="T22" fmla="*/ 576 w 776"/>
                      <a:gd name="T23" fmla="*/ 832 h 2368"/>
                      <a:gd name="T24" fmla="*/ 576 w 776"/>
                      <a:gd name="T25" fmla="*/ 928 h 2368"/>
                      <a:gd name="T26" fmla="*/ 672 w 776"/>
                      <a:gd name="T27" fmla="*/ 1072 h 2368"/>
                      <a:gd name="T28" fmla="*/ 624 w 776"/>
                      <a:gd name="T29" fmla="*/ 1216 h 2368"/>
                      <a:gd name="T30" fmla="*/ 720 w 776"/>
                      <a:gd name="T31" fmla="*/ 1312 h 2368"/>
                      <a:gd name="T32" fmla="*/ 672 w 776"/>
                      <a:gd name="T33" fmla="*/ 1456 h 2368"/>
                      <a:gd name="T34" fmla="*/ 720 w 776"/>
                      <a:gd name="T35" fmla="*/ 1600 h 2368"/>
                      <a:gd name="T36" fmla="*/ 672 w 776"/>
                      <a:gd name="T37" fmla="*/ 1696 h 2368"/>
                      <a:gd name="T38" fmla="*/ 768 w 776"/>
                      <a:gd name="T39" fmla="*/ 1840 h 2368"/>
                      <a:gd name="T40" fmla="*/ 720 w 776"/>
                      <a:gd name="T41" fmla="*/ 1984 h 2368"/>
                      <a:gd name="T42" fmla="*/ 768 w 776"/>
                      <a:gd name="T43" fmla="*/ 2176 h 2368"/>
                      <a:gd name="T44" fmla="*/ 720 w 776"/>
                      <a:gd name="T45" fmla="*/ 2224 h 2368"/>
                      <a:gd name="T46" fmla="*/ 768 w 776"/>
                      <a:gd name="T47" fmla="*/ 2368 h 23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65655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64 h 2368"/>
                    <a:gd name="T2" fmla="*/ 240 w 776"/>
                    <a:gd name="T3" fmla="*/ 16 h 2368"/>
                    <a:gd name="T4" fmla="*/ 96 w 776"/>
                    <a:gd name="T5" fmla="*/ 160 h 2368"/>
                    <a:gd name="T6" fmla="*/ 336 w 776"/>
                    <a:gd name="T7" fmla="*/ 160 h 2368"/>
                    <a:gd name="T8" fmla="*/ 192 w 776"/>
                    <a:gd name="T9" fmla="*/ 304 h 2368"/>
                    <a:gd name="T10" fmla="*/ 384 w 776"/>
                    <a:gd name="T11" fmla="*/ 352 h 2368"/>
                    <a:gd name="T12" fmla="*/ 288 w 776"/>
                    <a:gd name="T13" fmla="*/ 448 h 2368"/>
                    <a:gd name="T14" fmla="*/ 480 w 776"/>
                    <a:gd name="T15" fmla="*/ 496 h 2368"/>
                    <a:gd name="T16" fmla="*/ 384 w 776"/>
                    <a:gd name="T17" fmla="*/ 592 h 2368"/>
                    <a:gd name="T18" fmla="*/ 528 w 776"/>
                    <a:gd name="T19" fmla="*/ 640 h 2368"/>
                    <a:gd name="T20" fmla="*/ 480 w 776"/>
                    <a:gd name="T21" fmla="*/ 736 h 2368"/>
                    <a:gd name="T22" fmla="*/ 576 w 776"/>
                    <a:gd name="T23" fmla="*/ 832 h 2368"/>
                    <a:gd name="T24" fmla="*/ 576 w 776"/>
                    <a:gd name="T25" fmla="*/ 928 h 2368"/>
                    <a:gd name="T26" fmla="*/ 672 w 776"/>
                    <a:gd name="T27" fmla="*/ 1072 h 2368"/>
                    <a:gd name="T28" fmla="*/ 624 w 776"/>
                    <a:gd name="T29" fmla="*/ 1216 h 2368"/>
                    <a:gd name="T30" fmla="*/ 720 w 776"/>
                    <a:gd name="T31" fmla="*/ 1312 h 2368"/>
                    <a:gd name="T32" fmla="*/ 672 w 776"/>
                    <a:gd name="T33" fmla="*/ 1456 h 2368"/>
                    <a:gd name="T34" fmla="*/ 720 w 776"/>
                    <a:gd name="T35" fmla="*/ 1600 h 2368"/>
                    <a:gd name="T36" fmla="*/ 672 w 776"/>
                    <a:gd name="T37" fmla="*/ 1696 h 2368"/>
                    <a:gd name="T38" fmla="*/ 768 w 776"/>
                    <a:gd name="T39" fmla="*/ 1840 h 2368"/>
                    <a:gd name="T40" fmla="*/ 720 w 776"/>
                    <a:gd name="T41" fmla="*/ 1984 h 2368"/>
                    <a:gd name="T42" fmla="*/ 768 w 776"/>
                    <a:gd name="T43" fmla="*/ 2176 h 2368"/>
                    <a:gd name="T44" fmla="*/ 720 w 776"/>
                    <a:gd name="T45" fmla="*/ 2224 h 2368"/>
                    <a:gd name="T46" fmla="*/ 768 w 776"/>
                    <a:gd name="T47" fmla="*/ 2368 h 2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65656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65657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658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659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660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661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662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663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664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665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666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667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668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669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670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65671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5672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65673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6214E32-FC97-4FAA-823C-A97A3C05D3D6}" type="datetimeFigureOut">
              <a:rPr lang="ru-RU"/>
              <a:pPr/>
              <a:t>18.04.2012</a:t>
            </a:fld>
            <a:endParaRPr lang="ru-RU"/>
          </a:p>
        </p:txBody>
      </p:sp>
      <p:sp>
        <p:nvSpPr>
          <p:cNvPr id="65674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5675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024B5A9-B73D-48D5-95E4-39F35FC76B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5F38CF-33D2-4210-A631-10E69EB5C495}" type="datetimeFigureOut">
              <a:rPr lang="ru-RU"/>
              <a:pPr/>
              <a:t>18.04.2012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28B51-8283-4D2C-9FE9-2688FCB79A6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61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793451-8C8C-4D70-A008-69A79941D6EA}" type="datetimeFigureOut">
              <a:rPr lang="ru-RU"/>
              <a:pPr/>
              <a:t>18.04.2012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D2DA5-8028-4E65-BC9D-736F34558C4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0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0B725A-F32B-4F8F-98E5-F7C618D5CF62}" type="datetimeFigureOut">
              <a:rPr lang="ru-RU"/>
              <a:pPr/>
              <a:t>18.04.2012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96A1F-CDA6-443D-8515-2FAAE53C19F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49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CEE82-1731-4AE0-B6A0-238DCC77761E}" type="datetimeFigureOut">
              <a:rPr lang="ru-RU"/>
              <a:pPr/>
              <a:t>18.04.2012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BAB02-8730-4EBC-ACCE-E5F8721E8A1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64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C6832E-597B-41D8-A312-D781BE1962A3}" type="datetimeFigureOut">
              <a:rPr lang="ru-RU"/>
              <a:pPr/>
              <a:t>18.04.2012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62541-C177-4921-9F2C-1E9369F1D79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66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7D486F-16D6-492C-8DE1-F0F9BBB2AC24}" type="datetimeFigureOut">
              <a:rPr lang="ru-RU"/>
              <a:pPr/>
              <a:t>18.04.2012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D047C-E643-4A11-9A82-23AA957744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13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35BE10-FF42-4D89-92B7-017A0439FBAA}" type="datetimeFigureOut">
              <a:rPr lang="ru-RU"/>
              <a:pPr/>
              <a:t>18.04.2012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7DFA5-8847-4E22-85BD-CF83580C099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09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CB75B8-8D57-43C1-8358-5BD114C87ABF}" type="datetimeFigureOut">
              <a:rPr lang="ru-RU"/>
              <a:pPr/>
              <a:t>18.04.2012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BD8E6-9736-4629-A106-20E5C3DE1DA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31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E20D72-2798-40A8-9D00-9305C2C3B383}" type="datetimeFigureOut">
              <a:rPr lang="ru-RU"/>
              <a:pPr/>
              <a:t>18.04.2012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4E16A-AB6A-4E6A-9BBE-8D4341E37A4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61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2E05D8-6B8E-4E4E-9A90-2251EDBFBB47}" type="datetimeFigureOut">
              <a:rPr lang="ru-RU"/>
              <a:pPr/>
              <a:t>18.04.2012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B41B8-3D0C-4097-8EB9-3C18174D83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83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64515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64516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517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4518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64519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520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4521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64522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523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4524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64525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64526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527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6452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6452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64530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31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32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64533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34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35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64536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37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38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64539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40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41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64542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43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4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64545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46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47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64548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49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50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64551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52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53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64554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55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56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64557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58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5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64560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61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62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64563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64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65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64566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67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68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64569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70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71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64572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73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7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64575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76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77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64578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79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80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64581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82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83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64584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85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86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64587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88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8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64590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91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64592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593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64594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64595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96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597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64598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599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600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64601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602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603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64604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605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606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64607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608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609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64610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611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612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64613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614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615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64616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617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618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64619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620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621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64622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623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4624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64625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626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64627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28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29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30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31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32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33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34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35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36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37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38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39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40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41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42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43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44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45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46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47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648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64649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650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4651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C8A7BE3-6EE7-4EAA-9926-9090F3F5743E}" type="datetimeFigureOut">
              <a:rPr lang="ru-RU"/>
              <a:pPr/>
              <a:t>18.04.2012</a:t>
            </a:fld>
            <a:endParaRPr lang="ru-RU"/>
          </a:p>
        </p:txBody>
      </p:sp>
      <p:sp>
        <p:nvSpPr>
          <p:cNvPr id="64652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653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F30CEA-2883-4E4F-B236-79B65AAB8058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13" Type="http://schemas.openxmlformats.org/officeDocument/2006/relationships/slide" Target="slide39.xml"/><Relationship Id="rId3" Type="http://schemas.openxmlformats.org/officeDocument/2006/relationships/slide" Target="slide28.xml"/><Relationship Id="rId7" Type="http://schemas.openxmlformats.org/officeDocument/2006/relationships/slide" Target="slide32.xml"/><Relationship Id="rId12" Type="http://schemas.openxmlformats.org/officeDocument/2006/relationships/slide" Target="slide38.xml"/><Relationship Id="rId17" Type="http://schemas.openxmlformats.org/officeDocument/2006/relationships/slide" Target="slide3.xml"/><Relationship Id="rId2" Type="http://schemas.openxmlformats.org/officeDocument/2006/relationships/slide" Target="slide26.xml"/><Relationship Id="rId16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11" Type="http://schemas.openxmlformats.org/officeDocument/2006/relationships/slide" Target="slide37.xml"/><Relationship Id="rId5" Type="http://schemas.openxmlformats.org/officeDocument/2006/relationships/slide" Target="slide29.xml"/><Relationship Id="rId15" Type="http://schemas.openxmlformats.org/officeDocument/2006/relationships/slide" Target="slide31.xml"/><Relationship Id="rId10" Type="http://schemas.openxmlformats.org/officeDocument/2006/relationships/slide" Target="slide35.xml"/><Relationship Id="rId4" Type="http://schemas.openxmlformats.org/officeDocument/2006/relationships/slide" Target="slide27.xml"/><Relationship Id="rId9" Type="http://schemas.openxmlformats.org/officeDocument/2006/relationships/slide" Target="slide34.xml"/><Relationship Id="rId14" Type="http://schemas.openxmlformats.org/officeDocument/2006/relationships/slide" Target="slide4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3" Type="http://schemas.openxmlformats.org/officeDocument/2006/relationships/slide" Target="slide4.xml"/><Relationship Id="rId7" Type="http://schemas.openxmlformats.org/officeDocument/2006/relationships/slide" Target="slide4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gi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7.xml"/><Relationship Id="rId7" Type="http://schemas.openxmlformats.org/officeDocument/2006/relationships/slide" Target="slide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3.xml"/><Relationship Id="rId5" Type="http://schemas.openxmlformats.org/officeDocument/2006/relationships/slide" Target="slide9.xml"/><Relationship Id="rId10" Type="http://schemas.openxmlformats.org/officeDocument/2006/relationships/slide" Target="slide13.xml"/><Relationship Id="rId4" Type="http://schemas.openxmlformats.org/officeDocument/2006/relationships/slide" Target="slide8.xml"/><Relationship Id="rId9" Type="http://schemas.openxmlformats.org/officeDocument/2006/relationships/slide" Target="slide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4" descr="0_30088_488c7864_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395288" y="692150"/>
            <a:ext cx="83708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sz="5400" b="1" i="1">
                <a:solidFill>
                  <a:srgbClr val="00FF00"/>
                </a:solidFill>
              </a:rPr>
              <a:t>Сабақтың  тақырыбы:</a:t>
            </a:r>
            <a:endParaRPr lang="ru-RU" sz="5400" b="1" i="1">
              <a:solidFill>
                <a:srgbClr val="00FF00"/>
              </a:solidFill>
            </a:endParaRPr>
          </a:p>
        </p:txBody>
      </p:sp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611188" y="2205038"/>
            <a:ext cx="7705725" cy="2663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14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"Сынып көшбасшысы" </a:t>
            </a:r>
          </a:p>
          <a:p>
            <a:pPr algn="ctr"/>
            <a:r>
              <a:rPr lang="ru-RU" sz="28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интеллектуалды </a:t>
            </a:r>
          </a:p>
          <a:p>
            <a:pPr algn="ctr"/>
            <a:r>
              <a:rPr lang="ru-RU" sz="28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ойын сабағы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79388" y="2924175"/>
            <a:ext cx="125237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kk-KZ" sz="3200" b="1" i="1">
                <a:latin typeface="Arial" charset="0"/>
              </a:rPr>
              <a:t>30(сол жақта)-</a:t>
            </a:r>
            <a:r>
              <a:rPr lang="kk-KZ" sz="3200" i="1">
                <a:latin typeface="Arial" charset="0"/>
              </a:rPr>
              <a:t> Кеңестер Одағында алғаш</a:t>
            </a:r>
          </a:p>
          <a:p>
            <a:pPr eaLnBrk="0" hangingPunct="0"/>
            <a:r>
              <a:rPr lang="kk-KZ" sz="3200" i="1">
                <a:latin typeface="Arial" charset="0"/>
              </a:rPr>
              <a:t> ЭЕМ жасаған ғалым</a:t>
            </a:r>
            <a:r>
              <a:rPr lang="kk-KZ">
                <a:latin typeface="Arial" charset="0"/>
              </a:rPr>
              <a:t> </a:t>
            </a:r>
          </a:p>
        </p:txBody>
      </p:sp>
      <p:sp>
        <p:nvSpPr>
          <p:cNvPr id="31750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51" name="WordArt 7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692275" y="260350"/>
            <a:ext cx="59753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Тексеру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900113" y="2852738"/>
            <a:ext cx="72040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kk-KZ" sz="3200" b="1" i="1">
                <a:latin typeface="Arial" charset="0"/>
              </a:rPr>
              <a:t>30(ортада)-</a:t>
            </a:r>
            <a:r>
              <a:rPr lang="kk-KZ" sz="3200" i="1">
                <a:latin typeface="Arial" charset="0"/>
              </a:rPr>
              <a:t> Ең алғашқы программа</a:t>
            </a:r>
          </a:p>
          <a:p>
            <a:pPr eaLnBrk="0" hangingPunct="0"/>
            <a:r>
              <a:rPr lang="kk-KZ" sz="3200" i="1">
                <a:latin typeface="Arial" charset="0"/>
              </a:rPr>
              <a:t>         жасаған  әйел ғалым</a:t>
            </a:r>
            <a:r>
              <a:rPr lang="kk-KZ">
                <a:latin typeface="Arial" charset="0"/>
              </a:rPr>
              <a:t> </a:t>
            </a:r>
          </a:p>
        </p:txBody>
      </p:sp>
      <p:sp>
        <p:nvSpPr>
          <p:cNvPr id="32774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5" name="WordArt 7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692275" y="260350"/>
            <a:ext cx="59753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Тексеру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971550" y="2781300"/>
            <a:ext cx="70500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kk-KZ" sz="3200" b="1" i="1">
                <a:latin typeface="Arial" charset="0"/>
              </a:rPr>
              <a:t>30(оң жақта)-</a:t>
            </a:r>
            <a:r>
              <a:rPr lang="kk-KZ" sz="3200" i="1">
                <a:latin typeface="Arial" charset="0"/>
              </a:rPr>
              <a:t> Интернетке қосылу</a:t>
            </a:r>
          </a:p>
          <a:p>
            <a:pPr eaLnBrk="0" hangingPunct="0"/>
            <a:r>
              <a:rPr lang="kk-KZ" sz="3200" i="1">
                <a:latin typeface="Arial" charset="0"/>
              </a:rPr>
              <a:t>                 құрылғысы.</a:t>
            </a:r>
            <a:r>
              <a:rPr lang="kk-KZ">
                <a:latin typeface="Arial" charset="0"/>
              </a:rPr>
              <a:t> </a:t>
            </a:r>
          </a:p>
        </p:txBody>
      </p:sp>
      <p:sp>
        <p:nvSpPr>
          <p:cNvPr id="33797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798" name="WordArt 6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692275" y="260350"/>
            <a:ext cx="59753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Тексеру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971550" y="2997200"/>
            <a:ext cx="7426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kk-KZ" sz="3200" b="1" i="1">
                <a:latin typeface="Arial" charset="0"/>
              </a:rPr>
              <a:t>40(сол жақта)-</a:t>
            </a:r>
            <a:r>
              <a:rPr lang="kk-KZ" sz="3200" i="1">
                <a:latin typeface="Arial" charset="0"/>
              </a:rPr>
              <a:t> Логарифм сызғышын</a:t>
            </a:r>
          </a:p>
          <a:p>
            <a:pPr eaLnBrk="0" hangingPunct="0"/>
            <a:r>
              <a:rPr lang="kk-KZ" sz="3200" i="1">
                <a:latin typeface="Arial" charset="0"/>
              </a:rPr>
              <a:t>        кім жасап шығарды?</a:t>
            </a:r>
            <a:r>
              <a:rPr lang="kk-KZ">
                <a:latin typeface="Arial" charset="0"/>
              </a:rPr>
              <a:t> </a:t>
            </a:r>
          </a:p>
        </p:txBody>
      </p:sp>
      <p:sp>
        <p:nvSpPr>
          <p:cNvPr id="34821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822" name="WordArt 6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692275" y="260350"/>
            <a:ext cx="59753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Тексеру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795338" y="2897188"/>
            <a:ext cx="76358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kk-KZ" sz="3200" b="1" i="1">
                <a:latin typeface="Arial" charset="0"/>
              </a:rPr>
              <a:t>40(ортада)-</a:t>
            </a:r>
            <a:r>
              <a:rPr lang="kk-KZ" sz="3200" i="1">
                <a:latin typeface="Arial" charset="0"/>
              </a:rPr>
              <a:t> Терезені басқару </a:t>
            </a:r>
          </a:p>
          <a:p>
            <a:pPr eaLnBrk="0" hangingPunct="0"/>
            <a:r>
              <a:rPr lang="kk-KZ" sz="3200" i="1">
                <a:latin typeface="Arial" charset="0"/>
              </a:rPr>
              <a:t>батырмалары қай жолда орналасқан?</a:t>
            </a:r>
            <a:r>
              <a:rPr lang="kk-KZ">
                <a:latin typeface="Arial" charset="0"/>
              </a:rPr>
              <a:t> </a:t>
            </a:r>
          </a:p>
        </p:txBody>
      </p:sp>
      <p:sp>
        <p:nvSpPr>
          <p:cNvPr id="35845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46" name="WordArt 6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692275" y="260350"/>
            <a:ext cx="59753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Тексеру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2538413"/>
            <a:ext cx="9164638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kk-KZ" sz="3200" b="1" i="1">
                <a:latin typeface="Arial" charset="0"/>
              </a:rPr>
              <a:t>40(оң жақта)-</a:t>
            </a:r>
            <a:r>
              <a:rPr lang="kk-KZ" sz="3200" i="1">
                <a:latin typeface="Arial" charset="0"/>
              </a:rPr>
              <a:t> Берілген терезедегі орындауға</a:t>
            </a:r>
          </a:p>
          <a:p>
            <a:pPr eaLnBrk="0" hangingPunct="0"/>
            <a:r>
              <a:rPr lang="kk-KZ" sz="3200" i="1">
                <a:latin typeface="Arial" charset="0"/>
              </a:rPr>
              <a:t>               болатын командалар</a:t>
            </a:r>
          </a:p>
          <a:p>
            <a:pPr eaLnBrk="0" hangingPunct="0"/>
            <a:r>
              <a:rPr lang="kk-KZ" sz="3200" i="1">
                <a:latin typeface="Arial" charset="0"/>
              </a:rPr>
              <a:t>               тізбегі не деп аталады? </a:t>
            </a:r>
          </a:p>
        </p:txBody>
      </p:sp>
      <p:sp>
        <p:nvSpPr>
          <p:cNvPr id="36871" name="WordArt 7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692275" y="260350"/>
            <a:ext cx="59753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Тексеру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WordArt 5"/>
          <p:cNvSpPr>
            <a:spLocks noChangeArrowheads="1" noChangeShapeType="1" noTextEdit="1"/>
          </p:cNvSpPr>
          <p:nvPr/>
        </p:nvSpPr>
        <p:spPr bwMode="auto">
          <a:xfrm>
            <a:off x="1835150" y="2349500"/>
            <a:ext cx="5472113" cy="1873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Санау жүйесі </a:t>
            </a:r>
          </a:p>
        </p:txBody>
      </p:sp>
      <p:sp>
        <p:nvSpPr>
          <p:cNvPr id="37895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140200" y="3284538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>
                <a:latin typeface="Arial" charset="0"/>
              </a:rPr>
              <a:t> </a:t>
            </a:r>
          </a:p>
        </p:txBody>
      </p:sp>
      <p:sp>
        <p:nvSpPr>
          <p:cNvPr id="38917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18" name="WordArt 6"/>
          <p:cNvSpPr>
            <a:spLocks noChangeArrowheads="1" noChangeShapeType="1" noTextEdit="1"/>
          </p:cNvSpPr>
          <p:nvPr/>
        </p:nvSpPr>
        <p:spPr bwMode="auto">
          <a:xfrm>
            <a:off x="2484438" y="2349500"/>
            <a:ext cx="4105275" cy="16541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Абак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42" name="WordArt 6"/>
          <p:cNvSpPr>
            <a:spLocks noChangeArrowheads="1" noChangeShapeType="1" noTextEdit="1"/>
          </p:cNvSpPr>
          <p:nvPr/>
        </p:nvSpPr>
        <p:spPr bwMode="auto">
          <a:xfrm>
            <a:off x="2843213" y="2565400"/>
            <a:ext cx="4076700" cy="15811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Е</a:t>
            </a:r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nter </a:t>
            </a:r>
            <a:endParaRPr lang="ru-RU" sz="3600" kern="1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2195513" y="2565400"/>
            <a:ext cx="4681537" cy="172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С.А. Лебедев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4" descr="0_30088_488c7864_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kk-KZ" b="1" i="1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Сабақтың мақсаты:</a:t>
            </a:r>
            <a:endParaRPr lang="ru-RU" b="1" i="1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23850" y="1412875"/>
            <a:ext cx="8540750" cy="4422775"/>
          </a:xfrm>
        </p:spPr>
        <p:txBody>
          <a:bodyPr/>
          <a:lstStyle/>
          <a:p>
            <a:pPr>
              <a:buFont typeface="Wingdings" pitchFamily="2" charset="2"/>
              <a:buChar char="Ш"/>
            </a:pPr>
            <a:r>
              <a:rPr lang="kk-KZ" b="1">
                <a:solidFill>
                  <a:srgbClr val="FE3E1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Оқушылардың информатика пәніне қызығушылығын арттыру; </a:t>
            </a:r>
          </a:p>
          <a:p>
            <a:pPr>
              <a:buFont typeface="Wingdings" pitchFamily="2" charset="2"/>
              <a:buChar char="Ш"/>
            </a:pPr>
            <a:r>
              <a:rPr lang="kk-KZ" b="1">
                <a:solidFill>
                  <a:srgbClr val="FE3E1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ой-өрісін және танымдық қабілеттерін дамыту;</a:t>
            </a:r>
          </a:p>
          <a:p>
            <a:pPr>
              <a:buFont typeface="Wingdings" pitchFamily="2" charset="2"/>
              <a:buChar char="Ш"/>
            </a:pPr>
            <a:r>
              <a:rPr lang="kk-KZ" b="1">
                <a:solidFill>
                  <a:srgbClr val="FE3E1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шығармашылыққа баулу; </a:t>
            </a:r>
          </a:p>
          <a:p>
            <a:pPr>
              <a:buFont typeface="Wingdings" pitchFamily="2" charset="2"/>
              <a:buChar char="Ш"/>
            </a:pPr>
            <a:r>
              <a:rPr lang="kk-KZ" b="1">
                <a:solidFill>
                  <a:srgbClr val="FE3E1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өз ойын еркін жеткізе білу;</a:t>
            </a:r>
          </a:p>
          <a:p>
            <a:pPr>
              <a:buFont typeface="Wingdings" pitchFamily="2" charset="2"/>
              <a:buChar char="Ш"/>
            </a:pPr>
            <a:r>
              <a:rPr lang="kk-KZ" b="1">
                <a:solidFill>
                  <a:srgbClr val="FE3E1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өткенді шапшаң еске түсіру дағдыларын қалыптастыру.</a:t>
            </a:r>
          </a:p>
          <a:p>
            <a:pPr>
              <a:buFontTx/>
              <a:buNone/>
            </a:pPr>
            <a:endParaRPr lang="kk-KZ" b="1">
              <a:solidFill>
                <a:srgbClr val="FE3E1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>
              <a:buFontTx/>
              <a:buNone/>
            </a:pPr>
            <a:endParaRPr lang="kk-KZ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</a:pPr>
            <a:endParaRPr lang="ru-RU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990" name="WordArt 6"/>
          <p:cNvSpPr>
            <a:spLocks noChangeArrowheads="1" noChangeShapeType="1" noTextEdit="1"/>
          </p:cNvSpPr>
          <p:nvPr/>
        </p:nvSpPr>
        <p:spPr bwMode="auto">
          <a:xfrm>
            <a:off x="2195513" y="2565400"/>
            <a:ext cx="4248150" cy="18002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Ада Лавлейс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14" name="WordArt 6"/>
          <p:cNvSpPr>
            <a:spLocks noChangeArrowheads="1" noChangeShapeType="1" noTextEdit="1"/>
          </p:cNvSpPr>
          <p:nvPr/>
        </p:nvSpPr>
        <p:spPr bwMode="auto">
          <a:xfrm>
            <a:off x="2484438" y="2565400"/>
            <a:ext cx="3671887" cy="172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Модем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38" name="WordArt 6"/>
          <p:cNvSpPr>
            <a:spLocks noChangeArrowheads="1" noChangeShapeType="1" noTextEdit="1"/>
          </p:cNvSpPr>
          <p:nvPr/>
        </p:nvSpPr>
        <p:spPr bwMode="auto">
          <a:xfrm>
            <a:off x="2411413" y="2492375"/>
            <a:ext cx="3889375" cy="18002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Д.Робертсон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62" name="WordArt 6"/>
          <p:cNvSpPr>
            <a:spLocks noChangeArrowheads="1" noChangeShapeType="1" noTextEdit="1"/>
          </p:cNvSpPr>
          <p:nvPr/>
        </p:nvSpPr>
        <p:spPr bwMode="auto">
          <a:xfrm>
            <a:off x="2268538" y="2349500"/>
            <a:ext cx="4751387" cy="20161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Тақырып жолы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86" name="WordArt 6"/>
          <p:cNvSpPr>
            <a:spLocks noChangeArrowheads="1" noChangeShapeType="1" noTextEdit="1"/>
          </p:cNvSpPr>
          <p:nvPr/>
        </p:nvSpPr>
        <p:spPr bwMode="auto">
          <a:xfrm>
            <a:off x="2627313" y="2565400"/>
            <a:ext cx="3384550" cy="18716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Меню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>
            <p:ph type="body" idx="1"/>
          </p:nvPr>
        </p:nvSpPr>
        <p:spPr>
          <a:xfrm>
            <a:off x="0" y="1052513"/>
            <a:ext cx="3419475" cy="3240087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endParaRPr lang="ru-RU" sz="4400">
              <a:solidFill>
                <a:srgbClr val="000000"/>
              </a:solidFill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47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23850" y="404813"/>
            <a:ext cx="3057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kk-KZ" sz="36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Математика</a:t>
            </a:r>
            <a:endParaRPr lang="kk-KZ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493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5435600" y="476250"/>
            <a:ext cx="3189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kk-KZ" sz="36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Информатика</a:t>
            </a:r>
            <a:endParaRPr lang="kk-KZ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5364163" y="1125538"/>
            <a:ext cx="3527425" cy="3167062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4400">
              <a:solidFill>
                <a:srgbClr val="000000"/>
              </a:solidFill>
            </a:endParaRPr>
          </a:p>
        </p:txBody>
      </p:sp>
      <p:sp>
        <p:nvSpPr>
          <p:cNvPr id="29710" name="AutoShape 14"/>
          <p:cNvSpPr>
            <a:spLocks noChangeArrowheads="1"/>
          </p:cNvSpPr>
          <p:nvPr/>
        </p:nvSpPr>
        <p:spPr bwMode="auto">
          <a:xfrm>
            <a:off x="2339975" y="3789363"/>
            <a:ext cx="3960813" cy="3068637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kk-KZ" sz="4400">
              <a:solidFill>
                <a:srgbClr val="000000"/>
              </a:solidFill>
            </a:endParaRP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4400">
              <a:solidFill>
                <a:srgbClr val="000000"/>
              </a:solidFill>
            </a:endParaRP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3203575" y="3068638"/>
            <a:ext cx="33131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latin typeface="Arial" charset="0"/>
              </a:rPr>
              <a:t>Геометрия</a:t>
            </a:r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1042988" y="23495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1042988" y="2349500"/>
            <a:ext cx="136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539750" y="3284538"/>
            <a:ext cx="23034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1692275" y="2349500"/>
            <a:ext cx="0" cy="1943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7" name="WordArt 21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403350" y="1700213"/>
            <a:ext cx="5048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30</a:t>
            </a:r>
          </a:p>
        </p:txBody>
      </p:sp>
      <p:sp>
        <p:nvSpPr>
          <p:cNvPr id="29718" name="WordArt 22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908175" y="2565400"/>
            <a:ext cx="4762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20</a:t>
            </a:r>
          </a:p>
        </p:txBody>
      </p:sp>
      <p:sp>
        <p:nvSpPr>
          <p:cNvPr id="29719" name="WordArt 23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42988" y="2565400"/>
            <a:ext cx="4762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20</a:t>
            </a:r>
          </a:p>
        </p:txBody>
      </p:sp>
      <p:sp>
        <p:nvSpPr>
          <p:cNvPr id="29720" name="WordArt 24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27088" y="3500438"/>
            <a:ext cx="4191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10</a:t>
            </a:r>
          </a:p>
        </p:txBody>
      </p:sp>
      <p:sp>
        <p:nvSpPr>
          <p:cNvPr id="29722" name="WordArt 26">
            <a:hlinkClick r:id="rId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195513" y="3500438"/>
            <a:ext cx="4191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10</a:t>
            </a:r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6443663" y="2349500"/>
            <a:ext cx="136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5940425" y="3284538"/>
            <a:ext cx="23764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>
            <a:off x="7164388" y="2349500"/>
            <a:ext cx="0" cy="1943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26" name="WordArt 30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443663" y="2565400"/>
            <a:ext cx="4762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20</a:t>
            </a:r>
          </a:p>
        </p:txBody>
      </p:sp>
      <p:sp>
        <p:nvSpPr>
          <p:cNvPr id="29727" name="WordArt 31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380288" y="2565400"/>
            <a:ext cx="4762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20</a:t>
            </a:r>
          </a:p>
        </p:txBody>
      </p:sp>
      <p:sp>
        <p:nvSpPr>
          <p:cNvPr id="29728" name="WordArt 32">
            <a:hlinkClick r:id="rId9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227763" y="3500438"/>
            <a:ext cx="4191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10</a:t>
            </a:r>
          </a:p>
        </p:txBody>
      </p:sp>
      <p:sp>
        <p:nvSpPr>
          <p:cNvPr id="29729" name="WordArt 33">
            <a:hlinkClick r:id="rId10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667625" y="3500438"/>
            <a:ext cx="4191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10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3563938" y="4941888"/>
            <a:ext cx="1512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4356100" y="4941888"/>
            <a:ext cx="71438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4284663" y="4941888"/>
            <a:ext cx="0" cy="1916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3059113" y="5805488"/>
            <a:ext cx="2520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34" name="WordArt 38">
            <a:hlinkClick r:id="rId11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635375" y="5084763"/>
            <a:ext cx="4762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20</a:t>
            </a:r>
          </a:p>
        </p:txBody>
      </p:sp>
      <p:sp>
        <p:nvSpPr>
          <p:cNvPr id="29735" name="WordArt 39">
            <a:hlinkClick r:id="rId1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572000" y="5084763"/>
            <a:ext cx="4762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20</a:t>
            </a:r>
          </a:p>
        </p:txBody>
      </p:sp>
      <p:sp>
        <p:nvSpPr>
          <p:cNvPr id="29736" name="WordArt 40">
            <a:hlinkClick r:id="rId1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348038" y="6021388"/>
            <a:ext cx="4191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10</a:t>
            </a:r>
          </a:p>
        </p:txBody>
      </p:sp>
      <p:sp>
        <p:nvSpPr>
          <p:cNvPr id="29737" name="WordArt 41">
            <a:hlinkClick r:id="rId1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787900" y="6021388"/>
            <a:ext cx="4191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10</a:t>
            </a:r>
          </a:p>
        </p:txBody>
      </p:sp>
      <p:sp>
        <p:nvSpPr>
          <p:cNvPr id="29738" name="WordArt 42">
            <a:hlinkClick r:id="rId1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04025" y="1700213"/>
            <a:ext cx="5048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30</a:t>
            </a:r>
          </a:p>
        </p:txBody>
      </p:sp>
      <p:sp>
        <p:nvSpPr>
          <p:cNvPr id="29739" name="WordArt 43">
            <a:hlinkClick r:id="rId1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995738" y="4292600"/>
            <a:ext cx="5048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30</a:t>
            </a:r>
          </a:p>
        </p:txBody>
      </p:sp>
      <p:sp>
        <p:nvSpPr>
          <p:cNvPr id="29740" name="Rectangle 44"/>
          <p:cNvSpPr>
            <a:spLocks noChangeArrowheads="1"/>
          </p:cNvSpPr>
          <p:nvPr/>
        </p:nvSpPr>
        <p:spPr bwMode="auto">
          <a:xfrm>
            <a:off x="3132138" y="115888"/>
            <a:ext cx="260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b="1">
                <a:solidFill>
                  <a:srgbClr val="FFFF00"/>
                </a:solidFill>
                <a:latin typeface="Arial" charset="0"/>
              </a:rPr>
              <a:t>IV </a:t>
            </a:r>
            <a:r>
              <a:rPr lang="kk-KZ" b="1">
                <a:solidFill>
                  <a:srgbClr val="FFFF00"/>
                </a:solidFill>
                <a:latin typeface="Arial" charset="0"/>
              </a:rPr>
              <a:t>тур «Дода-Көкпар»</a:t>
            </a:r>
          </a:p>
        </p:txBody>
      </p:sp>
      <p:sp>
        <p:nvSpPr>
          <p:cNvPr id="29741" name="AutoShape 45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885113" y="6165850"/>
            <a:ext cx="935037" cy="431800"/>
          </a:xfrm>
          <a:prstGeom prst="leftArrow">
            <a:avLst>
              <a:gd name="adj1" fmla="val 50000"/>
              <a:gd name="adj2" fmla="val 541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1387475" y="2895600"/>
            <a:ext cx="6369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30- 80 санының 15</a:t>
            </a:r>
            <a:r>
              <a:rPr lang="en-US" sz="3200" b="1">
                <a:latin typeface="Arial" charset="0"/>
              </a:rPr>
              <a:t>% </a:t>
            </a:r>
            <a:r>
              <a:rPr lang="kk-KZ" sz="3200" b="1">
                <a:latin typeface="Arial" charset="0"/>
              </a:rPr>
              <a:t>-і қанша?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1) 6 		2) 12 			3) 8</a:t>
            </a:r>
          </a:p>
        </p:txBody>
      </p:sp>
      <p:sp>
        <p:nvSpPr>
          <p:cNvPr id="48135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593725" y="2652713"/>
            <a:ext cx="7959725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20-(сол жақ)- «0» саны римдік санау </a:t>
            </a:r>
          </a:p>
          <a:p>
            <a:pPr algn="ctr"/>
            <a:r>
              <a:rPr lang="kk-KZ" sz="3200" b="1">
                <a:latin typeface="Arial" charset="0"/>
              </a:rPr>
              <a:t>жүйесінде нешені білдіреді?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1) 500 		2) 50 			3) 1000</a:t>
            </a:r>
          </a:p>
        </p:txBody>
      </p:sp>
      <p:sp>
        <p:nvSpPr>
          <p:cNvPr id="49157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715963" y="2166938"/>
            <a:ext cx="7712075" cy="252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20-(оң жақ)- Анасы 50 жаста, ал қызы</a:t>
            </a:r>
          </a:p>
          <a:p>
            <a:pPr algn="ctr"/>
            <a:r>
              <a:rPr lang="kk-KZ" sz="3200" b="1">
                <a:latin typeface="Arial" charset="0"/>
              </a:rPr>
              <a:t> 28 жаста. </a:t>
            </a:r>
          </a:p>
          <a:p>
            <a:pPr algn="ctr"/>
            <a:r>
              <a:rPr lang="kk-KZ" sz="3200" b="1">
                <a:latin typeface="Arial" charset="0"/>
              </a:rPr>
              <a:t>Бұдан неше жыл бұрын қызы</a:t>
            </a:r>
          </a:p>
          <a:p>
            <a:pPr algn="ctr"/>
            <a:r>
              <a:rPr lang="kk-KZ" sz="3200" b="1">
                <a:latin typeface="Arial" charset="0"/>
              </a:rPr>
              <a:t> анасынан екі есе жас еді.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1) 5 жыл	2) 6 жыл	3) 4 жыл</a:t>
            </a:r>
          </a:p>
        </p:txBody>
      </p:sp>
      <p:sp>
        <p:nvSpPr>
          <p:cNvPr id="50181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11125" y="2652713"/>
            <a:ext cx="8923338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10-(сол жақ)- </a:t>
            </a:r>
            <a:r>
              <a:rPr lang="en-US" sz="3200" b="1">
                <a:latin typeface="Arial" charset="0"/>
              </a:rPr>
              <a:t>y</a:t>
            </a:r>
            <a:r>
              <a:rPr lang="ru-RU" sz="3200" b="1">
                <a:latin typeface="Arial" charset="0"/>
              </a:rPr>
              <a:t>=</a:t>
            </a:r>
            <a:r>
              <a:rPr lang="en-US" sz="3200" b="1">
                <a:latin typeface="Arial" charset="0"/>
              </a:rPr>
              <a:t>k</a:t>
            </a:r>
            <a:r>
              <a:rPr lang="ru-RU" sz="3200" b="1">
                <a:latin typeface="Arial" charset="0"/>
              </a:rPr>
              <a:t>/</a:t>
            </a:r>
            <a:r>
              <a:rPr lang="en-US" sz="3200" b="1">
                <a:latin typeface="Arial" charset="0"/>
              </a:rPr>
              <a:t>x </a:t>
            </a:r>
            <a:r>
              <a:rPr lang="kk-KZ" sz="3200" b="1">
                <a:latin typeface="Arial" charset="0"/>
              </a:rPr>
              <a:t>функциясының графигі </a:t>
            </a:r>
          </a:p>
          <a:p>
            <a:pPr algn="ctr"/>
            <a:r>
              <a:rPr lang="kk-KZ" sz="3200" b="1">
                <a:latin typeface="Arial" charset="0"/>
              </a:rPr>
              <a:t> не деп аталады?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1) парабола	2) гипербола	3) кубпарабола</a:t>
            </a:r>
          </a:p>
        </p:txBody>
      </p:sp>
      <p:sp>
        <p:nvSpPr>
          <p:cNvPr id="51205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4" descr="0_30088_488c7864_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WordArt 4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0" y="188913"/>
            <a:ext cx="3527425" cy="20605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І тур</a:t>
            </a:r>
          </a:p>
          <a:p>
            <a:pPr algn="ctr"/>
            <a:r>
              <a:rPr lang="ru-RU" sz="3600" b="1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"Бәйге"</a:t>
            </a:r>
          </a:p>
        </p:txBody>
      </p:sp>
      <p:sp>
        <p:nvSpPr>
          <p:cNvPr id="4100" name="WordArt 4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211638" y="260350"/>
            <a:ext cx="3529012" cy="220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ІІ тур</a:t>
            </a:r>
          </a:p>
          <a:p>
            <a:pPr algn="ctr"/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«Тіл-өнер"</a:t>
            </a:r>
          </a:p>
        </p:txBody>
      </p:sp>
      <p:sp>
        <p:nvSpPr>
          <p:cNvPr id="4101" name="WordArt 4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0" y="2708275"/>
            <a:ext cx="3851275" cy="2305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E3E1E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ІІІ тур</a:t>
            </a:r>
          </a:p>
          <a:p>
            <a:pPr algn="ctr"/>
            <a:r>
              <a:rPr lang="ru-RU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E3E1E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"Жеті жұмбақ"</a:t>
            </a:r>
          </a:p>
        </p:txBody>
      </p:sp>
      <p:sp>
        <p:nvSpPr>
          <p:cNvPr id="4102" name="WordArt 4">
            <a:hlinkClick r:id="rId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148263" y="2636838"/>
            <a:ext cx="3995737" cy="2232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IV </a:t>
            </a:r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тур</a:t>
            </a:r>
          </a:p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"Дода-Көкпар"</a:t>
            </a:r>
          </a:p>
        </p:txBody>
      </p:sp>
      <p:sp>
        <p:nvSpPr>
          <p:cNvPr id="4103" name="WordArt 4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203575" y="4697413"/>
            <a:ext cx="3960813" cy="2160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V </a:t>
            </a:r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тур</a:t>
            </a:r>
          </a:p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"Жорға"</a:t>
            </a:r>
          </a:p>
        </p:txBody>
      </p:sp>
      <p:sp>
        <p:nvSpPr>
          <p:cNvPr id="4105" name="AutoShape 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885113" y="6237288"/>
            <a:ext cx="1008062" cy="431800"/>
          </a:xfrm>
          <a:prstGeom prst="rightArrow">
            <a:avLst>
              <a:gd name="adj1" fmla="val 50000"/>
              <a:gd name="adj2" fmla="val 58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442913" y="2652713"/>
            <a:ext cx="8259762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10-(оң жақ)- 0,75 дм қанша  </a:t>
            </a:r>
          </a:p>
          <a:p>
            <a:pPr algn="ctr"/>
            <a:r>
              <a:rPr lang="kk-KZ" sz="3200" b="1">
                <a:latin typeface="Arial" charset="0"/>
              </a:rPr>
              <a:t>сантиметр болады?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1) 0,075см		2) 75 см		3) 7,5 см</a:t>
            </a:r>
          </a:p>
        </p:txBody>
      </p:sp>
      <p:sp>
        <p:nvSpPr>
          <p:cNvPr id="52229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47625" y="2652713"/>
            <a:ext cx="9051925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30- Компьютердің қандай құрылғысы адам </a:t>
            </a:r>
          </a:p>
          <a:p>
            <a:pPr algn="ctr"/>
            <a:r>
              <a:rPr lang="kk-KZ" sz="3200" b="1">
                <a:latin typeface="Arial" charset="0"/>
              </a:rPr>
              <a:t>денсаулығына зиянды?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1) Монитор   2)пернетақта      3) процессор</a:t>
            </a:r>
          </a:p>
        </p:txBody>
      </p:sp>
      <p:sp>
        <p:nvSpPr>
          <p:cNvPr id="5325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271463" y="2895600"/>
            <a:ext cx="86010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20-(сол жақ)-«Бит» сөзінде неше бит бар?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1) 3 бит      2) 24 бит          3)8 бит</a:t>
            </a:r>
          </a:p>
        </p:txBody>
      </p:sp>
      <p:sp>
        <p:nvSpPr>
          <p:cNvPr id="54277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50800" y="2895600"/>
            <a:ext cx="90408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20-(оң жақ)-Microsoft фирмасын құрған кім?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1) Ф.Нейман  2)Пол Аллен  3) Билл Гейтс</a:t>
            </a:r>
            <a:r>
              <a:rPr lang="kk-KZ">
                <a:latin typeface="Arial" charset="0"/>
              </a:rPr>
              <a:t>  </a:t>
            </a:r>
          </a:p>
        </p:txBody>
      </p:sp>
      <p:sp>
        <p:nvSpPr>
          <p:cNvPr id="55301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-68263" y="2895600"/>
            <a:ext cx="92821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10-(сол жақ)- винчестенр деген не?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1) Қатты диск   2)Иілгіш диск  3)Компакт-диск</a:t>
            </a:r>
          </a:p>
        </p:txBody>
      </p:sp>
      <p:sp>
        <p:nvSpPr>
          <p:cNvPr id="56325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-122238" y="2652713"/>
            <a:ext cx="9388476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10-(оң жақ)- Нақты бір файлды </a:t>
            </a:r>
          </a:p>
          <a:p>
            <a:pPr algn="ctr"/>
            <a:r>
              <a:rPr lang="kk-KZ" sz="3200" b="1">
                <a:latin typeface="Arial" charset="0"/>
              </a:rPr>
              <a:t>көрсететін белгіше?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1) Файл 2) таңбаша (ярлык) 3) қапшық (папка)</a:t>
            </a:r>
          </a:p>
        </p:txBody>
      </p:sp>
      <p:sp>
        <p:nvSpPr>
          <p:cNvPr id="57349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-109538" y="2409825"/>
            <a:ext cx="9361488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30- Сыбайлас бұрыштардың бірі екіншісінен </a:t>
            </a:r>
          </a:p>
          <a:p>
            <a:pPr algn="ctr"/>
            <a:r>
              <a:rPr lang="kk-KZ" sz="3200" b="1">
                <a:latin typeface="Arial" charset="0"/>
              </a:rPr>
              <a:t>екі есе үлкен. </a:t>
            </a:r>
          </a:p>
          <a:p>
            <a:pPr algn="ctr"/>
            <a:r>
              <a:rPr lang="kk-KZ" sz="3200" b="1">
                <a:latin typeface="Arial" charset="0"/>
              </a:rPr>
              <a:t>Осы бұрыштар неге тең?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1)400 </a:t>
            </a:r>
            <a:r>
              <a:rPr lang="en-US" sz="3200" b="1">
                <a:latin typeface="Arial" charset="0"/>
              </a:rPr>
              <a:t>°</a:t>
            </a:r>
            <a:r>
              <a:rPr lang="kk-KZ" sz="3200" b="1">
                <a:latin typeface="Arial" charset="0"/>
              </a:rPr>
              <a:t>, 800</a:t>
            </a:r>
            <a:r>
              <a:rPr lang="en-US" sz="3200" b="1">
                <a:latin typeface="Arial" charset="0"/>
                <a:cs typeface="Arial" charset="0"/>
              </a:rPr>
              <a:t>°</a:t>
            </a:r>
            <a:r>
              <a:rPr lang="kk-KZ" sz="3200" b="1">
                <a:latin typeface="Arial" charset="0"/>
              </a:rPr>
              <a:t> 	2) 600 </a:t>
            </a:r>
            <a:r>
              <a:rPr lang="en-US" sz="3200" b="1">
                <a:latin typeface="Arial" charset="0"/>
              </a:rPr>
              <a:t>°</a:t>
            </a:r>
            <a:r>
              <a:rPr lang="kk-KZ" sz="3200" b="1">
                <a:latin typeface="Arial" charset="0"/>
              </a:rPr>
              <a:t>, 1200 </a:t>
            </a:r>
            <a:r>
              <a:rPr lang="en-US" sz="3200" b="1">
                <a:latin typeface="Arial" charset="0"/>
              </a:rPr>
              <a:t>°</a:t>
            </a:r>
            <a:r>
              <a:rPr lang="kk-KZ">
                <a:latin typeface="Arial" charset="0"/>
              </a:rPr>
              <a:t> </a:t>
            </a:r>
            <a:r>
              <a:rPr lang="kk-KZ" sz="3200" b="1">
                <a:latin typeface="Arial" charset="0"/>
              </a:rPr>
              <a:t> 3) 900 </a:t>
            </a:r>
            <a:r>
              <a:rPr lang="en-US" sz="3200" b="1">
                <a:latin typeface="Arial" charset="0"/>
              </a:rPr>
              <a:t>°</a:t>
            </a:r>
            <a:r>
              <a:rPr lang="kk-KZ" sz="3200" b="1">
                <a:latin typeface="Arial" charset="0"/>
              </a:rPr>
              <a:t>,1800 </a:t>
            </a:r>
            <a:r>
              <a:rPr lang="en-US" sz="3200" b="1">
                <a:latin typeface="Arial" charset="0"/>
              </a:rPr>
              <a:t>°</a:t>
            </a:r>
            <a:r>
              <a:rPr lang="kk-KZ" sz="3200" b="1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542925" y="2895600"/>
            <a:ext cx="80597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20-(сол жақ)- Кубтың қанша қыры бар?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1) 8 		2) 4 			3)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803275" y="2652713"/>
            <a:ext cx="7535863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20-(оң жақ)- Координаталар жүйесін </a:t>
            </a:r>
          </a:p>
          <a:p>
            <a:pPr algn="ctr"/>
            <a:r>
              <a:rPr lang="kk-KZ" sz="3200" b="1">
                <a:latin typeface="Arial" charset="0"/>
              </a:rPr>
              <a:t>алғаш енгізген ғалым?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Р.Декарт	2) Пифагор		3) Виет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153988" y="2409825"/>
            <a:ext cx="8836025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10-(сол жақ)- Тең қабырғалы үшбұрыштың</a:t>
            </a:r>
          </a:p>
          <a:p>
            <a:pPr algn="ctr"/>
            <a:r>
              <a:rPr lang="kk-KZ" sz="3200" b="1">
                <a:latin typeface="Arial" charset="0"/>
              </a:rPr>
              <a:t> бір қабырғасы 8 см, </a:t>
            </a:r>
          </a:p>
          <a:p>
            <a:pPr algn="ctr"/>
            <a:r>
              <a:rPr lang="kk-KZ" sz="3200" b="1">
                <a:latin typeface="Arial" charset="0"/>
              </a:rPr>
              <a:t>оның периметрі неге тең?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1)16 см	2) 24 см	3) 32 см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4" descr="0_30088_488c7864_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68313" y="492125"/>
            <a:ext cx="8388350" cy="604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571500" algn="ctr">
              <a:tabLst>
                <a:tab pos="457200" algn="l"/>
              </a:tabLst>
            </a:pPr>
            <a:r>
              <a:rPr lang="kk-KZ" b="1" u="sng">
                <a:solidFill>
                  <a:schemeClr val="bg1"/>
                </a:solidFill>
                <a:latin typeface="Arial" charset="0"/>
              </a:rPr>
              <a:t>І – тур.  «БӘЙГЕ»</a:t>
            </a:r>
          </a:p>
          <a:p>
            <a:pPr indent="571500" algn="ctr">
              <a:tabLst>
                <a:tab pos="457200" algn="l"/>
              </a:tabLst>
            </a:pPr>
            <a:endParaRPr lang="ru-RU">
              <a:solidFill>
                <a:schemeClr val="bg1"/>
              </a:solidFill>
              <a:latin typeface="Arial" charset="0"/>
            </a:endParaRPr>
          </a:p>
          <a:p>
            <a:pPr indent="571500" algn="ctr">
              <a:tabLst>
                <a:tab pos="457200" algn="l"/>
              </a:tabLst>
            </a:pPr>
            <a:r>
              <a:rPr lang="kk-KZ">
                <a:solidFill>
                  <a:schemeClr val="bg1"/>
                </a:solidFill>
                <a:latin typeface="Arial" charset="0"/>
              </a:rPr>
              <a:t>Берілген түрлі анықтамалардың шешімін шапшаң жауап берген оқушылар 10 ұпайға ие болады.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endParaRPr lang="ru-RU" sz="1200">
              <a:solidFill>
                <a:srgbClr val="000000"/>
              </a:solidFill>
              <a:latin typeface="Arial" charset="0"/>
            </a:endParaRP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Адам мен компьютер арасындағы қарым-қатынас.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Аты бар бірқатар байттар тізбегі.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Ақпараттық процестерді жүзеге асыратын негізгі құрал.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ЭЕМ-мен жұмыс жасау кезінде экраннан қандай қашықтықта отыру керек?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Арифметикалық амалдарды есептейтін 1694 жылы Лейбниц ойлап тапқан машина.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Қағаздағы кескінді экранға шығаратын құрылғы.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Компьютердің «миы» ең басты бөлігі.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Принтердің неше түрі бар?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Графикалық редактор.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 Мәтіндік редактор.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Компакт-диск оқу құрылғысы.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Дүниежүзілік компьютерлік желі.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Компьютер ауруы.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Windows деген не?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F1 пернесінің  қызметі. </a:t>
            </a:r>
          </a:p>
          <a:p>
            <a:pPr indent="571500">
              <a:buFontTx/>
              <a:buAutoNum type="arabicPeriod"/>
              <a:tabLst>
                <a:tab pos="457200" algn="l"/>
              </a:tabLst>
            </a:pPr>
            <a:r>
              <a:rPr lang="kk-KZ" sz="1600" b="1">
                <a:solidFill>
                  <a:srgbClr val="000000"/>
                </a:solidFill>
                <a:latin typeface="Arial" charset="0"/>
              </a:rPr>
              <a:t>Компьютердің атасы. </a:t>
            </a:r>
          </a:p>
          <a:p>
            <a:pPr indent="571500" algn="ctr">
              <a:tabLst>
                <a:tab pos="457200" algn="l"/>
              </a:tabLst>
            </a:pPr>
            <a:endParaRPr lang="kk-KZ" sz="1600" b="1">
              <a:solidFill>
                <a:srgbClr val="000000"/>
              </a:solidFill>
              <a:latin typeface="Arial" charset="0"/>
            </a:endParaRPr>
          </a:p>
          <a:p>
            <a:pPr indent="571500" algn="ctr">
              <a:tabLst>
                <a:tab pos="457200" algn="l"/>
              </a:tabLst>
            </a:pPr>
            <a:endParaRPr lang="kk-KZ">
              <a:latin typeface="Arial" charset="0"/>
            </a:endParaRPr>
          </a:p>
        </p:txBody>
      </p:sp>
      <p:sp>
        <p:nvSpPr>
          <p:cNvPr id="5126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6165850"/>
            <a:ext cx="935037" cy="431800"/>
          </a:xfrm>
          <a:prstGeom prst="leftArrow">
            <a:avLst>
              <a:gd name="adj1" fmla="val 50000"/>
              <a:gd name="adj2" fmla="val 54136"/>
            </a:avLst>
          </a:prstGeom>
          <a:solidFill>
            <a:srgbClr val="FE3E1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0" fill="hold"/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0" fill="hold"/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0" fill="hold"/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0" fill="hold"/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40650" y="6165850"/>
            <a:ext cx="1079500" cy="503238"/>
          </a:xfrm>
          <a:prstGeom prst="lef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-77788" y="2652713"/>
            <a:ext cx="9299576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kk-KZ" sz="3200" b="1">
                <a:latin typeface="Arial" charset="0"/>
              </a:rPr>
              <a:t>10-(оң жақ)- Шаршының бір қабырғасы 3 см, </a:t>
            </a:r>
          </a:p>
          <a:p>
            <a:pPr algn="ctr"/>
            <a:r>
              <a:rPr lang="kk-KZ" sz="3200" b="1">
                <a:latin typeface="Arial" charset="0"/>
              </a:rPr>
              <a:t>оның ауданы неге тең?</a:t>
            </a:r>
            <a:endParaRPr lang="ru-RU" sz="3200" b="1">
              <a:latin typeface="Arial" charset="0"/>
            </a:endParaRPr>
          </a:p>
          <a:p>
            <a:pPr algn="ctr"/>
            <a:r>
              <a:rPr lang="kk-KZ" sz="3200" b="1">
                <a:latin typeface="Arial" charset="0"/>
              </a:rPr>
              <a:t>12 см</a:t>
            </a:r>
            <a:r>
              <a:rPr lang="en-US" sz="3200" b="1">
                <a:latin typeface="Arial" charset="0"/>
                <a:cs typeface="Arial" charset="0"/>
              </a:rPr>
              <a:t>²</a:t>
            </a:r>
            <a:r>
              <a:rPr lang="kk-KZ" sz="3200" b="1">
                <a:latin typeface="Arial" charset="0"/>
              </a:rPr>
              <a:t>		2) 9 см</a:t>
            </a:r>
            <a:r>
              <a:rPr lang="en-US" sz="3200" b="1">
                <a:latin typeface="Arial" charset="0"/>
                <a:cs typeface="Arial" charset="0"/>
              </a:rPr>
              <a:t>²</a:t>
            </a:r>
            <a:r>
              <a:rPr lang="kk-KZ" sz="3200" b="1">
                <a:latin typeface="Arial" charset="0"/>
              </a:rPr>
              <a:t>		3) 6 см</a:t>
            </a:r>
            <a:r>
              <a:rPr lang="en-US" sz="3200" b="1">
                <a:latin typeface="Arial" charset="0"/>
                <a:cs typeface="Arial" charset="0"/>
              </a:rPr>
              <a:t>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973263" y="776288"/>
            <a:ext cx="5195887" cy="531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342900" indent="-342900"/>
            <a:r>
              <a:rPr lang="ru-RU" b="1">
                <a:solidFill>
                  <a:srgbClr val="FFFF00"/>
                </a:solidFill>
                <a:latin typeface="Arial" charset="0"/>
              </a:rPr>
              <a:t>                      </a:t>
            </a:r>
            <a:r>
              <a:rPr lang="en-US" b="1">
                <a:solidFill>
                  <a:srgbClr val="FFFF00"/>
                </a:solidFill>
                <a:latin typeface="Arial" charset="0"/>
              </a:rPr>
              <a:t>V </a:t>
            </a:r>
            <a:r>
              <a:rPr lang="kk-KZ" b="1">
                <a:solidFill>
                  <a:srgbClr val="FFFF00"/>
                </a:solidFill>
                <a:latin typeface="Arial" charset="0"/>
              </a:rPr>
              <a:t>тур «Жорға»</a:t>
            </a:r>
          </a:p>
          <a:p>
            <a:pPr marL="342900" indent="-342900"/>
            <a:endParaRPr lang="kk-KZ" b="1">
              <a:solidFill>
                <a:srgbClr val="FFFF00"/>
              </a:solidFill>
              <a:latin typeface="Arial" charset="0"/>
            </a:endParaRPr>
          </a:p>
          <a:p>
            <a:pPr marL="342900" indent="-342900"/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Терезе нешеге бөлінеді?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Бағыттауыш пернелерді ата.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ІІ буын машиналарын неден тұрады?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Компьютер құрылғылары нешеге бөлінеді?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Функционалдық пернелер нешеу?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Дыбыс шығару құрылғысы.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Ақпараттың ең кіші өлшем бірлігі.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Жыпылықтап тұратын тік сызықша.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Енгізу құрылғысы.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Монитор қандай құрылғы?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Графиктік редактор.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Бас әріптер режиміне көшу пернесі.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Жад нешеге бөлінеді?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ІІІ буын машиналары неден тұрады?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Калькулятордың неше түрі бар? </a:t>
            </a:r>
            <a:endParaRPr lang="ru-RU"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>
                <a:latin typeface="Arial" charset="0"/>
              </a:rPr>
              <a:t>Пернетақтада қанша перне бар? </a:t>
            </a:r>
            <a:endParaRPr lang="kk-KZ" b="1">
              <a:latin typeface="Arial" charset="0"/>
            </a:endParaRPr>
          </a:p>
        </p:txBody>
      </p:sp>
      <p:sp>
        <p:nvSpPr>
          <p:cNvPr id="47110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85113" y="6165850"/>
            <a:ext cx="935037" cy="431800"/>
          </a:xfrm>
          <a:prstGeom prst="leftArrow">
            <a:avLst>
              <a:gd name="adj1" fmla="val 50000"/>
              <a:gd name="adj2" fmla="val 541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7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7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7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7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7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47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7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47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471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471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471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471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471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471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471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471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471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471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471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471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71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0" fill="hold"/>
                                        <p:tgtEl>
                                          <p:spTgt spid="471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471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471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471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0" fill="hold"/>
                                        <p:tgtEl>
                                          <p:spTgt spid="4710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0" fill="hold"/>
                                        <p:tgtEl>
                                          <p:spTgt spid="4710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0" fill="hold"/>
                                        <p:tgtEl>
                                          <p:spTgt spid="4710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0" fill="hold"/>
                                        <p:tgtEl>
                                          <p:spTgt spid="4710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0" fill="hold"/>
                                        <p:tgtEl>
                                          <p:spTgt spid="4710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0" fill="hold"/>
                                        <p:tgtEl>
                                          <p:spTgt spid="4710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54143" y="379394"/>
            <a:ext cx="5500726" cy="923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АНАГРАММА</a:t>
            </a:r>
            <a:endParaRPr lang="ru-RU" sz="5400" b="1" cap="all" dirty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900113" y="1412875"/>
            <a:ext cx="7272337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k-KZ" sz="4800">
                <a:latin typeface="Times New Roman" pitchFamily="18" charset="0"/>
              </a:rPr>
              <a:t>Берілген  әріптерден сөз құрап анықтама беріңіз. </a:t>
            </a:r>
            <a:endParaRPr lang="ru-RU" sz="4800" b="1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9220" name="WordArt 8"/>
          <p:cNvSpPr>
            <a:spLocks noChangeArrowheads="1" noChangeShapeType="1" noTextEdit="1"/>
          </p:cNvSpPr>
          <p:nvPr/>
        </p:nvSpPr>
        <p:spPr bwMode="auto">
          <a:xfrm>
            <a:off x="323850" y="3573463"/>
            <a:ext cx="8569325" cy="2232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НИМОТОР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50" y="785813"/>
            <a:ext cx="4806950" cy="923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АНАГРАММА</a:t>
            </a:r>
            <a:endParaRPr lang="ru-RU" sz="5400" b="1" cap="all" dirty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10243" name="Прямоугольник 4"/>
          <p:cNvSpPr>
            <a:spLocks noChangeArrowheads="1"/>
          </p:cNvSpPr>
          <p:nvPr/>
        </p:nvSpPr>
        <p:spPr bwMode="auto">
          <a:xfrm>
            <a:off x="539750" y="1916113"/>
            <a:ext cx="8072438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k-KZ" sz="4800">
                <a:latin typeface="Times New Roman" pitchFamily="18" charset="0"/>
              </a:rPr>
              <a:t>Берілген  әріптерден сөз құрап анықтама беріңіз. </a:t>
            </a:r>
            <a:endParaRPr lang="ru-RU" sz="4800">
              <a:latin typeface="Century Gothic" pitchFamily="34" charset="0"/>
            </a:endParaRP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611188" y="3573463"/>
            <a:ext cx="7993062" cy="2663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ТАКСИЕД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5938" y="642938"/>
            <a:ext cx="4806950" cy="923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АНАГРАММА</a:t>
            </a:r>
            <a:endParaRPr lang="ru-RU" sz="5400" b="1" cap="all" dirty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11267" name="Прямоугольник 4"/>
          <p:cNvSpPr>
            <a:spLocks noChangeArrowheads="1"/>
          </p:cNvSpPr>
          <p:nvPr/>
        </p:nvSpPr>
        <p:spPr bwMode="auto">
          <a:xfrm>
            <a:off x="539750" y="1484313"/>
            <a:ext cx="8215313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k-KZ" sz="5400">
                <a:latin typeface="Times New Roman" pitchFamily="18" charset="0"/>
              </a:rPr>
              <a:t>Берілген  әріптерден сөз құрап анықтама беріңіз.</a:t>
            </a:r>
            <a:endParaRPr lang="ru-RU" sz="88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395288" y="3789363"/>
            <a:ext cx="8280400" cy="2087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ПЬЮРОМТЕК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7375" y="571500"/>
            <a:ext cx="4806950" cy="923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АНАГРАММА</a:t>
            </a:r>
            <a:endParaRPr lang="ru-RU" sz="5400" b="1" cap="all" dirty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12291" name="Прямоугольник 4"/>
          <p:cNvSpPr>
            <a:spLocks noChangeArrowheads="1"/>
          </p:cNvSpPr>
          <p:nvPr/>
        </p:nvSpPr>
        <p:spPr bwMode="auto">
          <a:xfrm>
            <a:off x="827088" y="1412875"/>
            <a:ext cx="8072437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k-KZ" sz="5400">
                <a:latin typeface="Times New Roman" pitchFamily="18" charset="0"/>
                <a:cs typeface="Times New Roman" pitchFamily="18" charset="0"/>
              </a:rPr>
              <a:t>Берілген  әріптерден сөз құрап анықтама беріңіз.</a:t>
            </a:r>
            <a:endParaRPr lang="ru-RU" sz="96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684213" y="3644900"/>
            <a:ext cx="7775575" cy="2376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РУКРОС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813" y="428625"/>
            <a:ext cx="4806950" cy="923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АНАГРАММА</a:t>
            </a:r>
            <a:endParaRPr lang="ru-RU" sz="5400" b="1" cap="all" dirty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13315" name="Прямоугольник 4"/>
          <p:cNvSpPr>
            <a:spLocks noChangeArrowheads="1"/>
          </p:cNvSpPr>
          <p:nvPr/>
        </p:nvSpPr>
        <p:spPr bwMode="auto">
          <a:xfrm>
            <a:off x="642938" y="1643063"/>
            <a:ext cx="7858125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k-KZ" sz="5400">
                <a:latin typeface="Times New Roman" pitchFamily="18" charset="0"/>
                <a:cs typeface="Times New Roman" pitchFamily="18" charset="0"/>
              </a:rPr>
              <a:t>Берілген  әріптерден сөз құрап анықтама беріңіз.</a:t>
            </a:r>
            <a:endParaRPr lang="ru-RU" sz="4000" b="1">
              <a:solidFill>
                <a:srgbClr val="FF00FF"/>
              </a:solidFill>
              <a:latin typeface="Century Gothic" pitchFamily="34" charset="0"/>
            </a:endParaRP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468313" y="3500438"/>
            <a:ext cx="8351837" cy="3024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ДЖОЙСКИТ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813" y="428625"/>
            <a:ext cx="4806950" cy="923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АНАГРАММА</a:t>
            </a:r>
            <a:endParaRPr lang="ru-RU" sz="5400" b="1" cap="all" dirty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14339" name="Прямоугольник 4"/>
          <p:cNvSpPr>
            <a:spLocks noChangeArrowheads="1"/>
          </p:cNvSpPr>
          <p:nvPr/>
        </p:nvSpPr>
        <p:spPr bwMode="auto">
          <a:xfrm>
            <a:off x="468313" y="1268413"/>
            <a:ext cx="8143875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k-KZ" sz="5400">
                <a:latin typeface="Times New Roman" pitchFamily="18" charset="0"/>
                <a:cs typeface="Times New Roman" pitchFamily="18" charset="0"/>
              </a:rPr>
              <a:t>Берілген  әріптерден сөз құрап анықтама беріңіз.</a:t>
            </a:r>
            <a:endParaRPr lang="kk-KZ" sz="96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323850" y="3573463"/>
            <a:ext cx="8496300" cy="2447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ФОНРОМИК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813" y="428625"/>
            <a:ext cx="4806950" cy="923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АНАГРАММА</a:t>
            </a:r>
            <a:endParaRPr lang="ru-RU" sz="5400" b="1" cap="all" dirty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15363" name="Прямоугольник 4"/>
          <p:cNvSpPr>
            <a:spLocks noChangeArrowheads="1"/>
          </p:cNvSpPr>
          <p:nvPr/>
        </p:nvSpPr>
        <p:spPr bwMode="auto">
          <a:xfrm>
            <a:off x="755650" y="1268413"/>
            <a:ext cx="7786688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k-KZ" sz="5400">
                <a:latin typeface="Times New Roman" pitchFamily="18" charset="0"/>
                <a:cs typeface="Times New Roman" pitchFamily="18" charset="0"/>
              </a:rPr>
              <a:t>Берілген  әріптерден сөз құрап анықтама беріңіз.</a:t>
            </a:r>
          </a:p>
        </p:txBody>
      </p:sp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684213" y="3789363"/>
            <a:ext cx="8064500" cy="2160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ТУНІТІР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54143" y="379394"/>
            <a:ext cx="5500726" cy="923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АНАГРАММА</a:t>
            </a:r>
            <a:endParaRPr lang="ru-RU" sz="5400" b="1" cap="all" dirty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755650" y="1268413"/>
            <a:ext cx="7966075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sz="5400" b="1">
                <a:solidFill>
                  <a:srgbClr val="000000"/>
                </a:solidFill>
                <a:latin typeface="Times New Roman" pitchFamily="18" charset="0"/>
              </a:rPr>
              <a:t>Берілген  әріптерден сөз</a:t>
            </a:r>
          </a:p>
          <a:p>
            <a:r>
              <a:rPr lang="kk-KZ" sz="5400" b="1">
                <a:solidFill>
                  <a:srgbClr val="000000"/>
                </a:solidFill>
                <a:latin typeface="Times New Roman" pitchFamily="18" charset="0"/>
              </a:rPr>
              <a:t> құрап анықтама беріңіз.</a:t>
            </a:r>
          </a:p>
        </p:txBody>
      </p:sp>
      <p:sp>
        <p:nvSpPr>
          <p:cNvPr id="16388" name="WordArt 6"/>
          <p:cNvSpPr>
            <a:spLocks noChangeArrowheads="1" noChangeShapeType="1" noTextEdit="1"/>
          </p:cNvSpPr>
          <p:nvPr/>
        </p:nvSpPr>
        <p:spPr bwMode="auto">
          <a:xfrm>
            <a:off x="755650" y="3357563"/>
            <a:ext cx="7632700" cy="2376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ЛАЙФ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0_164b4_9264e86b_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68313" y="971550"/>
            <a:ext cx="8280400" cy="487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kk-KZ" sz="2000" b="1">
                <a:solidFill>
                  <a:srgbClr val="000000"/>
                </a:solidFill>
                <a:latin typeface="Arial" charset="0"/>
              </a:rPr>
              <a:t>                                     ІІ тур «Тіл-өнер»</a:t>
            </a:r>
          </a:p>
          <a:p>
            <a:pPr marL="342900" indent="-342900"/>
            <a:r>
              <a:rPr lang="kk-KZ">
                <a:solidFill>
                  <a:srgbClr val="000000"/>
                </a:solidFill>
                <a:latin typeface="Arial" charset="0"/>
              </a:rPr>
              <a:t>Сендерге жұмбақталып жасырын сөз оқылады. Сол сөзді тауып, қазақ, орыс, ағылшын тілінде айтқан оқушыға 20 ұпай, ал екі тілде айтса 10 ұпай беріледі. </a:t>
            </a:r>
            <a:endParaRPr lang="ru-RU" sz="200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 sz="2000">
                <a:solidFill>
                  <a:srgbClr val="000000"/>
                </a:solidFill>
                <a:latin typeface="Arial" charset="0"/>
              </a:rPr>
              <a:t>Ақпараттың қайнар көзі </a:t>
            </a:r>
            <a:endParaRPr lang="ru-RU" sz="200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 sz="2000">
                <a:solidFill>
                  <a:srgbClr val="000000"/>
                </a:solidFill>
                <a:latin typeface="Arial" charset="0"/>
              </a:rPr>
              <a:t>Фонограф бағдарламасы қандай мәліметтерді өңдейді? </a:t>
            </a:r>
            <a:endParaRPr lang="ru-RU" sz="200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 sz="2000">
                <a:solidFill>
                  <a:srgbClr val="000000"/>
                </a:solidFill>
                <a:latin typeface="Arial" charset="0"/>
              </a:rPr>
              <a:t>«Ас- адамның арқауы», ал компьютердің асы...</a:t>
            </a:r>
            <a:endParaRPr lang="ru-RU" sz="200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 sz="2000">
                <a:solidFill>
                  <a:srgbClr val="000000"/>
                </a:solidFill>
                <a:latin typeface="Arial" charset="0"/>
              </a:rPr>
              <a:t>Программадағы немесе мәтіндегі кемшілік </a:t>
            </a:r>
            <a:endParaRPr lang="ru-RU" sz="200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r>
              <a:rPr lang="kk-KZ" sz="2000">
                <a:solidFill>
                  <a:srgbClr val="000000"/>
                </a:solidFill>
                <a:latin typeface="Arial" charset="0"/>
              </a:rPr>
              <a:t>Жіпке ілдім мен өзін, </a:t>
            </a:r>
            <a:endParaRPr lang="ru-RU" sz="2000">
              <a:solidFill>
                <a:srgbClr val="000000"/>
              </a:solidFill>
              <a:latin typeface="Arial" charset="0"/>
            </a:endParaRPr>
          </a:p>
          <a:p>
            <a:pPr marL="342900" indent="-342900"/>
            <a:r>
              <a:rPr lang="kk-KZ" sz="2000">
                <a:solidFill>
                  <a:srgbClr val="000000"/>
                </a:solidFill>
                <a:latin typeface="Arial" charset="0"/>
              </a:rPr>
              <a:t>    Кіп-кішкентай күн көзін. </a:t>
            </a:r>
            <a:endParaRPr lang="ru-RU" sz="2000">
              <a:solidFill>
                <a:srgbClr val="000000"/>
              </a:solidFill>
              <a:latin typeface="Arial" charset="0"/>
            </a:endParaRPr>
          </a:p>
          <a:p>
            <a:pPr marL="342900" indent="-342900"/>
            <a:r>
              <a:rPr lang="kk-KZ" sz="2000">
                <a:solidFill>
                  <a:srgbClr val="000000"/>
                </a:solidFill>
                <a:latin typeface="Arial" charset="0"/>
              </a:rPr>
              <a:t>6. Қоршаған орта және онда жүріп жатқан процестер туралы мәліметтер </a:t>
            </a:r>
            <a:endParaRPr lang="ru-RU" sz="2000">
              <a:solidFill>
                <a:srgbClr val="000000"/>
              </a:solidFill>
              <a:latin typeface="Arial" charset="0"/>
            </a:endParaRPr>
          </a:p>
          <a:p>
            <a:pPr marL="342900" indent="-342900"/>
            <a:r>
              <a:rPr lang="kk-KZ" sz="2000">
                <a:solidFill>
                  <a:srgbClr val="000000"/>
                </a:solidFill>
                <a:latin typeface="Arial" charset="0"/>
              </a:rPr>
              <a:t>7. Компьютермен жұмыс жасауды жеңілдететін қосымша құрылғы </a:t>
            </a:r>
            <a:endParaRPr lang="ru-RU" sz="2000">
              <a:solidFill>
                <a:srgbClr val="000000"/>
              </a:solidFill>
              <a:latin typeface="Arial" charset="0"/>
            </a:endParaRPr>
          </a:p>
          <a:p>
            <a:pPr marL="342900" indent="-342900"/>
            <a:r>
              <a:rPr lang="kk-KZ" sz="2000">
                <a:solidFill>
                  <a:srgbClr val="000000"/>
                </a:solidFill>
                <a:latin typeface="Arial" charset="0"/>
              </a:rPr>
              <a:t>8. Экранда жақтаулармен шектелген төртбұрышты аймақ. </a:t>
            </a:r>
            <a:endParaRPr lang="ru-RU" sz="2000">
              <a:solidFill>
                <a:srgbClr val="000000"/>
              </a:solidFill>
              <a:latin typeface="Arial" charset="0"/>
            </a:endParaRPr>
          </a:p>
          <a:p>
            <a:pPr marL="342900" indent="-342900"/>
            <a:r>
              <a:rPr lang="kk-KZ" sz="2000">
                <a:solidFill>
                  <a:srgbClr val="000000"/>
                </a:solidFill>
                <a:latin typeface="Arial" charset="0"/>
              </a:rPr>
              <a:t>9. Сәлем </a:t>
            </a:r>
            <a:r>
              <a:rPr lang="kk-KZ" sz="2000" u="sng">
                <a:solidFill>
                  <a:srgbClr val="000000"/>
                </a:solidFill>
                <a:latin typeface="Arial" charset="0"/>
              </a:rPr>
              <a:t>ненің </a:t>
            </a:r>
            <a:r>
              <a:rPr lang="kk-KZ" sz="2000">
                <a:solidFill>
                  <a:srgbClr val="000000"/>
                </a:solidFill>
                <a:latin typeface="Arial" charset="0"/>
              </a:rPr>
              <a:t>патшасы.  </a:t>
            </a:r>
            <a:endParaRPr lang="ru-RU" sz="2000">
              <a:solidFill>
                <a:srgbClr val="000000"/>
              </a:solidFill>
              <a:latin typeface="Arial" charset="0"/>
            </a:endParaRPr>
          </a:p>
          <a:p>
            <a:pPr marL="342900" indent="-342900"/>
            <a:r>
              <a:rPr lang="kk-KZ" sz="2000">
                <a:solidFill>
                  <a:srgbClr val="000000"/>
                </a:solidFill>
                <a:latin typeface="Arial" charset="0"/>
              </a:rPr>
              <a:t>10.Кітап </a:t>
            </a:r>
            <a:r>
              <a:rPr lang="kk-KZ" sz="2000" u="sng">
                <a:solidFill>
                  <a:srgbClr val="000000"/>
                </a:solidFill>
                <a:latin typeface="Arial" charset="0"/>
              </a:rPr>
              <a:t>ненің</a:t>
            </a:r>
            <a:r>
              <a:rPr lang="kk-KZ" sz="2000">
                <a:solidFill>
                  <a:srgbClr val="000000"/>
                </a:solidFill>
                <a:latin typeface="Arial" charset="0"/>
              </a:rPr>
              <a:t> бұлағы. </a:t>
            </a:r>
          </a:p>
        </p:txBody>
      </p:sp>
      <p:sp>
        <p:nvSpPr>
          <p:cNvPr id="6151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6165850"/>
            <a:ext cx="935037" cy="431800"/>
          </a:xfrm>
          <a:prstGeom prst="leftArrow">
            <a:avLst>
              <a:gd name="adj1" fmla="val 50000"/>
              <a:gd name="adj2" fmla="val 54136"/>
            </a:avLst>
          </a:prstGeom>
          <a:solidFill>
            <a:srgbClr val="FE3E1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61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61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61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61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61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61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endParaRPr lang="ru-RU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endParaRPr lang="ru-RU"/>
          </a:p>
        </p:txBody>
      </p:sp>
      <p:pic>
        <p:nvPicPr>
          <p:cNvPr id="68614" name="Рисунок 20" descr="1240861721_wall_2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24975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>
            <a:off x="4953000" y="381000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>
            <a:off x="7812088" y="1700213"/>
            <a:ext cx="557212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>
            <a:off x="5435600" y="1484313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GUVERC~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 flipH="1">
            <a:off x="2308225" y="1685925"/>
            <a:ext cx="5175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13125">
            <a:off x="4343400" y="2895600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GUVERC~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9529" flipH="1">
            <a:off x="2743200" y="533400"/>
            <a:ext cx="5175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GUVERC~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 flipH="1">
            <a:off x="2663825" y="3278188"/>
            <a:ext cx="533400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GUVERC~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3443" flipH="1">
            <a:off x="446088" y="180975"/>
            <a:ext cx="609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 descr="GUVERC~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 flipH="1">
            <a:off x="609600" y="5638800"/>
            <a:ext cx="5175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4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>
            <a:off x="7740650" y="4292600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5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>
            <a:off x="7315200" y="2514600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6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277229">
            <a:off x="8382000" y="152400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7" descr="GUVERC~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 flipH="1">
            <a:off x="533400" y="3581400"/>
            <a:ext cx="5175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8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>
            <a:off x="4343400" y="4191000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19"/>
          <p:cNvSpPr>
            <a:spLocks noChangeArrowheads="1" noChangeShapeType="1" noTextEdit="1"/>
          </p:cNvSpPr>
          <p:nvPr/>
        </p:nvSpPr>
        <p:spPr bwMode="auto">
          <a:xfrm>
            <a:off x="827088" y="1700213"/>
            <a:ext cx="7273925" cy="3313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9388" y="2349500"/>
            <a:ext cx="9144000" cy="17367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за внимание!!!</a:t>
            </a:r>
          </a:p>
        </p:txBody>
      </p:sp>
      <p:pic>
        <p:nvPicPr>
          <p:cNvPr id="68631" name="Picture 12" descr="40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86688" y="5643563"/>
            <a:ext cx="10287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2" name="WordArt 10"/>
          <p:cNvSpPr>
            <a:spLocks noChangeArrowheads="1" noChangeShapeType="1" noTextEdit="1"/>
          </p:cNvSpPr>
          <p:nvPr/>
        </p:nvSpPr>
        <p:spPr bwMode="auto">
          <a:xfrm>
            <a:off x="1331913" y="1052513"/>
            <a:ext cx="6929437" cy="12144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213"/>
              </a:avLst>
            </a:prstTxWarp>
          </a:bodyPr>
          <a:lstStyle/>
          <a:p>
            <a:pPr algn="ctr"/>
            <a:r>
              <a:rPr lang="ru-RU" sz="3600" b="1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/>
                <a:cs typeface="Times New Roman"/>
              </a:rPr>
              <a:t>Назарларыңызға</a:t>
            </a:r>
          </a:p>
          <a:p>
            <a:pPr algn="ctr"/>
            <a:r>
              <a:rPr lang="ru-RU" sz="3600" b="1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/>
                <a:cs typeface="Times New Roman"/>
              </a:rPr>
              <a:t>рахмет!</a:t>
            </a:r>
          </a:p>
        </p:txBody>
      </p:sp>
      <p:pic>
        <p:nvPicPr>
          <p:cNvPr id="68633" name="Picture 25" descr="an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652963"/>
            <a:ext cx="1651000" cy="194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34" name="Picture 10" descr="aurum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292600"/>
            <a:ext cx="1985963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35" name="Picture 29" descr="schmett2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0574">
            <a:off x="5434806" y="5590382"/>
            <a:ext cx="574675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36" name="Picture 29" descr="schmett2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0574">
            <a:off x="7450931" y="4726782"/>
            <a:ext cx="574675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37" name="Picture 29" descr="schmett2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0574">
            <a:off x="5866606" y="6311107"/>
            <a:ext cx="574675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38" name="Picture 29" descr="schmett2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0574">
            <a:off x="4498181" y="5806282"/>
            <a:ext cx="574675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39" name="Picture 29" descr="schmett2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0574">
            <a:off x="7306469" y="5374481"/>
            <a:ext cx="574675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40" name="Picture 29" descr="schmett2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0574">
            <a:off x="5290344" y="4871244"/>
            <a:ext cx="574675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1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94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0_164b4_9264e86b_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290" name="Group 122"/>
          <p:cNvGraphicFramePr>
            <a:graphicFrameLocks noGrp="1"/>
          </p:cNvGraphicFramePr>
          <p:nvPr/>
        </p:nvGraphicFramePr>
        <p:xfrm>
          <a:off x="755650" y="692150"/>
          <a:ext cx="7561263" cy="5497514"/>
        </p:xfrm>
        <a:graphic>
          <a:graphicData uri="http://schemas.openxmlformats.org/drawingml/2006/table">
            <a:tbl>
              <a:tblPr/>
              <a:tblGrid>
                <a:gridCol w="2687638"/>
                <a:gridCol w="2386012"/>
                <a:gridCol w="2487613"/>
              </a:tblGrid>
              <a:tr h="18240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</a:tr>
              <a:tr h="18494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</a:tr>
              <a:tr h="18240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7277" name="Rectangle 109"/>
          <p:cNvSpPr>
            <a:spLocks noChangeArrowheads="1"/>
          </p:cNvSpPr>
          <p:nvPr/>
        </p:nvSpPr>
        <p:spPr bwMode="auto">
          <a:xfrm>
            <a:off x="2195513" y="144463"/>
            <a:ext cx="5113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kk-KZ" sz="2400" b="1">
                <a:solidFill>
                  <a:srgbClr val="FFFF00"/>
                </a:solidFill>
                <a:latin typeface="Arial" charset="0"/>
              </a:rPr>
              <a:t>ІІІ тур «Жеті жұмбақ»</a:t>
            </a:r>
            <a:r>
              <a:rPr lang="kk-KZ" sz="24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7281" name="WordArt 113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476375" y="981075"/>
            <a:ext cx="12954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20</a:t>
            </a:r>
          </a:p>
        </p:txBody>
      </p:sp>
      <p:sp>
        <p:nvSpPr>
          <p:cNvPr id="7283" name="WordArt 115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995738" y="981075"/>
            <a:ext cx="12954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20</a:t>
            </a:r>
          </a:p>
        </p:txBody>
      </p:sp>
      <p:sp>
        <p:nvSpPr>
          <p:cNvPr id="7284" name="WordArt 116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443663" y="981075"/>
            <a:ext cx="12954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20</a:t>
            </a:r>
          </a:p>
        </p:txBody>
      </p:sp>
      <p:sp>
        <p:nvSpPr>
          <p:cNvPr id="7285" name="WordArt 117">
            <a:hlinkClick r:id="rId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924300" y="2924175"/>
            <a:ext cx="1439863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30</a:t>
            </a:r>
          </a:p>
        </p:txBody>
      </p:sp>
      <p:sp>
        <p:nvSpPr>
          <p:cNvPr id="7287" name="WordArt 119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443663" y="2924175"/>
            <a:ext cx="1439862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30</a:t>
            </a:r>
          </a:p>
        </p:txBody>
      </p:sp>
      <p:sp>
        <p:nvSpPr>
          <p:cNvPr id="7288" name="WordArt 120"/>
          <p:cNvSpPr>
            <a:spLocks noChangeArrowheads="1" noChangeShapeType="1" noTextEdit="1"/>
          </p:cNvSpPr>
          <p:nvPr/>
        </p:nvSpPr>
        <p:spPr bwMode="auto">
          <a:xfrm>
            <a:off x="1258888" y="2924175"/>
            <a:ext cx="1439862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30</a:t>
            </a:r>
          </a:p>
        </p:txBody>
      </p:sp>
      <p:sp>
        <p:nvSpPr>
          <p:cNvPr id="7289" name="WordArt 121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995738" y="4724400"/>
            <a:ext cx="136842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40</a:t>
            </a:r>
          </a:p>
        </p:txBody>
      </p:sp>
      <p:sp>
        <p:nvSpPr>
          <p:cNvPr id="7291" name="WordArt 123">
            <a:hlinkClick r:id="rId9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443663" y="4724400"/>
            <a:ext cx="136842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40</a:t>
            </a:r>
          </a:p>
        </p:txBody>
      </p:sp>
      <p:sp>
        <p:nvSpPr>
          <p:cNvPr id="7292" name="WordArt 124">
            <a:hlinkClick r:id="rId10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476375" y="4724400"/>
            <a:ext cx="136842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40</a:t>
            </a:r>
          </a:p>
        </p:txBody>
      </p:sp>
      <p:sp>
        <p:nvSpPr>
          <p:cNvPr id="7293" name="AutoShape 125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8027988" y="6165850"/>
            <a:ext cx="935037" cy="692150"/>
          </a:xfrm>
          <a:prstGeom prst="leftArrow">
            <a:avLst>
              <a:gd name="adj1" fmla="val 50000"/>
              <a:gd name="adj2" fmla="val 33773"/>
            </a:avLst>
          </a:prstGeom>
          <a:solidFill>
            <a:srgbClr val="FE3E1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540750" cy="1511300"/>
          </a:xfrm>
        </p:spPr>
        <p:txBody>
          <a:bodyPr/>
          <a:lstStyle/>
          <a:p>
            <a:pPr algn="ctr">
              <a:buFontTx/>
              <a:buNone/>
            </a:pPr>
            <a:r>
              <a:rPr lang="kk-KZ" sz="3600" i="1">
                <a:solidFill>
                  <a:srgbClr val="FFFF00"/>
                </a:solidFill>
                <a:latin typeface="Arial Unicode MS" pitchFamily="34" charset="-128"/>
              </a:rPr>
              <a:t>20(сол жақта)-сандардың аталу және жазылу әдісі.</a:t>
            </a:r>
            <a:r>
              <a:rPr lang="kk-KZ" i="1">
                <a:solidFill>
                  <a:srgbClr val="FFFF00"/>
                </a:solidFill>
                <a:latin typeface="Arial Unicode MS" pitchFamily="34" charset="-128"/>
              </a:rPr>
              <a:t> </a:t>
            </a:r>
            <a:endParaRPr lang="kk-KZ" i="1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kk-KZ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kk-KZ" b="1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kk-KZ" i="1">
              <a:solidFill>
                <a:srgbClr val="FE3E1E"/>
              </a:solidFill>
            </a:endParaRPr>
          </a:p>
          <a:p>
            <a:pPr>
              <a:buFontTx/>
              <a:buNone/>
            </a:pPr>
            <a:endParaRPr lang="ru-RU"/>
          </a:p>
        </p:txBody>
      </p:sp>
      <p:sp>
        <p:nvSpPr>
          <p:cNvPr id="30727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8" name="WordArt 8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692275" y="260350"/>
            <a:ext cx="59753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Тексеру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827088" y="3284538"/>
            <a:ext cx="77311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kk-KZ" sz="3200" b="1" i="1">
                <a:solidFill>
                  <a:srgbClr val="FFFF00"/>
                </a:solidFill>
                <a:latin typeface="Arial" charset="0"/>
              </a:rPr>
              <a:t>20(ортада)-</a:t>
            </a:r>
            <a:r>
              <a:rPr lang="kk-KZ" sz="3200" i="1">
                <a:solidFill>
                  <a:srgbClr val="FFFF00"/>
                </a:solidFill>
                <a:latin typeface="Arial" charset="0"/>
              </a:rPr>
              <a:t>Гректердің есептеу құралы.</a:t>
            </a:r>
            <a:r>
              <a:rPr lang="kk-KZ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8199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WordArt 8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692275" y="260350"/>
            <a:ext cx="59753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Тексеру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539750" y="2781300"/>
            <a:ext cx="7942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kk-KZ" sz="3200" b="1" i="1">
                <a:latin typeface="Arial" charset="0"/>
              </a:rPr>
              <a:t>20(оң жақта)-</a:t>
            </a:r>
            <a:r>
              <a:rPr lang="kk-KZ" sz="3200" i="1">
                <a:latin typeface="Arial" charset="0"/>
              </a:rPr>
              <a:t>келесі жолға өту пернесі.</a:t>
            </a:r>
            <a:r>
              <a:rPr lang="kk-KZ">
                <a:latin typeface="Arial" charset="0"/>
              </a:rPr>
              <a:t> </a:t>
            </a:r>
          </a:p>
        </p:txBody>
      </p:sp>
      <p:sp>
        <p:nvSpPr>
          <p:cNvPr id="28687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8" name="WordArt 16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692275" y="260350"/>
            <a:ext cx="59753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Тексеру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ынып кошб1">
  <a:themeElements>
    <a:clrScheme name="Сынып кошб1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ынып кошб1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ынып кошб1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ынып кошб1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ынып кошб1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ынып кошб1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ынып кошб1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ынып кошб1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Сынып кошб1</Template>
  <TotalTime>67</TotalTime>
  <Words>862</Words>
  <Application>Microsoft Office PowerPoint</Application>
  <PresentationFormat>Экран (4:3)</PresentationFormat>
  <Paragraphs>212</Paragraphs>
  <Slides>50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8" baseType="lpstr">
      <vt:lpstr>Arial</vt:lpstr>
      <vt:lpstr>Arial Black</vt:lpstr>
      <vt:lpstr>Times New Roman</vt:lpstr>
      <vt:lpstr>Wingdings</vt:lpstr>
      <vt:lpstr>Calibri</vt:lpstr>
      <vt:lpstr>Arial Unicode MS</vt:lpstr>
      <vt:lpstr>Century Gothic</vt:lpstr>
      <vt:lpstr>Сынып кошб1</vt:lpstr>
      <vt:lpstr>Презентация PowerPoint</vt:lpstr>
      <vt:lpstr>Сабақтың мақсаты: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Раздолненская СШ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Айнагуль</dc:creator>
  <cp:lastModifiedBy>Nurken</cp:lastModifiedBy>
  <cp:revision>4</cp:revision>
  <dcterms:created xsi:type="dcterms:W3CDTF">2012-01-17T07:23:32Z</dcterms:created>
  <dcterms:modified xsi:type="dcterms:W3CDTF">2012-04-18T14:17:23Z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643136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