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72" r:id="rId6"/>
    <p:sldId id="273" r:id="rId7"/>
    <p:sldId id="267" r:id="rId8"/>
    <p:sldId id="269" r:id="rId9"/>
    <p:sldId id="260" r:id="rId10"/>
    <p:sldId id="270" r:id="rId11"/>
    <p:sldId id="268" r:id="rId12"/>
    <p:sldId id="274" r:id="rId13"/>
    <p:sldId id="275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FF"/>
    <a:srgbClr val="6600CC"/>
    <a:srgbClr val="00FF00"/>
    <a:srgbClr val="FFCC00"/>
    <a:srgbClr val="000066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1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F4D8E-D44E-4286-90D2-F1E27145F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EE3C4-8762-4644-87FE-80C10459F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2D6C2-D2DD-46C4-B6D4-692590A2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9B8B-1558-456D-A92A-2014C2A16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C8DD-AB55-4E38-B665-0E33A873B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3E19A-D49E-46A0-BA64-7C096EAEA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0A01D-4705-4976-B27C-6DB2A02C9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B08C2-AC9C-4E4F-854F-546B6E9B1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DE718-67C4-4185-B3EA-FCCB28757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78752-85B9-4EAD-A83F-500B71E92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EC725-88C7-4773-B137-86054CCE1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D211B-A9F3-4DC9-8A8A-B2BD17944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50000">
              <a:srgbClr val="400040"/>
            </a:gs>
            <a:gs pos="50000">
              <a:srgbClr val="400040"/>
            </a:gs>
            <a:gs pos="75000">
              <a:srgbClr val="8F0040"/>
            </a:gs>
            <a:gs pos="51000">
              <a:srgbClr val="8F0040">
                <a:alpha val="69000"/>
              </a:srgbClr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DC1E11E-14EF-421C-BF14-80DF90B10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1072;&#1089;&#1099;&#1083;&#1073;&#1077;&#1082;%20&#1077;&#1085;&#1089;&#1077;&#1087;&#1086;&#1074;_&#1078;&#1091;&#1084;&#1099;&#1088;%20&#1082;&#1099;&#1083;&#1099;&#1096;.mp3" TargetMode="External"/><Relationship Id="rId1" Type="http://schemas.openxmlformats.org/officeDocument/2006/relationships/audio" Target="file:///F:\&#1072;&#1089;&#1099;&#1083;&#1073;&#1077;&#1082;%20&#1077;&#1085;&#1089;&#1077;&#1087;&#1086;&#1074;_&#1078;&#1091;&#1084;&#1099;&#1088;%20&#1082;&#1099;&#1083;&#1099;&#1096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49001">
              <a:srgbClr val="FEE7F2"/>
            </a:gs>
            <a:gs pos="59000">
              <a:srgbClr val="C50849"/>
            </a:gs>
            <a:gs pos="67000">
              <a:srgbClr val="F952A0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50" y="5715000"/>
            <a:ext cx="8435975" cy="908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kk-KZ" b="1" i="1" smtClean="0">
                <a:solidFill>
                  <a:srgbClr val="002060"/>
                </a:solidFill>
              </a:rPr>
              <a:t>Махамбет Өтемісұлы</a:t>
            </a:r>
          </a:p>
          <a:p>
            <a:pPr algn="ctr" eaLnBrk="1" hangingPunct="1">
              <a:buFontTx/>
              <a:buNone/>
            </a:pPr>
            <a:r>
              <a:rPr lang="kk-KZ" sz="2000" b="1" i="1" smtClean="0">
                <a:solidFill>
                  <a:srgbClr val="002060"/>
                </a:solidFill>
              </a:rPr>
              <a:t>( 1803 – 1846 )</a:t>
            </a:r>
            <a:endParaRPr lang="ru-RU" sz="2000" b="1" smtClean="0">
              <a:solidFill>
                <a:srgbClr val="002060"/>
              </a:solidFill>
            </a:endParaRPr>
          </a:p>
        </p:txBody>
      </p:sp>
      <p:pic>
        <p:nvPicPr>
          <p:cNvPr id="2051" name="Picture 3" descr="E:\махам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198912"/>
            <a:ext cx="4362615" cy="53017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асылбек енсепов_жумыр кылыш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50" y="4857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асылбек енсепов_жумыр кылыш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47850" y="47053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79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779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1">
          <a:gsLst>
            <a:gs pos="0">
              <a:srgbClr val="A603AB"/>
            </a:gs>
            <a:gs pos="13000">
              <a:srgbClr val="0819FB"/>
            </a:gs>
            <a:gs pos="22000">
              <a:srgbClr val="1A8D48"/>
            </a:gs>
            <a:gs pos="59000">
              <a:srgbClr val="FFFF00"/>
            </a:gs>
            <a:gs pos="82001">
              <a:srgbClr val="EE3F17"/>
            </a:gs>
            <a:gs pos="94000">
              <a:srgbClr val="E81766"/>
            </a:gs>
            <a:gs pos="100000">
              <a:srgbClr val="A603AB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Documents and Settings\Математика\Рабочий стол\Изображение 300.jpg" id="11266" name="Picture 13"/>
          <p:cNvPicPr>
            <a:picLocks noChangeArrowheads="1" noChangeAspect="1"/>
          </p:cNvPicPr>
          <p:nvPr/>
        </p:nvPicPr>
        <p:blipFill>
          <a:blip cstate="print" r:embed="rId2">
            <a:lum bright="-34000" contrast="32000"/>
          </a:blip>
          <a:stretch>
            <a:fillRect/>
          </a:stretch>
        </p:blipFill>
        <p:spPr bwMode="auto">
          <a:xfrm>
            <a:off x="3286125" y="2643188"/>
            <a:ext cx="2000250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3214678" y="5143512"/>
            <a:ext cx="2143140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dir="tl" rig="soft">
                <a:rot lat="0" lon="0" rev="0"/>
              </a:lightRig>
            </a:scene3d>
            <a:sp3d contourW="25400" prstMaterial="matte">
              <a:bevelT h="55880" prst="artDeco" w="2540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b="1" dirty="0" lang="kk-KZ" spc="50" sz="20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</a:rPr>
              <a:t>Махамбет кім? </a:t>
            </a:r>
            <a:endParaRPr b="1" dirty="0" lang="ru-RU" spc="50" sz="200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272" name="TextBox 46"/>
          <p:cNvSpPr txBox="1">
            <a:spLocks noChangeArrowheads="1"/>
          </p:cNvSpPr>
          <p:nvPr/>
        </p:nvSpPr>
        <p:spPr bwMode="auto">
          <a:xfrm>
            <a:off x="571500" y="1500188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i="1" lang="kk-KZ" sz="2800">
                <a:solidFill>
                  <a:srgbClr val="002060"/>
                </a:solidFill>
              </a:rPr>
              <a:t>Батыр </a:t>
            </a:r>
            <a:endParaRPr b="1" i="1" lang="ru-RU" sz="2800">
              <a:solidFill>
                <a:srgbClr val="002060"/>
              </a:solidFill>
            </a:endParaRPr>
          </a:p>
        </p:txBody>
      </p:sp>
      <p:sp>
        <p:nvSpPr>
          <p:cNvPr id="11273" name="TextBox 47"/>
          <p:cNvSpPr txBox="1">
            <a:spLocks noChangeArrowheads="1"/>
          </p:cNvSpPr>
          <p:nvPr/>
        </p:nvSpPr>
        <p:spPr bwMode="auto">
          <a:xfrm>
            <a:off x="6143625" y="928688"/>
            <a:ext cx="2214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i="1" lang="kk-KZ" sz="2800">
                <a:solidFill>
                  <a:srgbClr val="002060"/>
                </a:solidFill>
              </a:rPr>
              <a:t>Аруақты ер</a:t>
            </a:r>
            <a:endParaRPr b="1" i="1" lang="ru-RU" sz="2800">
              <a:solidFill>
                <a:srgbClr val="002060"/>
              </a:solidFill>
            </a:endParaRPr>
          </a:p>
        </p:txBody>
      </p:sp>
      <p:sp>
        <p:nvSpPr>
          <p:cNvPr id="11274" name="TextBox 48"/>
          <p:cNvSpPr txBox="1">
            <a:spLocks noChangeArrowheads="1"/>
          </p:cNvSpPr>
          <p:nvPr/>
        </p:nvSpPr>
        <p:spPr bwMode="auto">
          <a:xfrm>
            <a:off x="6929438" y="1643063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i="1" lang="kk-KZ" sz="2800">
                <a:solidFill>
                  <a:srgbClr val="002060"/>
                </a:solidFill>
              </a:rPr>
              <a:t>Қолбасшы</a:t>
            </a:r>
            <a:endParaRPr b="1" i="1" lang="ru-RU" sz="2800">
              <a:solidFill>
                <a:srgbClr val="002060"/>
              </a:solidFill>
            </a:endParaRPr>
          </a:p>
        </p:txBody>
      </p:sp>
      <p:sp>
        <p:nvSpPr>
          <p:cNvPr id="11275" name="TextBox 49"/>
          <p:cNvSpPr txBox="1">
            <a:spLocks noChangeArrowheads="1"/>
          </p:cNvSpPr>
          <p:nvPr/>
        </p:nvSpPr>
        <p:spPr bwMode="auto">
          <a:xfrm>
            <a:off x="3857625" y="428625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i="1" lang="kk-KZ" sz="2800">
                <a:solidFill>
                  <a:srgbClr val="002060"/>
                </a:solidFill>
              </a:rPr>
              <a:t>Күйші </a:t>
            </a:r>
            <a:endParaRPr b="1" i="1" lang="ru-RU" sz="2800">
              <a:solidFill>
                <a:srgbClr val="002060"/>
              </a:solidFill>
            </a:endParaRPr>
          </a:p>
        </p:txBody>
      </p:sp>
      <p:sp>
        <p:nvSpPr>
          <p:cNvPr id="11276" name="TextBox 50"/>
          <p:cNvSpPr txBox="1">
            <a:spLocks noChangeArrowheads="1"/>
          </p:cNvSpPr>
          <p:nvPr/>
        </p:nvSpPr>
        <p:spPr bwMode="auto">
          <a:xfrm>
            <a:off x="1857375" y="785813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i="1" lang="kk-KZ" sz="2800">
                <a:solidFill>
                  <a:srgbClr val="002060"/>
                </a:solidFill>
              </a:rPr>
              <a:t>Ақын</a:t>
            </a:r>
            <a:endParaRPr b="1" i="1" lang="ru-RU" sz="2800">
              <a:solidFill>
                <a:srgbClr val="002060"/>
              </a:solidFill>
            </a:endParaRPr>
          </a:p>
        </p:txBody>
      </p:sp>
      <p:pic>
        <p:nvPicPr>
          <p:cNvPr descr="C:\Documents and Settings\Математика\Рабочий стол\Изображение 300.jpg" id="2" name="Picture 13"/>
          <p:cNvPicPr>
            <a:picLocks noChangeArrowheads="1" noChangeAspect="1"/>
          </p:cNvPicPr>
          <p:nvPr/>
        </p:nvPicPr>
        <p:blipFill>
          <a:blip cstate="print" r:embed="rId3">
            <a:lum bright="-34000" contrast="32000"/>
          </a:blip>
          <a:stretch>
            <a:fillRect/>
          </a:stretch>
        </p:blipFill>
        <p:spPr bwMode="auto">
          <a:xfrm rot="2326134">
            <a:off x="1504950" y="2692400"/>
            <a:ext cx="2514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C:\Documents and Settings\Математика\Рабочий стол\Изображение 300.jpg" id="3" name="Picture 13"/>
          <p:cNvPicPr>
            <a:picLocks noChangeArrowheads="1" noChangeAspect="1"/>
          </p:cNvPicPr>
          <p:nvPr/>
        </p:nvPicPr>
        <p:blipFill>
          <a:blip cstate="print" r:embed="rId4">
            <a:lum bright="-34000" contrast="32000"/>
          </a:blip>
          <a:srcRect r="74"/>
          <a:stretch>
            <a:fillRect/>
          </a:stretch>
        </p:blipFill>
        <p:spPr bwMode="auto">
          <a:xfrm rot="-1661551">
            <a:off x="4473575" y="2451100"/>
            <a:ext cx="26066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C:\Documents and Settings\Математика\Рабочий стол\Изображение 300.jpg" id="4" name="Picture 13"/>
          <p:cNvPicPr>
            <a:picLocks noChangeArrowheads="1" noChangeAspect="1"/>
          </p:cNvPicPr>
          <p:nvPr/>
        </p:nvPicPr>
        <p:blipFill>
          <a:blip cstate="print" r:embed="rId5">
            <a:lum bright="-34000" contrast="32000"/>
          </a:blip>
          <a:srcRect r="892"/>
          <a:stretch>
            <a:fillRect/>
          </a:stretch>
        </p:blipFill>
        <p:spPr bwMode="auto">
          <a:xfrm rot="2416585">
            <a:off x="5173663" y="931863"/>
            <a:ext cx="223837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C:\Documents and Settings\Математика\Рабочий стол\Изображение 300.jpg" id="5" name="Picture 13"/>
          <p:cNvPicPr>
            <a:picLocks noChangeArrowheads="1" noChangeAspect="1"/>
          </p:cNvPicPr>
          <p:nvPr/>
        </p:nvPicPr>
        <p:blipFill>
          <a:blip cstate="print" r:embed="rId6">
            <a:lum bright="-34000" contrast="32000"/>
          </a:blip>
          <a:stretch>
            <a:fillRect/>
          </a:stretch>
        </p:blipFill>
        <p:spPr bwMode="auto">
          <a:xfrm>
            <a:off x="4071938" y="1000125"/>
            <a:ext cx="2301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C:\Documents and Settings\Математика\Рабочий стол\Изображение 300.jpg" id="11277" name="Picture 13"/>
          <p:cNvPicPr>
            <a:picLocks noChangeArrowheads="1" noChangeAspect="1"/>
          </p:cNvPicPr>
          <p:nvPr/>
        </p:nvPicPr>
        <p:blipFill>
          <a:blip cstate="print" r:embed="rId7">
            <a:lum bright="-34000" contrast="32000"/>
          </a:blip>
          <a:stretch>
            <a:fillRect/>
          </a:stretch>
        </p:blipFill>
        <p:spPr bwMode="auto">
          <a:xfrm rot="-1926182">
            <a:off x="3162300" y="1160463"/>
            <a:ext cx="198438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24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272"/>
      <p:bldP grpId="0" spid="11273"/>
      <p:bldP grpId="0" spid="11274"/>
      <p:bldP grpId="0" spid="11275"/>
      <p:bldP grpId="0" spid="11276"/>
    </p:bld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:\Изображение 292.jpg" id="12290" name="Picture 5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" name="Прямоугольник 6"/>
          <p:cNvSpPr/>
          <p:nvPr/>
        </p:nvSpPr>
        <p:spPr>
          <a:xfrm>
            <a:off x="1500188" y="0"/>
            <a:ext cx="1714500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01000" y="928688"/>
            <a:ext cx="1143000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4375" y="5786438"/>
            <a:ext cx="857250" cy="28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233190">
            <a:off x="1801813" y="3840163"/>
            <a:ext cx="1700212" cy="2644775"/>
          </a:xfrm>
          <a:prstGeom prst="rect">
            <a:avLst/>
          </a:prstGeom>
          <a:gradFill flip="none" rotWithShape="1">
            <a:gsLst>
              <a:gs pos="0">
                <a:srgbClr val="BF4F11">
                  <a:tint val="66000"/>
                  <a:satMod val="160000"/>
                </a:srgbClr>
              </a:gs>
              <a:gs pos="50000">
                <a:srgbClr val="BF4F11">
                  <a:tint val="44500"/>
                  <a:satMod val="160000"/>
                </a:srgbClr>
              </a:gs>
              <a:gs pos="100000">
                <a:srgbClr val="BF4F11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b="1" lang="kk-KZ">
                <a:solidFill>
                  <a:srgbClr val="002060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      Махамбет!</a:t>
            </a:r>
          </a:p>
          <a:p>
            <a:r>
              <a:rPr b="1" lang="kk-KZ">
                <a:solidFill>
                  <a:srgbClr val="002060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     Махамбет ...</a:t>
            </a:r>
          </a:p>
          <a:p>
            <a:pPr algn="ctr"/>
            <a:r>
              <a:rPr b="1" lang="kk-KZ">
                <a:solidFill>
                  <a:srgbClr val="002060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Білмеймін жел ме, сел ме</a:t>
            </a:r>
          </a:p>
          <a:p>
            <a:pPr algn="ctr"/>
            <a:r>
              <a:rPr b="1" lang="kk-KZ">
                <a:solidFill>
                  <a:srgbClr val="002060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Жыр да онымен бір тұлға теңесер ме...</a:t>
            </a:r>
          </a:p>
          <a:p>
            <a:pPr algn="ctr"/>
            <a:r>
              <a:rPr b="1" lang="kk-KZ">
                <a:solidFill>
                  <a:srgbClr val="002060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Әділетсіз дүниенің қабырғасын </a:t>
            </a:r>
          </a:p>
          <a:p>
            <a:pPr algn="ctr"/>
            <a:r>
              <a:rPr b="1" lang="kk-KZ">
                <a:solidFill>
                  <a:srgbClr val="002060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Махамбетше сөгер жан кездесер ме ...</a:t>
            </a:r>
          </a:p>
          <a:p>
            <a:pPr algn="ctr"/>
            <a:endParaRPr b="1" lang="kk-KZ">
              <a:solidFill>
                <a:srgbClr val="002060"/>
              </a:solidFill>
              <a:effectLst>
                <a:outerShdw algn="tl" blurRad="38100" dir="2700000" dist="38100">
                  <a:srgbClr val="000000"/>
                </a:outerShdw>
              </a:effectLst>
            </a:endParaRPr>
          </a:p>
          <a:p>
            <a:pPr algn="ctr"/>
            <a:r>
              <a:rPr b="1" lang="kk-KZ">
                <a:solidFill>
                  <a:srgbClr val="002060"/>
                </a:solidFill>
                <a:effectLst>
                  <a:outerShdw algn="tl" blurRad="38100" dir="2700000" dist="38100">
                    <a:srgbClr val="000000"/>
                  </a:outerShdw>
                </a:effectLst>
              </a:rPr>
              <a:t>      Ф.Оңғарсынова  </a:t>
            </a:r>
          </a:p>
          <a:p>
            <a:pPr algn="ctr"/>
            <a:endParaRPr b="1" lang="ru-RU">
              <a:solidFill>
                <a:srgbClr val="002060"/>
              </a:solidFill>
              <a:effectLst>
                <a:outerShdw algn="tl" blurRad="38100" dir="2700000" dist="3810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86011" y="330180"/>
            <a:ext cx="4622268" cy="46166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dir="tl" rig="soft">
                <a:rot lat="0" lon="0" rev="0"/>
              </a:lightRig>
            </a:scene3d>
            <a:sp3d contourW="25400" prstMaterial="matte">
              <a:bevelT h="55880" prst="artDeco" w="2540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b="1" dirty="0" lang="kk-KZ" spc="50" sz="2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</a:rPr>
              <a:t>Өтемістен туған он едік</a:t>
            </a:r>
            <a:endParaRPr b="1" dirty="0" lang="ru-RU" spc="50" sz="540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 rot="2866634">
            <a:off x="1114425" y="357188"/>
            <a:ext cx="4286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Б</a:t>
            </a:r>
          </a:p>
          <a:p>
            <a:pPr>
              <a:defRPr/>
            </a:pP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Е</a:t>
            </a:r>
          </a:p>
          <a:p>
            <a:pPr>
              <a:defRPr/>
            </a:pP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К</a:t>
            </a:r>
          </a:p>
          <a:p>
            <a:pPr>
              <a:defRPr/>
            </a:pP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М</a:t>
            </a:r>
          </a:p>
          <a:p>
            <a:pPr>
              <a:defRPr/>
            </a:pP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А</a:t>
            </a:r>
          </a:p>
          <a:p>
            <a:pPr>
              <a:defRPr/>
            </a:pP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Ғ</a:t>
            </a:r>
          </a:p>
          <a:p>
            <a:pPr>
              <a:defRPr/>
            </a:pP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Н</a:t>
            </a:r>
          </a:p>
          <a:p>
            <a:pPr>
              <a:defRPr/>
            </a:pP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Б</a:t>
            </a:r>
          </a:p>
          <a:p>
            <a:pPr>
              <a:defRPr/>
            </a:pP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Е</a:t>
            </a:r>
          </a:p>
          <a:p>
            <a:pPr>
              <a:defRPr/>
            </a:pP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Т</a:t>
            </a:r>
            <a:endParaRPr b="1" dirty="0" lang="ru-RU" sz="2000">
              <a:solidFill>
                <a:srgbClr val="0000FF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1474245">
            <a:off x="2330450" y="1200150"/>
            <a:ext cx="428625" cy="253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ТОҚТАМЫС</a:t>
            </a:r>
            <a:endParaRPr b="1" lang="ru-RU" sz="2000">
              <a:solidFill>
                <a:srgbClr val="0000FF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 rot="2533231">
            <a:off x="1835150" y="558800"/>
            <a:ext cx="428625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b="1" dirty="0" lang="kk-KZ" sz="2000">
              <a:solidFill>
                <a:srgbClr val="0000FF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>
              <a:defRPr/>
            </a:pP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МА</a:t>
            </a:r>
            <a:b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</a:b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Х</a:t>
            </a:r>
            <a:b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</a:b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А</a:t>
            </a:r>
            <a:b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</a:b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М</a:t>
            </a:r>
            <a:b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</a:b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Б</a:t>
            </a:r>
            <a:b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</a:b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Е</a:t>
            </a:r>
            <a:b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</a:br>
            <a:r>
              <a:rPr b="1" dirty="0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Т</a:t>
            </a:r>
            <a:endParaRPr b="1" dirty="0" lang="ru-RU" sz="2000">
              <a:solidFill>
                <a:srgbClr val="0000FF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 rot="1274390">
            <a:off x="3022600" y="1347788"/>
            <a:ext cx="428625" cy="253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ҚОЖАХМЕТ</a:t>
            </a:r>
            <a:endParaRPr b="1" lang="ru-RU" sz="2000">
              <a:solidFill>
                <a:srgbClr val="0000FF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 rot="244233">
            <a:off x="3876675" y="1512888"/>
            <a:ext cx="428625" cy="253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ЫБЫРАЙЫМ</a:t>
            </a:r>
            <a:endParaRPr b="1" lang="ru-RU" sz="2000">
              <a:solidFill>
                <a:srgbClr val="0000FF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 rot="21253348">
            <a:off x="4779963" y="1589088"/>
            <a:ext cx="428625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Ә Й І П</a:t>
            </a:r>
            <a:endParaRPr b="1" lang="ru-RU" sz="2000">
              <a:solidFill>
                <a:srgbClr val="0000FF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 rot="20460845">
            <a:off x="5680075" y="1525588"/>
            <a:ext cx="428625" cy="161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Х А С ЕН</a:t>
            </a:r>
            <a:r>
              <a:rPr b="1" lang="kk-KZ" sz="2000">
                <a:solidFill>
                  <a:srgbClr val="00206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endParaRPr b="1" lang="ru-RU" sz="2000">
              <a:solidFill>
                <a:srgbClr val="002060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 rot="19910098">
            <a:off x="6429375" y="1254125"/>
            <a:ext cx="428625" cy="2225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ЫСМАЙЫЛ</a:t>
            </a:r>
            <a:endParaRPr b="1" lang="ru-RU" sz="2000">
              <a:solidFill>
                <a:srgbClr val="0000FF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 rot="19319748">
            <a:off x="7019925" y="935038"/>
            <a:ext cx="428625" cy="253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СҮЛЕЙМЕН</a:t>
            </a:r>
            <a:endParaRPr b="1" lang="ru-RU" sz="2000">
              <a:solidFill>
                <a:srgbClr val="0000FF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 rot="19022515">
            <a:off x="7377113" y="733425"/>
            <a:ext cx="428625" cy="253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b="1" lang="kk-KZ" sz="20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ДОСМАЙЫЛ</a:t>
            </a:r>
            <a:endParaRPr b="1" lang="ru-RU" sz="2000">
              <a:solidFill>
                <a:srgbClr val="0000FF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 rot="21191703">
            <a:off x="3553851" y="4574247"/>
            <a:ext cx="5467222" cy="511505"/>
          </a:xfrm>
          <a:prstGeom prst="roundRect">
            <a:avLst/>
          </a:prstGeom>
          <a:gradFill flip="none" rotWithShape="1">
            <a:gsLst>
              <a:gs pos="0">
                <a:srgbClr val="BF4F11">
                  <a:tint val="66000"/>
                  <a:satMod val="160000"/>
                </a:srgbClr>
              </a:gs>
              <a:gs pos="50000">
                <a:srgbClr val="BF4F11">
                  <a:tint val="44500"/>
                  <a:satMod val="160000"/>
                </a:srgbClr>
              </a:gs>
              <a:gs pos="100000">
                <a:srgbClr val="BF4F11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b="1" dirty="0" lang="kk-KZ" sz="180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r="5400000" dist="43180">
                    <a:srgbClr val="000000">
                      <a:alpha val="65000"/>
                    </a:srgbClr>
                  </a:innerShdw>
                </a:effectLst>
              </a:rPr>
              <a:t>Замана       Адам         Ерлік</a:t>
            </a:r>
            <a:endParaRPr b="1" dirty="0" lang="ru-RU" sz="18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r="5400000" dist="4318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 rot="1308914">
            <a:off x="30207" y="4248776"/>
            <a:ext cx="1810677" cy="511505"/>
          </a:xfrm>
          <a:prstGeom prst="roundRect">
            <a:avLst>
              <a:gd fmla="val 10191" name="adj"/>
            </a:avLst>
          </a:prstGeom>
          <a:gradFill flip="none" rotWithShape="1">
            <a:gsLst>
              <a:gs pos="0">
                <a:srgbClr val="BF4F11">
                  <a:tint val="66000"/>
                  <a:satMod val="160000"/>
                </a:srgbClr>
              </a:gs>
              <a:gs pos="50000">
                <a:srgbClr val="BF4F11">
                  <a:tint val="44500"/>
                  <a:satMod val="160000"/>
                </a:srgbClr>
              </a:gs>
              <a:gs pos="100000">
                <a:srgbClr val="BF4F11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b="1" dirty="0" lang="kk-KZ" sz="180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r="5400000" dist="43180">
                    <a:srgbClr val="000000">
                      <a:alpha val="65000"/>
                    </a:srgbClr>
                  </a:innerShdw>
                </a:effectLst>
              </a:rPr>
              <a:t>Ел    Халық</a:t>
            </a:r>
            <a:endParaRPr b="1" dirty="0" lang="ru-RU" sz="18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r="5400000" dist="4318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13"/>
                                        <p:tgtEl>
                                          <p:spTgt spid="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in)" transition="in">
                                      <p:cBhvr>
                                        <p:cTn dur="2000" id="18"/>
                                        <p:tgtEl>
                                          <p:spTgt spid="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id="27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455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455" fill="hold" id="30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55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156" fill="hold" id="32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36" fill="hold" id="33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6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38"/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 nodeType="clickPar">
                      <p:stCondLst>
                        <p:cond delay="indefinite"/>
                      </p:stCondLst>
                      <p:childTnLst>
                        <p:par>
                          <p:cTn fill="hold" id="52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55"/>
                                        <p:tgtEl>
                                          <p:spTgt spid="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 nodeType="clickPar">
                      <p:stCondLst>
                        <p:cond delay="indefinite"/>
                      </p:stCondLst>
                      <p:childTnLst>
                        <p:par>
                          <p:cTn fill="hold" id="57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8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60"/>
                                        <p:tgtEl>
                                          <p:spTgt spid="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 nodeType="clickPar">
                      <p:stCondLst>
                        <p:cond delay="indefinite"/>
                      </p:stCondLst>
                      <p:childTnLst>
                        <p:par>
                          <p:cTn fill="hold" id="62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6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" nodeType="clickPar">
                      <p:stCondLst>
                        <p:cond delay="indefinite"/>
                      </p:stCondLst>
                      <p:childTnLst>
                        <p:par>
                          <p:cTn fill="hold" id="67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8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 nodeType="clickPar">
                      <p:stCondLst>
                        <p:cond delay="indefinite"/>
                      </p:stCondLst>
                      <p:childTnLst>
                        <p:par>
                          <p:cTn fill="hold" id="73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4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>
                                        <p:cTn dur="2000" id="7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11"/>
      <p:bldP grpId="0" spid="1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13000">
              <a:srgbClr val="0819FB"/>
            </a:gs>
            <a:gs pos="14999">
              <a:srgbClr val="1A8D48"/>
            </a:gs>
            <a:gs pos="33000">
              <a:srgbClr val="FFFF00"/>
            </a:gs>
            <a:gs pos="67000">
              <a:srgbClr val="EE3F17"/>
            </a:gs>
            <a:gs pos="86000">
              <a:srgbClr val="E81766"/>
            </a:gs>
            <a:gs pos="100000">
              <a:srgbClr val="A603AB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85750"/>
            <a:ext cx="8543925" cy="1131888"/>
          </a:xfrm>
        </p:spPr>
        <p:txBody>
          <a:bodyPr/>
          <a:lstStyle/>
          <a:p>
            <a:pPr algn="l">
              <a:defRPr/>
            </a:pPr>
            <a:r>
              <a:rPr lang="kk-K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Махамбет өмір сүрген кезең                   Қазіргі кезең  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68313" y="1628775"/>
            <a:ext cx="3743325" cy="28082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FF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9750" y="1773238"/>
            <a:ext cx="3455988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k-KZ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Ресей қол астындағы</a:t>
            </a:r>
          </a:p>
          <a:p>
            <a:pPr>
              <a:defRPr/>
            </a:pPr>
            <a:r>
              <a:rPr lang="kk-KZ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бодан ел. Күрес пен</a:t>
            </a:r>
          </a:p>
          <a:p>
            <a:pPr>
              <a:defRPr/>
            </a:pPr>
            <a:r>
              <a:rPr lang="kk-KZ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тартыс, ата қоныстан</a:t>
            </a:r>
          </a:p>
          <a:p>
            <a:pPr>
              <a:defRPr/>
            </a:pPr>
            <a:r>
              <a:rPr lang="kk-KZ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айырылу, ата қоныстан</a:t>
            </a:r>
          </a:p>
          <a:p>
            <a:pPr>
              <a:defRPr/>
            </a:pPr>
            <a:r>
              <a:rPr lang="kk-KZ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үдере көшу.</a:t>
            </a:r>
            <a:endParaRPr lang="ru-RU" sz="2400" b="1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24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787900" y="1628775"/>
            <a:ext cx="3455988" cy="28082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859338" y="1773238"/>
            <a:ext cx="3241675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kk-KZ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Егеменді тәуелсіз ел. Халық сенген, сайлап алған Президенті бар. Атамекенге оралу (оралмандардың елге келуі)</a:t>
            </a:r>
            <a:endParaRPr lang="ru-RU" sz="2400" b="1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240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/>
      <p:bldP spid="13319" grpId="0" animBg="1"/>
      <p:bldP spid="133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214313"/>
            <a:ext cx="7772400" cy="2000250"/>
          </a:xfrm>
        </p:spPr>
        <p:txBody>
          <a:bodyPr/>
          <a:lstStyle/>
          <a:p>
            <a:pPr algn="l">
              <a:defRPr/>
            </a:pPr>
            <a:r>
              <a:rPr lang="kk-K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kk-KZ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Шығармашылық жұмыс.</a:t>
            </a:r>
            <a:br>
              <a:rPr lang="kk-KZ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k-K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k-K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k-K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Махамбет рухымен сырласу ” тақырыбында өлең немесе ойтолғау жазу.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3214688"/>
            <a:ext cx="8143875" cy="1752600"/>
          </a:xfrm>
        </p:spPr>
        <p:txBody>
          <a:bodyPr/>
          <a:lstStyle/>
          <a:p>
            <a:pPr>
              <a:defRPr/>
            </a:pPr>
            <a:r>
              <a:rPr lang="kk-KZ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Поэзия минуты ” </a:t>
            </a:r>
          </a:p>
          <a:p>
            <a:pPr>
              <a:defRPr/>
            </a:pPr>
            <a:r>
              <a:rPr lang="kk-K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Ақын өлеңдерін мәнерлеп жатқа айту.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14313"/>
            <a:ext cx="8435975" cy="58658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kk-KZ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kk-K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Үйге тапсырма: </a:t>
            </a:r>
          </a:p>
          <a:p>
            <a:pPr eaLnBrk="1" hangingPunct="1">
              <a:buFontTx/>
              <a:buNone/>
              <a:defRPr/>
            </a:pPr>
            <a:r>
              <a:rPr lang="kk-K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</a:p>
          <a:p>
            <a:pPr eaLnBrk="1" hangingPunct="1">
              <a:buFontTx/>
              <a:buNone/>
              <a:defRPr/>
            </a:pPr>
            <a:endParaRPr lang="kk-KZ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kk-K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Өлеңдерді жаттау.Сыныптан тыс</a:t>
            </a:r>
          </a:p>
          <a:p>
            <a:pPr eaLnBrk="1" hangingPunct="1">
              <a:buFontTx/>
              <a:buNone/>
              <a:defRPr/>
            </a:pPr>
            <a:r>
              <a:rPr lang="kk-K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k-K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материалдармен танысу.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435975" cy="3786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i="1" smtClean="0">
                <a:solidFill>
                  <a:srgbClr val="002060"/>
                </a:solidFill>
              </a:rPr>
              <a:t>                           </a:t>
            </a:r>
            <a:r>
              <a:rPr lang="kk-KZ" sz="2800" b="1" i="1" smtClean="0">
                <a:solidFill>
                  <a:srgbClr val="002060"/>
                </a:solidFill>
              </a:rPr>
              <a:t>Үй тапсырмасы : </a:t>
            </a:r>
          </a:p>
          <a:p>
            <a:pPr eaLnBrk="1" hangingPunct="1">
              <a:buFontTx/>
              <a:buNone/>
            </a:pPr>
            <a:endParaRPr lang="kk-KZ" sz="2800" b="1" i="1" smtClean="0">
              <a:solidFill>
                <a:srgbClr val="00206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kk-KZ" sz="2800" b="1" i="1" smtClean="0">
                <a:solidFill>
                  <a:srgbClr val="002060"/>
                </a:solidFill>
              </a:rPr>
              <a:t>Махамбеттің балалық, жастық шағы.</a:t>
            </a:r>
          </a:p>
          <a:p>
            <a:pPr eaLnBrk="1" hangingPunct="1">
              <a:buFontTx/>
              <a:buAutoNum type="arabicPeriod"/>
            </a:pPr>
            <a:r>
              <a:rPr lang="kk-KZ" sz="2800" b="1" i="1" smtClean="0">
                <a:solidFill>
                  <a:srgbClr val="002060"/>
                </a:solidFill>
              </a:rPr>
              <a:t>Исатай – Махамбет бастаған көтеріліс.</a:t>
            </a:r>
          </a:p>
          <a:p>
            <a:pPr eaLnBrk="1" hangingPunct="1">
              <a:buFontTx/>
              <a:buAutoNum type="arabicPeriod"/>
            </a:pPr>
            <a:r>
              <a:rPr lang="kk-KZ" sz="2800" b="1" i="1" smtClean="0">
                <a:solidFill>
                  <a:srgbClr val="002060"/>
                </a:solidFill>
              </a:rPr>
              <a:t>Исатай қазасынан кейінгі Махамбеттің өмірі.</a:t>
            </a:r>
          </a:p>
          <a:p>
            <a:pPr eaLnBrk="1" hangingPunct="1">
              <a:buFontTx/>
              <a:buNone/>
            </a:pPr>
            <a:endParaRPr lang="kk-KZ" sz="2800" b="1" i="1" smtClean="0"/>
          </a:p>
          <a:p>
            <a:pPr eaLnBrk="1" hangingPunct="1">
              <a:buFontTx/>
              <a:buNone/>
            </a:pPr>
            <a:endParaRPr lang="ru-RU" sz="2800" b="1" i="1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893175" cy="37861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kk-KZ" sz="3600" b="1" dirty="0" smtClean="0">
                <a:solidFill>
                  <a:srgbClr val="002060"/>
                </a:solidFill>
              </a:rPr>
              <a:t>Тақырыбы: Махамбет Өтемісұлы</a:t>
            </a:r>
          </a:p>
          <a:p>
            <a:pPr eaLnBrk="1" hangingPunct="1">
              <a:buFontTx/>
              <a:buNone/>
              <a:defRPr/>
            </a:pPr>
            <a:endParaRPr lang="kk-KZ" sz="3600" dirty="0" smtClean="0">
              <a:solidFill>
                <a:srgbClr val="002060"/>
              </a:solidFill>
            </a:endParaRPr>
          </a:p>
          <a:p>
            <a:pPr algn="ctr" eaLnBrk="1" hangingPunct="1">
              <a:buFontTx/>
              <a:buNone/>
              <a:defRPr/>
            </a:pPr>
            <a:r>
              <a:rPr lang="kk-KZ" b="1" i="1" dirty="0" smtClean="0">
                <a:solidFill>
                  <a:srgbClr val="C00000"/>
                </a:solidFill>
              </a:rPr>
              <a:t>“ Ереуіл атқа ер салмай ”, “Жалғыздық ”,     “ Мұнар күн ” </a:t>
            </a:r>
          </a:p>
          <a:p>
            <a:pPr eaLnBrk="1" hangingPunct="1">
              <a:buFontTx/>
              <a:buNone/>
              <a:defRPr/>
            </a:pPr>
            <a:endParaRPr lang="kk-KZ" sz="3600" dirty="0" smtClean="0"/>
          </a:p>
          <a:p>
            <a:pPr eaLnBrk="1" hangingPunct="1">
              <a:defRPr/>
            </a:pPr>
            <a:endParaRPr lang="kk-KZ" dirty="0" smtClean="0"/>
          </a:p>
          <a:p>
            <a:pPr eaLnBrk="1" hangingPunct="1">
              <a:defRPr/>
            </a:pPr>
            <a:endParaRPr lang="kk-KZ" dirty="0" smtClean="0"/>
          </a:p>
          <a:p>
            <a:pPr eaLnBrk="1" hangingPunct="1">
              <a:defRPr/>
            </a:pPr>
            <a:endParaRPr lang="kk-KZ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2714625" y="214313"/>
            <a:ext cx="4100513" cy="1071562"/>
          </a:xfrm>
          <a:ln w="57150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kk-KZ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Шаруалар көтерілісі </a:t>
            </a: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5" y="2000250"/>
            <a:ext cx="2357438" cy="5842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k-K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1828 – 1829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7875" y="2000250"/>
            <a:ext cx="2357438" cy="5842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k-K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1837 - 1847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3250" y="2000250"/>
            <a:ext cx="2357438" cy="5842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k-K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1836 – 1838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313" y="3000375"/>
            <a:ext cx="2857500" cy="708025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k-K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Бөкей хандығында </a:t>
            </a:r>
          </a:p>
          <a:p>
            <a:pPr>
              <a:defRPr/>
            </a:pPr>
            <a:r>
              <a:rPr lang="kk-K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көтеріліс басталды.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71813" y="3071813"/>
            <a:ext cx="2857500" cy="708025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k-K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Исатай -  Махамбет бастаған көтеріліс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0" y="3143250"/>
            <a:ext cx="2857500" cy="708025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k-K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Кеңесары Қасымұлы бастаған көтеріліс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14" idx="2"/>
            <a:endCxn id="16" idx="0"/>
          </p:cNvCxnSpPr>
          <p:nvPr/>
        </p:nvCxnSpPr>
        <p:spPr>
          <a:xfrm rot="5400000">
            <a:off x="2828131" y="64294"/>
            <a:ext cx="714375" cy="315753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8" idx="0"/>
          </p:cNvCxnSpPr>
          <p:nvPr/>
        </p:nvCxnSpPr>
        <p:spPr>
          <a:xfrm rot="5400000">
            <a:off x="4203700" y="1403350"/>
            <a:ext cx="714375" cy="47942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4" idx="2"/>
            <a:endCxn id="17" idx="0"/>
          </p:cNvCxnSpPr>
          <p:nvPr/>
        </p:nvCxnSpPr>
        <p:spPr>
          <a:xfrm rot="16200000" flipH="1">
            <a:off x="5543550" y="506413"/>
            <a:ext cx="714375" cy="22733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1500188" y="3786188"/>
            <a:ext cx="2787650" cy="85725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85813" y="4714875"/>
            <a:ext cx="1357312" cy="40005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k-K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1837 жыл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00063" y="5857875"/>
            <a:ext cx="33543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kk-K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Ереуіл атқа ер салмай ” 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>
            <a:off x="999331" y="5501482"/>
            <a:ext cx="715963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4071144" y="4144169"/>
            <a:ext cx="715962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928938" y="4572000"/>
            <a:ext cx="2786062" cy="70802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kk-K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Жалғыздыққа сәл бой алдырған кезең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5716588" y="4857750"/>
            <a:ext cx="784225" cy="42862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5716588" y="4500563"/>
            <a:ext cx="784225" cy="35718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6643688" y="4214813"/>
            <a:ext cx="20002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kk-K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Мұнар күн ”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715125" y="5072063"/>
            <a:ext cx="20002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kk-KZ" sz="2000" b="1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Жалғыздық ”</a:t>
            </a:r>
            <a:endParaRPr lang="ru-RU" sz="2000" b="1" dirty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785813"/>
            <a:ext cx="6472237" cy="1143000"/>
          </a:xfrm>
        </p:spPr>
        <p:txBody>
          <a:bodyPr/>
          <a:lstStyle/>
          <a:p>
            <a:pPr>
              <a:defRPr/>
            </a:pPr>
            <a:r>
              <a:rPr lang="kk-KZ" sz="32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Өлеңдерінің тақырыбы </a:t>
            </a:r>
            <a:endParaRPr lang="ru-RU" sz="3200" b="1" dirty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85750" y="2428875"/>
            <a:ext cx="8543925" cy="714375"/>
          </a:xfrm>
        </p:spPr>
        <p:txBody>
          <a:bodyPr/>
          <a:lstStyle/>
          <a:p>
            <a:pPr>
              <a:buFontTx/>
              <a:buNone/>
            </a:pPr>
            <a:r>
              <a:rPr lang="kk-KZ" b="1" smtClean="0">
                <a:solidFill>
                  <a:srgbClr val="002060"/>
                </a:solidFill>
              </a:rPr>
              <a:t>Ел    Халық жайы    Замана   Адам   Ерлік</a:t>
            </a:r>
            <a:endParaRPr lang="ru-RU" b="1" smtClean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785813" y="1714500"/>
            <a:ext cx="3500437" cy="500063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2786063" y="1714500"/>
            <a:ext cx="1500187" cy="64293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86250" y="1714500"/>
            <a:ext cx="2214563" cy="5715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6250" y="1714500"/>
            <a:ext cx="3643313" cy="64293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86250" y="1714500"/>
            <a:ext cx="785813" cy="64293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1500188" y="2928938"/>
            <a:ext cx="6472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kk-KZ" sz="3200" b="1" kern="0" dirty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Түр жаңалықтары </a:t>
            </a:r>
            <a:endParaRPr lang="ru-RU" sz="3200" b="1" kern="0" dirty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142875" y="4429125"/>
            <a:ext cx="83581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kk-KZ" sz="32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Шұбыртпалы ұйқас           Кезекті ұйқас </a:t>
            </a:r>
            <a:endParaRPr lang="ru-RU" sz="32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4500563" y="3786188"/>
            <a:ext cx="2428875" cy="785812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1857375" y="3786188"/>
            <a:ext cx="2643188" cy="785812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500563" y="378936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50825" y="5157788"/>
            <a:ext cx="83581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kk-KZ" sz="32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Аралас ұйқас</a:t>
            </a:r>
            <a:endParaRPr lang="ru-RU" sz="32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285750" y="1928813"/>
            <a:ext cx="2143125" cy="2714625"/>
          </a:xfrm>
        </p:spPr>
        <p:txBody>
          <a:bodyPr/>
          <a:lstStyle/>
          <a:p>
            <a:r>
              <a:rPr lang="kk-KZ" sz="2000" b="1" smtClean="0">
                <a:solidFill>
                  <a:srgbClr val="7030A0"/>
                </a:solidFill>
              </a:rPr>
              <a:t>Махамбет өлеңдерінде қолданылатын сөздер </a:t>
            </a:r>
            <a:endParaRPr lang="ru-RU" sz="3200" b="1" smtClean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50" y="357188"/>
            <a:ext cx="3571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k-K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Жер – су  атаулары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50" y="1357313"/>
            <a:ext cx="3571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k-K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Туыстық атаулары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50" y="2286000"/>
            <a:ext cx="45005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k-K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Қару – жарақ атаулары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8" y="3000375"/>
            <a:ext cx="46434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k-K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Қоғамдық – әкімшілік мәнге ие атаулар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5" y="4071938"/>
            <a:ext cx="3571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k-K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Кірме сөздер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8" y="4714875"/>
            <a:ext cx="3571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k-K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Ерекше сөздер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8" y="5357813"/>
            <a:ext cx="3571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k-K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Сөз тіркестері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Прямая со стрелкой 11"/>
          <p:cNvCxnSpPr>
            <a:stCxn id="7170" idx="3"/>
            <a:endCxn id="4" idx="1"/>
          </p:cNvCxnSpPr>
          <p:nvPr/>
        </p:nvCxnSpPr>
        <p:spPr>
          <a:xfrm flipV="1">
            <a:off x="2428875" y="619125"/>
            <a:ext cx="1285875" cy="2667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0" idx="1"/>
          </p:cNvCxnSpPr>
          <p:nvPr/>
        </p:nvCxnSpPr>
        <p:spPr>
          <a:xfrm rot="16200000" flipH="1">
            <a:off x="1935163" y="3768725"/>
            <a:ext cx="2344737" cy="1357313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1"/>
          </p:cNvCxnSpPr>
          <p:nvPr/>
        </p:nvCxnSpPr>
        <p:spPr>
          <a:xfrm flipV="1">
            <a:off x="2428875" y="2547938"/>
            <a:ext cx="1285875" cy="72707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1"/>
          </p:cNvCxnSpPr>
          <p:nvPr/>
        </p:nvCxnSpPr>
        <p:spPr>
          <a:xfrm>
            <a:off x="2428875" y="3275013"/>
            <a:ext cx="1357313" cy="2032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1"/>
          </p:cNvCxnSpPr>
          <p:nvPr/>
        </p:nvCxnSpPr>
        <p:spPr>
          <a:xfrm>
            <a:off x="2428875" y="3275013"/>
            <a:ext cx="1428750" cy="1058862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1"/>
          </p:cNvCxnSpPr>
          <p:nvPr/>
        </p:nvCxnSpPr>
        <p:spPr>
          <a:xfrm rot="16200000" flipH="1">
            <a:off x="2256632" y="3447256"/>
            <a:ext cx="1701800" cy="1357313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5" idx="1"/>
          </p:cNvCxnSpPr>
          <p:nvPr/>
        </p:nvCxnSpPr>
        <p:spPr>
          <a:xfrm rot="5400000" flipH="1" flipV="1">
            <a:off x="2243931" y="1804194"/>
            <a:ext cx="1655763" cy="128587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1738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smtClean="0">
                <a:solidFill>
                  <a:srgbClr val="000066"/>
                </a:solidFill>
              </a:rPr>
              <a:t>1</a:t>
            </a:r>
            <a:r>
              <a:rPr lang="kk-KZ" sz="2800" b="1" smtClean="0">
                <a:solidFill>
                  <a:srgbClr val="002060"/>
                </a:solidFill>
              </a:rPr>
              <a:t>) “Ереуіл атқа ер салмай ” өлеңін мәнерлеп оқып, идеясын айт.</a:t>
            </a:r>
          </a:p>
          <a:p>
            <a:pPr>
              <a:buFontTx/>
              <a:buNone/>
            </a:pPr>
            <a:r>
              <a:rPr lang="kk-KZ" sz="2800" b="1" smtClean="0">
                <a:solidFill>
                  <a:srgbClr val="002060"/>
                </a:solidFill>
              </a:rPr>
              <a:t>2) Өлеңнен сөз тіркестері мен көркемдегіш құралдарды тап.</a:t>
            </a:r>
          </a:p>
        </p:txBody>
      </p:sp>
      <p:sp>
        <p:nvSpPr>
          <p:cNvPr id="819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k-KZ" sz="3200" b="1" i="1" smtClean="0">
                <a:solidFill>
                  <a:srgbClr val="C00000"/>
                </a:solidFill>
              </a:rPr>
              <a:t>І топқа тапсырма </a:t>
            </a:r>
            <a:endParaRPr lang="ru-RU" sz="3200" b="1" i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39999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8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kk-KZ" b="1" smtClean="0">
                <a:solidFill>
                  <a:srgbClr val="8E0000"/>
                </a:solidFill>
              </a:rPr>
              <a:t>ІІ топқа тапсырма </a:t>
            </a:r>
            <a:endParaRPr lang="ru-RU" b="1" smtClean="0">
              <a:solidFill>
                <a:srgbClr val="8E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5" y="1857375"/>
            <a:ext cx="8607425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Tx/>
              <a:buAutoNum type="arabicParenR"/>
              <a:defRPr/>
            </a:pPr>
            <a:r>
              <a:rPr lang="kk-K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“Мұнар күн” өлеңін мәнерлеп оқы. Өлеңде ақын не туралы айтқан?</a:t>
            </a:r>
          </a:p>
          <a:p>
            <a:pPr marL="514350" indent="-514350">
              <a:defRPr/>
            </a:pPr>
            <a:r>
              <a:rPr lang="kk-K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Ақын өлеңдерінде жиі кездесетін сөздерді тап.</a:t>
            </a:r>
          </a:p>
          <a:p>
            <a:pPr>
              <a:defRPr/>
            </a:pP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5"/>
          <p:cNvSpPr>
            <a:spLocks noGrp="1"/>
          </p:cNvSpPr>
          <p:nvPr>
            <p:ph sz="half" idx="2"/>
          </p:nvPr>
        </p:nvSpPr>
        <p:spPr>
          <a:xfrm>
            <a:off x="857250" y="357188"/>
            <a:ext cx="4038600" cy="714375"/>
          </a:xfrm>
        </p:spPr>
        <p:txBody>
          <a:bodyPr/>
          <a:lstStyle/>
          <a:p>
            <a:pPr>
              <a:buFontTx/>
              <a:buNone/>
            </a:pPr>
            <a:r>
              <a:rPr lang="kk-KZ" b="1" smtClean="0">
                <a:solidFill>
                  <a:srgbClr val="8E0000"/>
                </a:solidFill>
              </a:rPr>
              <a:t>ІІІ топқа тапсырма </a:t>
            </a:r>
            <a:endParaRPr lang="ru-RU" b="1" smtClean="0">
              <a:solidFill>
                <a:srgbClr val="8E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5" y="1857375"/>
            <a:ext cx="8358188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Tx/>
              <a:buAutoNum type="arabicParenR"/>
              <a:defRPr/>
            </a:pPr>
            <a:r>
              <a:rPr lang="kk-K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Жалғыздық ” өлеңін мәнерлеп оқы. Идеясы не?  Қай кезде шығарған ?</a:t>
            </a:r>
          </a:p>
          <a:p>
            <a:pPr marL="514350" indent="-514350">
              <a:defRPr/>
            </a:pPr>
            <a:endParaRPr lang="kk-K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defRPr/>
            </a:pPr>
            <a:r>
              <a:rPr lang="kk-KZ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Өлең құрылысына талдау жаса.</a:t>
            </a:r>
          </a:p>
          <a:p>
            <a:pPr>
              <a:defRPr/>
            </a:pP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357</Words>
  <Application>Microsoft Office PowerPoint</Application>
  <PresentationFormat>Экран (4:3)</PresentationFormat>
  <Paragraphs>101</Paragraphs>
  <Slides>14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Оформление по умолчанию</vt:lpstr>
      <vt:lpstr>Слайд 1</vt:lpstr>
      <vt:lpstr>Слайд 2</vt:lpstr>
      <vt:lpstr>Слайд 3</vt:lpstr>
      <vt:lpstr>Шаруалар көтерілісі </vt:lpstr>
      <vt:lpstr>Өлеңдерінің тақырыбы </vt:lpstr>
      <vt:lpstr>Махамбет өлеңдерінде қолданылатын сөздер </vt:lpstr>
      <vt:lpstr>І топқа тапсырма </vt:lpstr>
      <vt:lpstr>Слайд 8</vt:lpstr>
      <vt:lpstr>Слайд 9</vt:lpstr>
      <vt:lpstr>Слайд 10</vt:lpstr>
      <vt:lpstr>Слайд 11</vt:lpstr>
      <vt:lpstr>Махамбет өмір сүрген кезең                   Қазіргі кезең   </vt:lpstr>
      <vt:lpstr>               Шығармашылық жұмыс.  “ Махамбет рухымен сырласу ” тақырыбында өлең немесе ойтолғау жазу.</vt:lpstr>
      <vt:lpstr>Слайд 14</vt:lpstr>
    </vt:vector>
  </TitlesOfParts>
  <Company>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</dc:creator>
  <cp:lastModifiedBy>Majitov Nurken</cp:lastModifiedBy>
  <cp:revision>77</cp:revision>
  <dcterms:created xsi:type="dcterms:W3CDTF">2010-10-19T16:07:27Z</dcterms:created>
  <dcterms:modified xsi:type="dcterms:W3CDTF">2010-12-12T04:34:23Z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188249</vt:lpwstr>
  </property>
  <property fmtid="{D5CDD505-2E9C-101B-9397-08002B2CF9AE}" name="NXPowerLiteVersion" pid="3">
    <vt:lpwstr>D4.1.1</vt:lpwstr>
  </property>
</Properties>
</file>