
<file path=[Content_Types].xml><?xml version="1.0" encoding="utf-8"?>
<Types xmlns="http://schemas.openxmlformats.org/package/2006/content-types"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Default ContentType="image/png" Extension="png"/>
  <Override ContentType="application/vnd.openxmlformats-officedocument.presentationml.slideMaster+xml" PartName="/ppt/slideMasters/slideMaster1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theme+xml" PartName="/ppt/theme/theme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Default ContentType="image/jpeg" Extension="jpeg"/>
  <Default ContentType="application/vnd.openxmlformats-package.relationships+xml" Extension="rels"/>
  <Default ContentType="application/xml" Extension="xml"/>
  <Override ContentType="application/vnd.openxmlformats-officedocument.presentationml.presentation.main+xml" PartName="/ppt/presentation.xml"/>
  <Override ContentType="application/vnd.openxmlformats-officedocument.presentationml.slide+xml" PartName="/ppt/slides/slide13.xml"/>
  <Override ContentType="application/vnd.openxmlformats-officedocument.presentationml.slide+xml" PartName="/ppt/slides/slide14.xml"/>
  <Override ContentType="application/vnd.openxmlformats-officedocument.presentationml.slideLayout+xml" PartName="/ppt/slideLayouts/slideLayout1.xml"/>
  <Override ContentType="application/vnd.openxmlformats-officedocument.extended-properties+xml" PartName="/docProps/app.xml"/>
  <Override ContentType="application/vnd.openxmlformats-officedocument.presentationml.slide+xml" PartName="/ppt/slides/slide10.xml"/>
  <Override ContentType="application/vnd.openxmlformats-officedocument.presentationml.slide+xml" PartName="/ppt/slides/slide11.xml"/>
  <Override ContentType="application/vnd.openxmlformats-officedocument.presentationml.slide+xml" PartName="/ppt/slides/slide12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slide+xml" PartName="/ppt/slides/slide9.xml"/>
  <Override ContentType="application/vnd.openxmlformats-officedocument.presentationml.viewProps+xml" PartName="/ppt/viewProps.xml"/>
  <Override ContentType="application/vnd.openxmlformats-officedocument.presentationml.slideLayout+xml" PartName="/ppt/slideLayouts/slideLayout9.xml"/>
  <Override ContentType="application/vnd.openxmlformats-package.core-properties+xml" PartName="/docProps/core.xml"/>
  <Override ContentType="application/vnd.openxmlformats-officedocument.custom-properties+xml" PartName="/docProps/custom.xml"/>
</Types>
</file>

<file path=_rels/.rels><?xml version="1.0" encoding="UTF-8" standalone="yes" ?><Relationships xmlns="http://schemas.openxmlformats.org/package/2006/relationships"><Relationship Id="rId3" Target="docProps/core.xml" Type="http://schemas.openxmlformats.org/package/2006/relationships/metadata/core-properties"/><Relationship Id="rId2" Target="docProps/thumbnail.jpeg" Type="http://schemas.openxmlformats.org/package/2006/relationships/metadata/thumbnail"/><Relationship Id="rId1" Target="ppt/presentation.xml" Type="http://schemas.openxmlformats.org/officeDocument/2006/relationships/officeDocument"/><Relationship Id="rId4" Target="docProps/app.xml" Type="http://schemas.openxmlformats.org/officeDocument/2006/relationships/extended-properties"/><Relationship Id="rId5" Target="docProps/custom.xml" Type="http://schemas.openxmlformats.org/officeDocument/2006/relationships/custom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1" r:id="rId3"/>
    <p:sldId id="257" r:id="rId4"/>
    <p:sldId id="259" r:id="rId5"/>
    <p:sldId id="272" r:id="rId6"/>
    <p:sldId id="273" r:id="rId7"/>
    <p:sldId id="267" r:id="rId8"/>
    <p:sldId id="269" r:id="rId9"/>
    <p:sldId id="260" r:id="rId10"/>
    <p:sldId id="270" r:id="rId11"/>
    <p:sldId id="268" r:id="rId12"/>
    <p:sldId id="274" r:id="rId13"/>
    <p:sldId id="275" r:id="rId14"/>
    <p:sldId id="266" r:id="rId15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99"/>
    <a:srgbClr val="3333FF"/>
    <a:srgbClr val="6600CC"/>
    <a:srgbClr val="00FF00"/>
    <a:srgbClr val="FFCC00"/>
    <a:srgbClr val="000066"/>
    <a:srgbClr val="0000FF"/>
    <a:srgbClr val="0066FF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71" autoAdjust="0"/>
  </p:normalViewPr>
  <p:slideViewPr>
    <p:cSldViewPr>
      <p:cViewPr varScale="1">
        <p:scale>
          <a:sx n="100" d="100"/>
          <a:sy n="100" d="100"/>
        </p:scale>
        <p:origin x="-294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CF4D8E-D44E-4286-90D2-F1E27145FEF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CEE3C4-8762-4644-87FE-80C10459F27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52D6C2-D2DD-46C4-B6D4-692590A2098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9A9B8B-1558-456D-A92A-2014C2A16FB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13C8DD-AB55-4E38-B665-0E33A873BDA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A3E19A-D49E-46A0-BA64-7C096EAEA24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B0A01D-4705-4976-B27C-6DB2A02C91F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CB08C2-AC9C-4E4F-854F-546B6E9B1CD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FDE718-67C4-4185-B3EA-FCCB28757E4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A78752-85B9-4EAD-A83F-500B71E925E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FEC725-88C7-4773-B137-86054CCE18F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7D211B-A9F3-4DC9-8A8A-B2BD17944B9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000000"/>
            </a:gs>
            <a:gs pos="20000">
              <a:srgbClr val="000040"/>
            </a:gs>
            <a:gs pos="50000">
              <a:srgbClr val="400040"/>
            </a:gs>
            <a:gs pos="50000">
              <a:srgbClr val="400040"/>
            </a:gs>
            <a:gs pos="50000">
              <a:srgbClr val="400040"/>
            </a:gs>
            <a:gs pos="75000">
              <a:srgbClr val="8F0040"/>
            </a:gs>
            <a:gs pos="51000">
              <a:srgbClr val="8F0040">
                <a:alpha val="69000"/>
              </a:srgbClr>
            </a:gs>
            <a:gs pos="89999">
              <a:srgbClr val="F27300"/>
            </a:gs>
            <a:gs pos="100000">
              <a:srgbClr val="FFBF00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n-lt"/>
              </a:defRPr>
            </a:lvl1pPr>
          </a:lstStyle>
          <a:p>
            <a:pPr>
              <a:defRPr/>
            </a:pPr>
            <a:fld id="{8DC1E11E-14EF-421C-BF14-80DF90B1078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59" r:id="rId2"/>
    <p:sldLayoutId id="2147483658" r:id="rId3"/>
    <p:sldLayoutId id="2147483657" r:id="rId4"/>
    <p:sldLayoutId id="2147483656" r:id="rId5"/>
    <p:sldLayoutId id="2147483655" r:id="rId6"/>
    <p:sldLayoutId id="2147483654" r:id="rId7"/>
    <p:sldLayoutId id="2147483653" r:id="rId8"/>
    <p:sldLayoutId id="2147483652" r:id="rId9"/>
    <p:sldLayoutId id="2147483651" r:id="rId10"/>
    <p:sldLayoutId id="2147483650" r:id="rId11"/>
    <p:sldLayoutId id="2147483649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file:///E:\&#1072;&#1089;&#1099;&#1083;&#1073;&#1077;&#1082;%20&#1077;&#1085;&#1089;&#1077;&#1087;&#1086;&#1074;_&#1078;&#1091;&#1084;&#1099;&#1088;%20&#1082;&#1099;&#1083;&#1099;&#1096;.mp3" TargetMode="External"/><Relationship Id="rId1" Type="http://schemas.openxmlformats.org/officeDocument/2006/relationships/audio" Target="file:///F:\&#1072;&#1089;&#1099;&#1083;&#1073;&#1077;&#1082;%20&#1077;&#1085;&#1089;&#1077;&#1087;&#1086;&#1074;_&#1078;&#1091;&#1084;&#1099;&#1088;%20&#1082;&#1099;&#1083;&#1099;&#1096;.mp3" TargetMode="Externa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image" Target="../media/image1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7" Type="http://schemas.openxmlformats.org/officeDocument/2006/relationships/image" Target="../media/image11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10.jpeg"/><Relationship Id="rId5" Type="http://schemas.openxmlformats.org/officeDocument/2006/relationships/image" Target="../media/image9.jpeg"/><Relationship Id="rId4" Type="http://schemas.openxmlformats.org/officeDocument/2006/relationships/image" Target="../media/image8.jpe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FC9FCB"/>
            </a:gs>
            <a:gs pos="13000">
              <a:srgbClr val="F8B049"/>
            </a:gs>
            <a:gs pos="21001">
              <a:srgbClr val="F8B049"/>
            </a:gs>
            <a:gs pos="49001">
              <a:srgbClr val="FEE7F2"/>
            </a:gs>
            <a:gs pos="59000">
              <a:srgbClr val="C50849"/>
            </a:gs>
            <a:gs pos="67000">
              <a:srgbClr val="F952A0"/>
            </a:gs>
            <a:gs pos="82001">
              <a:srgbClr val="B43E85"/>
            </a:gs>
            <a:gs pos="100000">
              <a:srgbClr val="F8B049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285750" y="5715000"/>
            <a:ext cx="8435975" cy="908050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kk-KZ" b="1" i="1" smtClean="0">
                <a:solidFill>
                  <a:srgbClr val="002060"/>
                </a:solidFill>
              </a:rPr>
              <a:t>Махамбет Өтемісұлы</a:t>
            </a:r>
          </a:p>
          <a:p>
            <a:pPr algn="ctr" eaLnBrk="1" hangingPunct="1">
              <a:buFontTx/>
              <a:buNone/>
            </a:pPr>
            <a:r>
              <a:rPr lang="kk-KZ" sz="2000" b="1" i="1" smtClean="0">
                <a:solidFill>
                  <a:srgbClr val="002060"/>
                </a:solidFill>
              </a:rPr>
              <a:t>( 1803 – 1846 )</a:t>
            </a:r>
            <a:endParaRPr lang="ru-RU" sz="2000" b="1" smtClean="0">
              <a:solidFill>
                <a:srgbClr val="002060"/>
              </a:solidFill>
            </a:endParaRPr>
          </a:p>
        </p:txBody>
      </p:sp>
      <p:pic>
        <p:nvPicPr>
          <p:cNvPr id="2051" name="Picture 3" descr="E:\махам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285984" y="198912"/>
            <a:ext cx="4362615" cy="5301790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EAEAEA"/>
            </a:solidFill>
            <a:miter lim="800000"/>
          </a:ln>
          <a:effectLst>
            <a:reflection blurRad="12700" stA="33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</p:pic>
      <p:pic>
        <p:nvPicPr>
          <p:cNvPr id="5" name="асылбек енсепов_жумыр кылыш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000250" y="4857750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" name="асылбек енсепов_жумыр кылыш.mp3">
            <a:hlinkClick r:id="" action="ppaction://media"/>
          </p:cNvPr>
          <p:cNvPicPr>
            <a:picLocks noRot="1" noChangeAspect="1"/>
          </p:cNvPicPr>
          <p:nvPr>
            <a:audioFile r:link="rId2"/>
          </p:nvPr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847850" y="4705350"/>
            <a:ext cx="6096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 nodeType="clickPar">
                      <p:stCondLst>
                        <p:cond delay="0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2" dur="177928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audio>
              <p:cMediaNode>
                <p:cTn id="13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8" dur="177928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audio>
              <p:cMediaNode vol="80000">
                <p:cTn id="19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10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gradFill rotWithShape="1">
          <a:gsLst>
            <a:gs pos="0">
              <a:srgbClr val="A603AB"/>
            </a:gs>
            <a:gs pos="13000">
              <a:srgbClr val="0819FB"/>
            </a:gs>
            <a:gs pos="22000">
              <a:srgbClr val="1A8D48"/>
            </a:gs>
            <a:gs pos="59000">
              <a:srgbClr val="FFFF00"/>
            </a:gs>
            <a:gs pos="82001">
              <a:srgbClr val="EE3F17"/>
            </a:gs>
            <a:gs pos="94000">
              <a:srgbClr val="E81766"/>
            </a:gs>
            <a:gs pos="100000">
              <a:srgbClr val="A603AB"/>
            </a:gs>
          </a:gsLst>
          <a:lin ang="162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C:\Documents and Settings\Математика\Рабочий стол\Изображение 300.jpg" id="11266" name="Picture 13"/>
          <p:cNvPicPr>
            <a:picLocks noChangeArrowheads="1" noChangeAspect="1"/>
          </p:cNvPicPr>
          <p:nvPr/>
        </p:nvPicPr>
        <p:blipFill>
          <a:blip cstate="print" r:embed="rId2">
            <a:lum bright="-34000" contrast="32000"/>
          </a:blip>
          <a:stretch>
            <a:fillRect/>
          </a:stretch>
        </p:blipFill>
        <p:spPr bwMode="auto">
          <a:xfrm>
            <a:off x="3286125" y="2643188"/>
            <a:ext cx="2000250" cy="4078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2" name="TextBox 31"/>
          <p:cNvSpPr txBox="1"/>
          <p:nvPr/>
        </p:nvSpPr>
        <p:spPr>
          <a:xfrm>
            <a:off x="3214678" y="5143512"/>
            <a:ext cx="2143140" cy="40011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>
            <a:spAutoFit/>
            <a:scene3d>
              <a:camera prst="orthographicFront"/>
              <a:lightRig dir="tl" rig="soft">
                <a:rot lat="0" lon="0" rev="0"/>
              </a:lightRig>
            </a:scene3d>
            <a:sp3d contourW="25400" prstMaterial="matte">
              <a:bevelT h="55880" prst="artDeco" w="25400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>
              <a:defRPr/>
            </a:pPr>
            <a:r>
              <a:rPr b="1" dirty="0" lang="kk-KZ" spc="50" sz="200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algn="tl" blurRad="76200" dir="5400000" dist="50800" rotWithShape="0">
                    <a:srgbClr val="000000">
                      <a:alpha val="65000"/>
                    </a:srgbClr>
                  </a:outerShdw>
                </a:effectLst>
              </a:rPr>
              <a:t>Махамбет кім? </a:t>
            </a:r>
            <a:endParaRPr b="1" dirty="0" lang="ru-RU" spc="50" sz="200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algn="tl" blurRad="76200" dir="5400000" dist="50800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1272" name="TextBox 46"/>
          <p:cNvSpPr txBox="1">
            <a:spLocks noChangeArrowheads="1"/>
          </p:cNvSpPr>
          <p:nvPr/>
        </p:nvSpPr>
        <p:spPr bwMode="auto">
          <a:xfrm>
            <a:off x="571500" y="1500188"/>
            <a:ext cx="185737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b="1" i="1" lang="kk-KZ" sz="2800">
                <a:solidFill>
                  <a:srgbClr val="002060"/>
                </a:solidFill>
              </a:rPr>
              <a:t>Батыр </a:t>
            </a:r>
            <a:endParaRPr b="1" i="1" lang="ru-RU" sz="2800">
              <a:solidFill>
                <a:srgbClr val="002060"/>
              </a:solidFill>
            </a:endParaRPr>
          </a:p>
        </p:txBody>
      </p:sp>
      <p:sp>
        <p:nvSpPr>
          <p:cNvPr id="11273" name="TextBox 47"/>
          <p:cNvSpPr txBox="1">
            <a:spLocks noChangeArrowheads="1"/>
          </p:cNvSpPr>
          <p:nvPr/>
        </p:nvSpPr>
        <p:spPr bwMode="auto">
          <a:xfrm>
            <a:off x="6143625" y="928688"/>
            <a:ext cx="2214563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b="1" i="1" lang="kk-KZ" sz="2800">
                <a:solidFill>
                  <a:srgbClr val="002060"/>
                </a:solidFill>
              </a:rPr>
              <a:t>Аруақты ер</a:t>
            </a:r>
            <a:endParaRPr b="1" i="1" lang="ru-RU" sz="2800">
              <a:solidFill>
                <a:srgbClr val="002060"/>
              </a:solidFill>
            </a:endParaRPr>
          </a:p>
        </p:txBody>
      </p:sp>
      <p:sp>
        <p:nvSpPr>
          <p:cNvPr id="11274" name="TextBox 48"/>
          <p:cNvSpPr txBox="1">
            <a:spLocks noChangeArrowheads="1"/>
          </p:cNvSpPr>
          <p:nvPr/>
        </p:nvSpPr>
        <p:spPr bwMode="auto">
          <a:xfrm>
            <a:off x="6929438" y="1643063"/>
            <a:ext cx="185737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b="1" i="1" lang="kk-KZ" sz="2800">
                <a:solidFill>
                  <a:srgbClr val="002060"/>
                </a:solidFill>
              </a:rPr>
              <a:t>Қолбасшы</a:t>
            </a:r>
            <a:endParaRPr b="1" i="1" lang="ru-RU" sz="2800">
              <a:solidFill>
                <a:srgbClr val="002060"/>
              </a:solidFill>
            </a:endParaRPr>
          </a:p>
        </p:txBody>
      </p:sp>
      <p:sp>
        <p:nvSpPr>
          <p:cNvPr id="11275" name="TextBox 49"/>
          <p:cNvSpPr txBox="1">
            <a:spLocks noChangeArrowheads="1"/>
          </p:cNvSpPr>
          <p:nvPr/>
        </p:nvSpPr>
        <p:spPr bwMode="auto">
          <a:xfrm>
            <a:off x="3857625" y="428625"/>
            <a:ext cx="185737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b="1" i="1" lang="kk-KZ" sz="2800">
                <a:solidFill>
                  <a:srgbClr val="002060"/>
                </a:solidFill>
              </a:rPr>
              <a:t>Күйші </a:t>
            </a:r>
            <a:endParaRPr b="1" i="1" lang="ru-RU" sz="2800">
              <a:solidFill>
                <a:srgbClr val="002060"/>
              </a:solidFill>
            </a:endParaRPr>
          </a:p>
        </p:txBody>
      </p:sp>
      <p:sp>
        <p:nvSpPr>
          <p:cNvPr id="11276" name="TextBox 50"/>
          <p:cNvSpPr txBox="1">
            <a:spLocks noChangeArrowheads="1"/>
          </p:cNvSpPr>
          <p:nvPr/>
        </p:nvSpPr>
        <p:spPr bwMode="auto">
          <a:xfrm>
            <a:off x="1857375" y="785813"/>
            <a:ext cx="185737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b="1" i="1" lang="kk-KZ" sz="2800">
                <a:solidFill>
                  <a:srgbClr val="002060"/>
                </a:solidFill>
              </a:rPr>
              <a:t>Ақын</a:t>
            </a:r>
            <a:endParaRPr b="1" i="1" lang="ru-RU" sz="2800">
              <a:solidFill>
                <a:srgbClr val="002060"/>
              </a:solidFill>
            </a:endParaRPr>
          </a:p>
        </p:txBody>
      </p:sp>
      <p:pic>
        <p:nvPicPr>
          <p:cNvPr descr="C:\Documents and Settings\Математика\Рабочий стол\Изображение 300.jpg" id="2" name="Picture 13"/>
          <p:cNvPicPr>
            <a:picLocks noChangeArrowheads="1" noChangeAspect="1"/>
          </p:cNvPicPr>
          <p:nvPr/>
        </p:nvPicPr>
        <p:blipFill>
          <a:blip cstate="print" r:embed="rId3">
            <a:lum bright="-34000" contrast="32000"/>
          </a:blip>
          <a:stretch>
            <a:fillRect/>
          </a:stretch>
        </p:blipFill>
        <p:spPr bwMode="auto">
          <a:xfrm rot="2326134">
            <a:off x="1504950" y="2692400"/>
            <a:ext cx="2514600" cy="214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descr="C:\Documents and Settings\Математика\Рабочий стол\Изображение 300.jpg" id="3" name="Picture 13"/>
          <p:cNvPicPr>
            <a:picLocks noChangeArrowheads="1" noChangeAspect="1"/>
          </p:cNvPicPr>
          <p:nvPr/>
        </p:nvPicPr>
        <p:blipFill>
          <a:blip cstate="print" r:embed="rId4">
            <a:lum bright="-34000" contrast="32000"/>
          </a:blip>
          <a:srcRect r="74"/>
          <a:stretch>
            <a:fillRect/>
          </a:stretch>
        </p:blipFill>
        <p:spPr bwMode="auto">
          <a:xfrm rot="-1661551">
            <a:off x="4473575" y="2451100"/>
            <a:ext cx="2606675" cy="220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descr="C:\Documents and Settings\Математика\Рабочий стол\Изображение 300.jpg" id="4" name="Picture 13"/>
          <p:cNvPicPr>
            <a:picLocks noChangeArrowheads="1" noChangeAspect="1"/>
          </p:cNvPicPr>
          <p:nvPr/>
        </p:nvPicPr>
        <p:blipFill>
          <a:blip cstate="print" r:embed="rId5">
            <a:lum bright="-34000" contrast="32000"/>
          </a:blip>
          <a:srcRect r="892"/>
          <a:stretch>
            <a:fillRect/>
          </a:stretch>
        </p:blipFill>
        <p:spPr bwMode="auto">
          <a:xfrm rot="2416585">
            <a:off x="5173663" y="931863"/>
            <a:ext cx="223837" cy="238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descr="C:\Documents and Settings\Математика\Рабочий стол\Изображение 300.jpg" id="5" name="Picture 13"/>
          <p:cNvPicPr>
            <a:picLocks noChangeArrowheads="1" noChangeAspect="1"/>
          </p:cNvPicPr>
          <p:nvPr/>
        </p:nvPicPr>
        <p:blipFill>
          <a:blip cstate="print" r:embed="rId6">
            <a:lum bright="-34000" contrast="32000"/>
          </a:blip>
          <a:stretch>
            <a:fillRect/>
          </a:stretch>
        </p:blipFill>
        <p:spPr bwMode="auto">
          <a:xfrm>
            <a:off x="4071938" y="1000125"/>
            <a:ext cx="230187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descr="C:\Documents and Settings\Математика\Рабочий стол\Изображение 300.jpg" id="11277" name="Picture 13"/>
          <p:cNvPicPr>
            <a:picLocks noChangeArrowheads="1" noChangeAspect="1"/>
          </p:cNvPicPr>
          <p:nvPr/>
        </p:nvPicPr>
        <p:blipFill>
          <a:blip cstate="print" r:embed="rId7">
            <a:lum bright="-34000" contrast="32000"/>
          </a:blip>
          <a:stretch>
            <a:fillRect/>
          </a:stretch>
        </p:blipFill>
        <p:spPr bwMode="auto">
          <a:xfrm rot="-1926182">
            <a:off x="3162300" y="1160463"/>
            <a:ext cx="198438" cy="2603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cover dir="d"/>
  </p:transition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</p:stCondLst>
                      <p:childTnLst>
                        <p:par>
                          <p:cTn fill="hold" id="4" nodeType="with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clickEffect" presetClass="entr" presetID="3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linds(horizontal)" transition="in">
                                      <p:cBhvr>
                                        <p:cTn dur="500" id="7"/>
                                        <p:tgtEl>
                                          <p:spTgt spid="112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8" nodeType="clickPar">
                      <p:stCondLst>
                        <p:cond delay="indefinite"/>
                      </p:stCondLst>
                      <p:childTnLst>
                        <p:par>
                          <p:cTn fill="hold" id="9" nodeType="with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10" nodeType="click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12"/>
                                        <p:tgtEl>
                                          <p:spTgt spid="112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13"/>
                                        <p:tgtEl>
                                          <p:spTgt spid="112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4" nodeType="clickPar">
                      <p:stCondLst>
                        <p:cond delay="indefinite"/>
                      </p:stCondLst>
                      <p:childTnLst>
                        <p:par>
                          <p:cTn fill="hold" id="15" nodeType="with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16" nodeType="click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18"/>
                                        <p:tgtEl>
                                          <p:spTgt spid="112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19"/>
                                        <p:tgtEl>
                                          <p:spTgt spid="112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20" nodeType="clickPar">
                      <p:stCondLst>
                        <p:cond delay="indefinite"/>
                      </p:stCondLst>
                      <p:childTnLst>
                        <p:par>
                          <p:cTn fill="hold" id="21" nodeType="with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22" nodeType="clickEffect" presetClass="entr" presetID="5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3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checkerboard(across)" transition="in">
                                      <p:cBhvr>
                                        <p:cTn dur="500" id="24"/>
                                        <p:tgtEl>
                                          <p:spTgt spid="112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25" nodeType="clickPar">
                      <p:stCondLst>
                        <p:cond delay="indefinite"/>
                      </p:stCondLst>
                      <p:childTnLst>
                        <p:par>
                          <p:cTn fill="hold" id="26" nodeType="with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27" nodeType="click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29"/>
                                        <p:tgtEl>
                                          <p:spTgt spid="112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30"/>
                                        <p:tgtEl>
                                          <p:spTgt spid="112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grpId="0" spid="11272"/>
      <p:bldP grpId="0" spid="11273"/>
      <p:bldP grpId="0" spid="11274"/>
      <p:bldP grpId="0" spid="11275"/>
      <p:bldP grpId="0" spid="11276"/>
    </p:bldLst>
  </p:timing>
</p:sld>
</file>

<file path=ppt/slides/slide1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E:\Изображение 292.jpg" id="12290" name="Picture 5"/>
          <p:cNvPicPr>
            <a:picLocks noChangeArrowheads="1" noChangeAspect="1" noGrp="1"/>
          </p:cNvPicPr>
          <p:nvPr>
            <p:ph idx="1"/>
          </p:nvPr>
        </p:nvPicPr>
        <p:blipFill>
          <a:blip cstate="print" r:embed="rId2"/>
          <a:stretch>
            <a:fillRect/>
          </a:stretch>
        </p:blipFill>
        <p:spPr>
          <a:xfrm>
            <a:off x="0" y="0"/>
            <a:ext cx="9144000" cy="6858000"/>
          </a:xfrm>
          <a:noFill/>
        </p:spPr>
      </p:pic>
      <p:sp>
        <p:nvSpPr>
          <p:cNvPr id="7" name="Прямоугольник 6"/>
          <p:cNvSpPr/>
          <p:nvPr/>
        </p:nvSpPr>
        <p:spPr>
          <a:xfrm>
            <a:off x="1500188" y="0"/>
            <a:ext cx="1714500" cy="50006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8001000" y="928688"/>
            <a:ext cx="1143000" cy="5715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714375" y="5786438"/>
            <a:ext cx="857250" cy="28575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 rot="233190">
            <a:off x="1801813" y="3840163"/>
            <a:ext cx="1700212" cy="2644775"/>
          </a:xfrm>
          <a:prstGeom prst="rect">
            <a:avLst/>
          </a:prstGeom>
          <a:gradFill flip="none" rotWithShape="1">
            <a:gsLst>
              <a:gs pos="0">
                <a:srgbClr val="BF4F11">
                  <a:tint val="66000"/>
                  <a:satMod val="160000"/>
                </a:srgbClr>
              </a:gs>
              <a:gs pos="50000">
                <a:srgbClr val="BF4F11">
                  <a:tint val="44500"/>
                  <a:satMod val="160000"/>
                </a:srgbClr>
              </a:gs>
              <a:gs pos="100000">
                <a:srgbClr val="BF4F11">
                  <a:tint val="23500"/>
                  <a:satMod val="160000"/>
                </a:srgbClr>
              </a:gs>
            </a:gsLst>
            <a:lin ang="27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r>
              <a:rPr b="1" lang="kk-KZ">
                <a:solidFill>
                  <a:srgbClr val="002060"/>
                </a:solidFill>
                <a:effectLst>
                  <a:outerShdw algn="tl" blurRad="38100" dir="2700000" dist="38100">
                    <a:srgbClr val="000000"/>
                  </a:outerShdw>
                </a:effectLst>
              </a:rPr>
              <a:t>       Махамбет!</a:t>
            </a:r>
          </a:p>
          <a:p>
            <a:r>
              <a:rPr b="1" lang="kk-KZ">
                <a:solidFill>
                  <a:srgbClr val="002060"/>
                </a:solidFill>
                <a:effectLst>
                  <a:outerShdw algn="tl" blurRad="38100" dir="2700000" dist="38100">
                    <a:srgbClr val="000000"/>
                  </a:outerShdw>
                </a:effectLst>
              </a:rPr>
              <a:t>      Махамбет ...</a:t>
            </a:r>
          </a:p>
          <a:p>
            <a:pPr algn="ctr"/>
            <a:r>
              <a:rPr b="1" lang="kk-KZ">
                <a:solidFill>
                  <a:srgbClr val="002060"/>
                </a:solidFill>
                <a:effectLst>
                  <a:outerShdw algn="tl" blurRad="38100" dir="2700000" dist="38100">
                    <a:srgbClr val="000000"/>
                  </a:outerShdw>
                </a:effectLst>
              </a:rPr>
              <a:t>Білмеймін жел ме, сел ме</a:t>
            </a:r>
          </a:p>
          <a:p>
            <a:pPr algn="ctr"/>
            <a:r>
              <a:rPr b="1" lang="kk-KZ">
                <a:solidFill>
                  <a:srgbClr val="002060"/>
                </a:solidFill>
                <a:effectLst>
                  <a:outerShdw algn="tl" blurRad="38100" dir="2700000" dist="38100">
                    <a:srgbClr val="000000"/>
                  </a:outerShdw>
                </a:effectLst>
              </a:rPr>
              <a:t>Жыр да онымен бір тұлға теңесер ме...</a:t>
            </a:r>
          </a:p>
          <a:p>
            <a:pPr algn="ctr"/>
            <a:r>
              <a:rPr b="1" lang="kk-KZ">
                <a:solidFill>
                  <a:srgbClr val="002060"/>
                </a:solidFill>
                <a:effectLst>
                  <a:outerShdw algn="tl" blurRad="38100" dir="2700000" dist="38100">
                    <a:srgbClr val="000000"/>
                  </a:outerShdw>
                </a:effectLst>
              </a:rPr>
              <a:t>Әділетсіз дүниенің қабырғасын </a:t>
            </a:r>
          </a:p>
          <a:p>
            <a:pPr algn="ctr"/>
            <a:r>
              <a:rPr b="1" lang="kk-KZ">
                <a:solidFill>
                  <a:srgbClr val="002060"/>
                </a:solidFill>
                <a:effectLst>
                  <a:outerShdw algn="tl" blurRad="38100" dir="2700000" dist="38100">
                    <a:srgbClr val="000000"/>
                  </a:outerShdw>
                </a:effectLst>
              </a:rPr>
              <a:t>Махамбетше сөгер жан кездесер ме ...</a:t>
            </a:r>
          </a:p>
          <a:p>
            <a:pPr algn="ctr"/>
            <a:endParaRPr b="1" lang="kk-KZ">
              <a:solidFill>
                <a:srgbClr val="002060"/>
              </a:solidFill>
              <a:effectLst>
                <a:outerShdw algn="tl" blurRad="38100" dir="2700000" dist="38100">
                  <a:srgbClr val="000000"/>
                </a:outerShdw>
              </a:effectLst>
            </a:endParaRPr>
          </a:p>
          <a:p>
            <a:pPr algn="ctr"/>
            <a:r>
              <a:rPr b="1" lang="kk-KZ">
                <a:solidFill>
                  <a:srgbClr val="002060"/>
                </a:solidFill>
                <a:effectLst>
                  <a:outerShdw algn="tl" blurRad="38100" dir="2700000" dist="38100">
                    <a:srgbClr val="000000"/>
                  </a:outerShdw>
                </a:effectLst>
              </a:rPr>
              <a:t>      Ф.Оңғарсынова  </a:t>
            </a:r>
          </a:p>
          <a:p>
            <a:pPr algn="ctr"/>
            <a:endParaRPr b="1" lang="ru-RU">
              <a:solidFill>
                <a:srgbClr val="002060"/>
              </a:solidFill>
              <a:effectLst>
                <a:outerShdw algn="tl" blurRad="38100" dir="2700000" dist="38100">
                  <a:srgbClr val="000000"/>
                </a:outerShdw>
              </a:effectLst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2486011" y="330180"/>
            <a:ext cx="4622268" cy="461666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dir="tl" rig="soft">
                <a:rot lat="0" lon="0" rev="0"/>
              </a:lightRig>
            </a:scene3d>
            <a:sp3d contourW="25400" prstMaterial="matte">
              <a:bevelT h="55880" prst="artDeco" w="25400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>
              <a:defRPr/>
            </a:pPr>
            <a:r>
              <a:rPr b="1" dirty="0" lang="kk-KZ" spc="50" sz="240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algn="tl" blurRad="76200" dir="5400000" dist="50800" rotWithShape="0">
                    <a:srgbClr val="000000">
                      <a:alpha val="65000"/>
                    </a:srgbClr>
                  </a:outerShdw>
                </a:effectLst>
              </a:rPr>
              <a:t>Өтемістен туған он едік</a:t>
            </a:r>
            <a:endParaRPr b="1" dirty="0" lang="ru-RU" spc="50" sz="540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algn="tl" blurRad="76200" dir="5400000" dist="50800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4" name="TextBox 13"/>
          <p:cNvSpPr txBox="1"/>
          <p:nvPr/>
        </p:nvSpPr>
        <p:spPr>
          <a:xfrm rot="2866634">
            <a:off x="1114425" y="357188"/>
            <a:ext cx="428625" cy="31400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b="1" dirty="0" lang="kk-KZ" sz="2000">
                <a:solidFill>
                  <a:srgbClr val="0000FF"/>
                </a:solidFill>
                <a:effectLst>
                  <a:outerShdw algn="tl" blurRad="38100" dir="2700000" dist="38100">
                    <a:srgbClr val="C0C0C0"/>
                  </a:outerShdw>
                </a:effectLst>
              </a:rPr>
              <a:t>Б</a:t>
            </a:r>
          </a:p>
          <a:p>
            <a:pPr>
              <a:defRPr/>
            </a:pPr>
            <a:r>
              <a:rPr b="1" dirty="0" lang="kk-KZ" sz="2000">
                <a:solidFill>
                  <a:srgbClr val="0000FF"/>
                </a:solidFill>
                <a:effectLst>
                  <a:outerShdw algn="tl" blurRad="38100" dir="2700000" dist="38100">
                    <a:srgbClr val="C0C0C0"/>
                  </a:outerShdw>
                </a:effectLst>
              </a:rPr>
              <a:t>Е</a:t>
            </a:r>
          </a:p>
          <a:p>
            <a:pPr>
              <a:defRPr/>
            </a:pPr>
            <a:r>
              <a:rPr b="1" dirty="0" lang="kk-KZ" sz="2000">
                <a:solidFill>
                  <a:srgbClr val="0000FF"/>
                </a:solidFill>
                <a:effectLst>
                  <a:outerShdw algn="tl" blurRad="38100" dir="2700000" dist="38100">
                    <a:srgbClr val="C0C0C0"/>
                  </a:outerShdw>
                </a:effectLst>
              </a:rPr>
              <a:t>К</a:t>
            </a:r>
          </a:p>
          <a:p>
            <a:pPr>
              <a:defRPr/>
            </a:pPr>
            <a:r>
              <a:rPr b="1" dirty="0" lang="kk-KZ" sz="2000">
                <a:solidFill>
                  <a:srgbClr val="0000FF"/>
                </a:solidFill>
                <a:effectLst>
                  <a:outerShdw algn="tl" blurRad="38100" dir="2700000" dist="38100">
                    <a:srgbClr val="C0C0C0"/>
                  </a:outerShdw>
                </a:effectLst>
              </a:rPr>
              <a:t>М</a:t>
            </a:r>
          </a:p>
          <a:p>
            <a:pPr>
              <a:defRPr/>
            </a:pPr>
            <a:r>
              <a:rPr b="1" dirty="0" lang="kk-KZ" sz="2000">
                <a:solidFill>
                  <a:srgbClr val="0000FF"/>
                </a:solidFill>
                <a:effectLst>
                  <a:outerShdw algn="tl" blurRad="38100" dir="2700000" dist="38100">
                    <a:srgbClr val="C0C0C0"/>
                  </a:outerShdw>
                </a:effectLst>
              </a:rPr>
              <a:t>А</a:t>
            </a:r>
          </a:p>
          <a:p>
            <a:pPr>
              <a:defRPr/>
            </a:pPr>
            <a:r>
              <a:rPr b="1" dirty="0" lang="kk-KZ" sz="2000">
                <a:solidFill>
                  <a:srgbClr val="0000FF"/>
                </a:solidFill>
                <a:effectLst>
                  <a:outerShdw algn="tl" blurRad="38100" dir="2700000" dist="38100">
                    <a:srgbClr val="C0C0C0"/>
                  </a:outerShdw>
                </a:effectLst>
              </a:rPr>
              <a:t>Ғ</a:t>
            </a:r>
          </a:p>
          <a:p>
            <a:pPr>
              <a:defRPr/>
            </a:pPr>
            <a:r>
              <a:rPr b="1" dirty="0" lang="kk-KZ" sz="2000">
                <a:solidFill>
                  <a:srgbClr val="0000FF"/>
                </a:solidFill>
                <a:effectLst>
                  <a:outerShdw algn="tl" blurRad="38100" dir="2700000" dist="38100">
                    <a:srgbClr val="C0C0C0"/>
                  </a:outerShdw>
                </a:effectLst>
              </a:rPr>
              <a:t>Н</a:t>
            </a:r>
          </a:p>
          <a:p>
            <a:pPr>
              <a:defRPr/>
            </a:pPr>
            <a:r>
              <a:rPr b="1" dirty="0" lang="kk-KZ" sz="2000">
                <a:solidFill>
                  <a:srgbClr val="0000FF"/>
                </a:solidFill>
                <a:effectLst>
                  <a:outerShdw algn="tl" blurRad="38100" dir="2700000" dist="38100">
                    <a:srgbClr val="C0C0C0"/>
                  </a:outerShdw>
                </a:effectLst>
              </a:rPr>
              <a:t>Б</a:t>
            </a:r>
          </a:p>
          <a:p>
            <a:pPr>
              <a:defRPr/>
            </a:pPr>
            <a:r>
              <a:rPr b="1" dirty="0" lang="kk-KZ" sz="2000">
                <a:solidFill>
                  <a:srgbClr val="0000FF"/>
                </a:solidFill>
                <a:effectLst>
                  <a:outerShdw algn="tl" blurRad="38100" dir="2700000" dist="38100">
                    <a:srgbClr val="C0C0C0"/>
                  </a:outerShdw>
                </a:effectLst>
              </a:rPr>
              <a:t>Е</a:t>
            </a:r>
          </a:p>
          <a:p>
            <a:pPr>
              <a:defRPr/>
            </a:pPr>
            <a:r>
              <a:rPr b="1" dirty="0" lang="kk-KZ" sz="2000">
                <a:solidFill>
                  <a:srgbClr val="0000FF"/>
                </a:solidFill>
                <a:effectLst>
                  <a:outerShdw algn="tl" blurRad="38100" dir="2700000" dist="38100">
                    <a:srgbClr val="C0C0C0"/>
                  </a:outerShdw>
                </a:effectLst>
              </a:rPr>
              <a:t>Т</a:t>
            </a:r>
            <a:endParaRPr b="1" dirty="0" lang="ru-RU" sz="2000">
              <a:solidFill>
                <a:srgbClr val="0000FF"/>
              </a:solidFill>
              <a:effectLst>
                <a:outerShdw algn="tl" blurRad="38100" dir="2700000" dist="38100">
                  <a:srgbClr val="C0C0C0"/>
                </a:outerShdw>
              </a:effectLst>
            </a:endParaRPr>
          </a:p>
        </p:txBody>
      </p:sp>
      <p:sp>
        <p:nvSpPr>
          <p:cNvPr id="15" name="TextBox 14"/>
          <p:cNvSpPr txBox="1"/>
          <p:nvPr/>
        </p:nvSpPr>
        <p:spPr>
          <a:xfrm rot="1474245">
            <a:off x="2330450" y="1200150"/>
            <a:ext cx="428625" cy="25304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b="1" lang="kk-KZ" sz="2000">
                <a:solidFill>
                  <a:srgbClr val="0000FF"/>
                </a:solidFill>
                <a:effectLst>
                  <a:outerShdw algn="tl" blurRad="38100" dir="2700000" dist="38100">
                    <a:srgbClr val="C0C0C0"/>
                  </a:outerShdw>
                </a:effectLst>
              </a:rPr>
              <a:t>ТОҚТАМЫС</a:t>
            </a:r>
            <a:endParaRPr b="1" lang="ru-RU" sz="2000">
              <a:solidFill>
                <a:srgbClr val="0000FF"/>
              </a:solidFill>
              <a:effectLst>
                <a:outerShdw algn="tl" blurRad="38100" dir="2700000" dist="38100">
                  <a:srgbClr val="C0C0C0"/>
                </a:outerShdw>
              </a:effectLst>
            </a:endParaRPr>
          </a:p>
        </p:txBody>
      </p:sp>
      <p:sp>
        <p:nvSpPr>
          <p:cNvPr id="16" name="TextBox 15"/>
          <p:cNvSpPr txBox="1"/>
          <p:nvPr/>
        </p:nvSpPr>
        <p:spPr>
          <a:xfrm rot="2533231">
            <a:off x="1835150" y="558800"/>
            <a:ext cx="428625" cy="28622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endParaRPr b="1" dirty="0" lang="kk-KZ" sz="2000">
              <a:solidFill>
                <a:srgbClr val="0000FF"/>
              </a:solidFill>
              <a:effectLst>
                <a:outerShdw algn="tl" blurRad="38100" dir="2700000" dist="38100">
                  <a:srgbClr val="C0C0C0"/>
                </a:outerShdw>
              </a:effectLst>
            </a:endParaRPr>
          </a:p>
          <a:p>
            <a:pPr>
              <a:defRPr/>
            </a:pPr>
            <a:r>
              <a:rPr b="1" dirty="0" lang="kk-KZ" sz="2000">
                <a:solidFill>
                  <a:srgbClr val="0000FF"/>
                </a:solidFill>
                <a:effectLst>
                  <a:outerShdw algn="tl" blurRad="38100" dir="2700000" dist="38100">
                    <a:srgbClr val="C0C0C0"/>
                  </a:outerShdw>
                </a:effectLst>
              </a:rPr>
              <a:t>МА</a:t>
            </a:r>
            <a:br>
              <a:rPr b="1" dirty="0" lang="kk-KZ" sz="2000">
                <a:solidFill>
                  <a:srgbClr val="0000FF"/>
                </a:solidFill>
                <a:effectLst>
                  <a:outerShdw algn="tl" blurRad="38100" dir="2700000" dist="38100">
                    <a:srgbClr val="C0C0C0"/>
                  </a:outerShdw>
                </a:effectLst>
              </a:rPr>
            </a:br>
            <a:r>
              <a:rPr b="1" dirty="0" lang="kk-KZ" sz="2000">
                <a:solidFill>
                  <a:srgbClr val="0000FF"/>
                </a:solidFill>
                <a:effectLst>
                  <a:outerShdw algn="tl" blurRad="38100" dir="2700000" dist="38100">
                    <a:srgbClr val="C0C0C0"/>
                  </a:outerShdw>
                </a:effectLst>
              </a:rPr>
              <a:t>Х</a:t>
            </a:r>
            <a:br>
              <a:rPr b="1" dirty="0" lang="kk-KZ" sz="2000">
                <a:solidFill>
                  <a:srgbClr val="0000FF"/>
                </a:solidFill>
                <a:effectLst>
                  <a:outerShdw algn="tl" blurRad="38100" dir="2700000" dist="38100">
                    <a:srgbClr val="C0C0C0"/>
                  </a:outerShdw>
                </a:effectLst>
              </a:rPr>
            </a:br>
            <a:r>
              <a:rPr b="1" dirty="0" lang="kk-KZ" sz="2000">
                <a:solidFill>
                  <a:srgbClr val="0000FF"/>
                </a:solidFill>
                <a:effectLst>
                  <a:outerShdw algn="tl" blurRad="38100" dir="2700000" dist="38100">
                    <a:srgbClr val="C0C0C0"/>
                  </a:outerShdw>
                </a:effectLst>
              </a:rPr>
              <a:t>А</a:t>
            </a:r>
            <a:br>
              <a:rPr b="1" dirty="0" lang="kk-KZ" sz="2000">
                <a:solidFill>
                  <a:srgbClr val="0000FF"/>
                </a:solidFill>
                <a:effectLst>
                  <a:outerShdw algn="tl" blurRad="38100" dir="2700000" dist="38100">
                    <a:srgbClr val="C0C0C0"/>
                  </a:outerShdw>
                </a:effectLst>
              </a:rPr>
            </a:br>
            <a:r>
              <a:rPr b="1" dirty="0" lang="kk-KZ" sz="2000">
                <a:solidFill>
                  <a:srgbClr val="0000FF"/>
                </a:solidFill>
                <a:effectLst>
                  <a:outerShdw algn="tl" blurRad="38100" dir="2700000" dist="38100">
                    <a:srgbClr val="C0C0C0"/>
                  </a:outerShdw>
                </a:effectLst>
              </a:rPr>
              <a:t>М</a:t>
            </a:r>
            <a:br>
              <a:rPr b="1" dirty="0" lang="kk-KZ" sz="2000">
                <a:solidFill>
                  <a:srgbClr val="0000FF"/>
                </a:solidFill>
                <a:effectLst>
                  <a:outerShdw algn="tl" blurRad="38100" dir="2700000" dist="38100">
                    <a:srgbClr val="C0C0C0"/>
                  </a:outerShdw>
                </a:effectLst>
              </a:rPr>
            </a:br>
            <a:r>
              <a:rPr b="1" dirty="0" lang="kk-KZ" sz="2000">
                <a:solidFill>
                  <a:srgbClr val="0000FF"/>
                </a:solidFill>
                <a:effectLst>
                  <a:outerShdw algn="tl" blurRad="38100" dir="2700000" dist="38100">
                    <a:srgbClr val="C0C0C0"/>
                  </a:outerShdw>
                </a:effectLst>
              </a:rPr>
              <a:t>Б</a:t>
            </a:r>
            <a:br>
              <a:rPr b="1" dirty="0" lang="kk-KZ" sz="2000">
                <a:solidFill>
                  <a:srgbClr val="0000FF"/>
                </a:solidFill>
                <a:effectLst>
                  <a:outerShdw algn="tl" blurRad="38100" dir="2700000" dist="38100">
                    <a:srgbClr val="C0C0C0"/>
                  </a:outerShdw>
                </a:effectLst>
              </a:rPr>
            </a:br>
            <a:r>
              <a:rPr b="1" dirty="0" lang="kk-KZ" sz="2000">
                <a:solidFill>
                  <a:srgbClr val="0000FF"/>
                </a:solidFill>
                <a:effectLst>
                  <a:outerShdw algn="tl" blurRad="38100" dir="2700000" dist="38100">
                    <a:srgbClr val="C0C0C0"/>
                  </a:outerShdw>
                </a:effectLst>
              </a:rPr>
              <a:t>Е</a:t>
            </a:r>
            <a:br>
              <a:rPr b="1" dirty="0" lang="kk-KZ" sz="2000">
                <a:solidFill>
                  <a:srgbClr val="0000FF"/>
                </a:solidFill>
                <a:effectLst>
                  <a:outerShdw algn="tl" blurRad="38100" dir="2700000" dist="38100">
                    <a:srgbClr val="C0C0C0"/>
                  </a:outerShdw>
                </a:effectLst>
              </a:rPr>
            </a:br>
            <a:r>
              <a:rPr b="1" dirty="0" lang="kk-KZ" sz="2000">
                <a:solidFill>
                  <a:srgbClr val="0000FF"/>
                </a:solidFill>
                <a:effectLst>
                  <a:outerShdw algn="tl" blurRad="38100" dir="2700000" dist="38100">
                    <a:srgbClr val="C0C0C0"/>
                  </a:outerShdw>
                </a:effectLst>
              </a:rPr>
              <a:t>Т</a:t>
            </a:r>
            <a:endParaRPr b="1" dirty="0" lang="ru-RU" sz="2000">
              <a:solidFill>
                <a:srgbClr val="0000FF"/>
              </a:solidFill>
              <a:effectLst>
                <a:outerShdw algn="tl" blurRad="38100" dir="2700000" dist="38100">
                  <a:srgbClr val="C0C0C0"/>
                </a:outerShdw>
              </a:effectLst>
            </a:endParaRPr>
          </a:p>
        </p:txBody>
      </p:sp>
      <p:sp>
        <p:nvSpPr>
          <p:cNvPr id="17" name="TextBox 16"/>
          <p:cNvSpPr txBox="1"/>
          <p:nvPr/>
        </p:nvSpPr>
        <p:spPr>
          <a:xfrm rot="1274390">
            <a:off x="3022600" y="1347788"/>
            <a:ext cx="428625" cy="25304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b="1" lang="kk-KZ" sz="2000">
                <a:solidFill>
                  <a:srgbClr val="0000FF"/>
                </a:solidFill>
                <a:effectLst>
                  <a:outerShdw algn="tl" blurRad="38100" dir="2700000" dist="38100">
                    <a:srgbClr val="C0C0C0"/>
                  </a:outerShdw>
                </a:effectLst>
              </a:rPr>
              <a:t>ҚОЖАХМЕТ</a:t>
            </a:r>
            <a:endParaRPr b="1" lang="ru-RU" sz="2000">
              <a:solidFill>
                <a:srgbClr val="0000FF"/>
              </a:solidFill>
              <a:effectLst>
                <a:outerShdw algn="tl" blurRad="38100" dir="2700000" dist="38100">
                  <a:srgbClr val="C0C0C0"/>
                </a:outerShdw>
              </a:effectLst>
            </a:endParaRPr>
          </a:p>
        </p:txBody>
      </p:sp>
      <p:sp>
        <p:nvSpPr>
          <p:cNvPr id="18" name="TextBox 17"/>
          <p:cNvSpPr txBox="1"/>
          <p:nvPr/>
        </p:nvSpPr>
        <p:spPr>
          <a:xfrm rot="244233">
            <a:off x="3876675" y="1512888"/>
            <a:ext cx="428625" cy="25304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b="1" lang="kk-KZ" sz="2000">
                <a:solidFill>
                  <a:srgbClr val="0000FF"/>
                </a:solidFill>
                <a:effectLst>
                  <a:outerShdw algn="tl" blurRad="38100" dir="2700000" dist="38100">
                    <a:srgbClr val="C0C0C0"/>
                  </a:outerShdw>
                </a:effectLst>
              </a:rPr>
              <a:t>ЫБЫРАЙЫМ</a:t>
            </a:r>
            <a:endParaRPr b="1" lang="ru-RU" sz="2000">
              <a:solidFill>
                <a:srgbClr val="0000FF"/>
              </a:solidFill>
              <a:effectLst>
                <a:outerShdw algn="tl" blurRad="38100" dir="2700000" dist="38100">
                  <a:srgbClr val="C0C0C0"/>
                </a:outerShdw>
              </a:effectLst>
            </a:endParaRPr>
          </a:p>
        </p:txBody>
      </p:sp>
      <p:sp>
        <p:nvSpPr>
          <p:cNvPr id="19" name="TextBox 18"/>
          <p:cNvSpPr txBox="1"/>
          <p:nvPr/>
        </p:nvSpPr>
        <p:spPr>
          <a:xfrm rot="21253348">
            <a:off x="4779963" y="1589088"/>
            <a:ext cx="428625" cy="13112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b="1" lang="kk-KZ" sz="2000">
                <a:solidFill>
                  <a:srgbClr val="0000FF"/>
                </a:solidFill>
                <a:effectLst>
                  <a:outerShdw algn="tl" blurRad="38100" dir="2700000" dist="38100">
                    <a:srgbClr val="C0C0C0"/>
                  </a:outerShdw>
                </a:effectLst>
              </a:rPr>
              <a:t>Ә Й І П</a:t>
            </a:r>
            <a:endParaRPr b="1" lang="ru-RU" sz="2000">
              <a:solidFill>
                <a:srgbClr val="0000FF"/>
              </a:solidFill>
              <a:effectLst>
                <a:outerShdw algn="tl" blurRad="38100" dir="2700000" dist="38100">
                  <a:srgbClr val="C0C0C0"/>
                </a:outerShdw>
              </a:effectLst>
            </a:endParaRPr>
          </a:p>
        </p:txBody>
      </p:sp>
      <p:sp>
        <p:nvSpPr>
          <p:cNvPr id="20" name="TextBox 19"/>
          <p:cNvSpPr txBox="1"/>
          <p:nvPr/>
        </p:nvSpPr>
        <p:spPr>
          <a:xfrm rot="20460845">
            <a:off x="5680075" y="1525588"/>
            <a:ext cx="428625" cy="16160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b="1" lang="kk-KZ" sz="2000">
                <a:solidFill>
                  <a:srgbClr val="0000FF"/>
                </a:solidFill>
                <a:effectLst>
                  <a:outerShdw algn="tl" blurRad="38100" dir="2700000" dist="38100">
                    <a:srgbClr val="C0C0C0"/>
                  </a:outerShdw>
                </a:effectLst>
              </a:rPr>
              <a:t>Х А С ЕН</a:t>
            </a:r>
            <a:r>
              <a:rPr b="1" lang="kk-KZ" sz="2000">
                <a:solidFill>
                  <a:srgbClr val="002060"/>
                </a:solidFill>
                <a:effectLst>
                  <a:outerShdw algn="tl" blurRad="38100" dir="2700000" dist="38100">
                    <a:srgbClr val="C0C0C0"/>
                  </a:outerShdw>
                </a:effectLst>
              </a:rPr>
              <a:t> </a:t>
            </a:r>
            <a:endParaRPr b="1" lang="ru-RU" sz="2000">
              <a:solidFill>
                <a:srgbClr val="002060"/>
              </a:solidFill>
              <a:effectLst>
                <a:outerShdw algn="tl" blurRad="38100" dir="2700000" dist="38100">
                  <a:srgbClr val="C0C0C0"/>
                </a:outerShdw>
              </a:effectLst>
            </a:endParaRPr>
          </a:p>
        </p:txBody>
      </p:sp>
      <p:sp>
        <p:nvSpPr>
          <p:cNvPr id="21" name="TextBox 20"/>
          <p:cNvSpPr txBox="1"/>
          <p:nvPr/>
        </p:nvSpPr>
        <p:spPr>
          <a:xfrm rot="19910098">
            <a:off x="6429375" y="1254125"/>
            <a:ext cx="428625" cy="22256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b="1" lang="kk-KZ" sz="2000">
                <a:solidFill>
                  <a:srgbClr val="0000FF"/>
                </a:solidFill>
                <a:effectLst>
                  <a:outerShdw algn="tl" blurRad="38100" dir="2700000" dist="38100">
                    <a:srgbClr val="C0C0C0"/>
                  </a:outerShdw>
                </a:effectLst>
              </a:rPr>
              <a:t>ЫСМАЙЫЛ</a:t>
            </a:r>
            <a:endParaRPr b="1" lang="ru-RU" sz="2000">
              <a:solidFill>
                <a:srgbClr val="0000FF"/>
              </a:solidFill>
              <a:effectLst>
                <a:outerShdw algn="tl" blurRad="38100" dir="2700000" dist="38100">
                  <a:srgbClr val="C0C0C0"/>
                </a:outerShdw>
              </a:effectLst>
            </a:endParaRPr>
          </a:p>
        </p:txBody>
      </p:sp>
      <p:sp>
        <p:nvSpPr>
          <p:cNvPr id="22" name="TextBox 21"/>
          <p:cNvSpPr txBox="1"/>
          <p:nvPr/>
        </p:nvSpPr>
        <p:spPr>
          <a:xfrm rot="19319748">
            <a:off x="7019925" y="935038"/>
            <a:ext cx="428625" cy="25304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b="1" lang="kk-KZ" sz="2000">
                <a:solidFill>
                  <a:srgbClr val="0000FF"/>
                </a:solidFill>
                <a:effectLst>
                  <a:outerShdw algn="tl" blurRad="38100" dir="2700000" dist="38100">
                    <a:srgbClr val="C0C0C0"/>
                  </a:outerShdw>
                </a:effectLst>
              </a:rPr>
              <a:t>СҮЛЕЙМЕН</a:t>
            </a:r>
            <a:endParaRPr b="1" lang="ru-RU" sz="2000">
              <a:solidFill>
                <a:srgbClr val="0000FF"/>
              </a:solidFill>
              <a:effectLst>
                <a:outerShdw algn="tl" blurRad="38100" dir="2700000" dist="38100">
                  <a:srgbClr val="C0C0C0"/>
                </a:outerShdw>
              </a:effectLst>
            </a:endParaRPr>
          </a:p>
        </p:txBody>
      </p:sp>
      <p:sp>
        <p:nvSpPr>
          <p:cNvPr id="23" name="TextBox 22"/>
          <p:cNvSpPr txBox="1"/>
          <p:nvPr/>
        </p:nvSpPr>
        <p:spPr>
          <a:xfrm rot="19022515">
            <a:off x="7377113" y="733425"/>
            <a:ext cx="428625" cy="25304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b="1" lang="kk-KZ" sz="2000">
                <a:solidFill>
                  <a:srgbClr val="0000FF"/>
                </a:solidFill>
                <a:effectLst>
                  <a:outerShdw algn="tl" blurRad="38100" dir="2700000" dist="38100">
                    <a:srgbClr val="C0C0C0"/>
                  </a:outerShdw>
                </a:effectLst>
              </a:rPr>
              <a:t>ДОСМАЙЫЛ</a:t>
            </a:r>
            <a:endParaRPr b="1" lang="ru-RU" sz="2000">
              <a:solidFill>
                <a:srgbClr val="0000FF"/>
              </a:solidFill>
              <a:effectLst>
                <a:outerShdw algn="tl" blurRad="38100" dir="2700000" dist="38100">
                  <a:srgbClr val="C0C0C0"/>
                </a:outerShdw>
              </a:effectLst>
            </a:endParaRPr>
          </a:p>
        </p:txBody>
      </p:sp>
      <p:sp>
        <p:nvSpPr>
          <p:cNvPr id="24" name="Скругленный прямоугольник 23"/>
          <p:cNvSpPr/>
          <p:nvPr/>
        </p:nvSpPr>
        <p:spPr>
          <a:xfrm rot="21191703">
            <a:off x="3553851" y="4574247"/>
            <a:ext cx="5467222" cy="511505"/>
          </a:xfrm>
          <a:prstGeom prst="roundRect">
            <a:avLst/>
          </a:prstGeom>
          <a:gradFill flip="none" rotWithShape="1">
            <a:gsLst>
              <a:gs pos="0">
                <a:srgbClr val="BF4F11">
                  <a:tint val="66000"/>
                  <a:satMod val="160000"/>
                </a:srgbClr>
              </a:gs>
              <a:gs pos="50000">
                <a:srgbClr val="BF4F11">
                  <a:tint val="44500"/>
                  <a:satMod val="160000"/>
                </a:srgbClr>
              </a:gs>
              <a:gs pos="100000">
                <a:srgbClr val="BF4F11">
                  <a:tint val="23500"/>
                  <a:satMod val="160000"/>
                </a:srgbClr>
              </a:gs>
            </a:gsLst>
            <a:lin ang="108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b="1" dirty="0" lang="kk-KZ" sz="180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r="5400000" dist="43180">
                    <a:srgbClr val="000000">
                      <a:alpha val="65000"/>
                    </a:srgbClr>
                  </a:innerShdw>
                </a:effectLst>
              </a:rPr>
              <a:t>Замана       Адам         Ерлік</a:t>
            </a:r>
            <a:endParaRPr b="1" dirty="0" lang="ru-RU" sz="180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r="5400000" dist="4318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25" name="Скругленный прямоугольник 24"/>
          <p:cNvSpPr/>
          <p:nvPr/>
        </p:nvSpPr>
        <p:spPr>
          <a:xfrm rot="1308914">
            <a:off x="30207" y="4248776"/>
            <a:ext cx="1810677" cy="511505"/>
          </a:xfrm>
          <a:prstGeom prst="roundRect">
            <a:avLst>
              <a:gd fmla="val 10191" name="adj"/>
            </a:avLst>
          </a:prstGeom>
          <a:gradFill flip="none" rotWithShape="1">
            <a:gsLst>
              <a:gs pos="0">
                <a:srgbClr val="BF4F11">
                  <a:tint val="66000"/>
                  <a:satMod val="160000"/>
                </a:srgbClr>
              </a:gs>
              <a:gs pos="50000">
                <a:srgbClr val="BF4F11">
                  <a:tint val="44500"/>
                  <a:satMod val="160000"/>
                </a:srgbClr>
              </a:gs>
              <a:gs pos="100000">
                <a:srgbClr val="BF4F11">
                  <a:tint val="23500"/>
                  <a:satMod val="160000"/>
                </a:srgbClr>
              </a:gs>
            </a:gsLst>
            <a:lin ang="108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b="1" dirty="0" lang="kk-KZ" sz="180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r="5400000" dist="43180">
                    <a:srgbClr val="000000">
                      <a:alpha val="65000"/>
                    </a:srgbClr>
                  </a:innerShdw>
                </a:effectLst>
              </a:rPr>
              <a:t>Ел    Халық</a:t>
            </a:r>
            <a:endParaRPr b="1" dirty="0" lang="ru-RU" sz="180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r="5400000" dist="4318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  <p:transition>
    <p:split orient="vert"/>
  </p:transition>
  <p:timing>
    <p:tnLst>
      <p:par>
        <p:cTn dur="indefinite" id="1" nodeType="tmRoot" restart="never">
          <p:childTnLst>
            <p:seq concurrent="1" nextAc="seek">
              <p:cTn dur="indefinite" id="2" nodeType="mainSeq">
                <p:childTnLst>
                  <p:par>
                    <p:cTn fill="hold" id="3" nodeType="clickPar">
                      <p:stCondLst>
                        <p:cond delay="indefinite"/>
                      </p:stCondLst>
                      <p:childTnLst>
                        <p:par>
                          <p:cTn fill="hold" id="4" nodeType="with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5" nodeType="clickEffect" presetClass="entr" presetID="2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dur="500" fill="hold" id="7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dur="500" fill="hold" id="8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9" nodeType="clickPar">
                      <p:stCondLst>
                        <p:cond delay="indefinite"/>
                      </p:stCondLst>
                      <p:childTnLst>
                        <p:par>
                          <p:cTn fill="hold" id="10" nodeType="withGroup">
                            <p:stCondLst>
                              <p:cond delay="0"/>
                            </p:stCondLst>
                            <p:childTnLst>
                              <p:par>
                                <p:cTn fill="hold" id="11" nodeType="clickEffect" presetClass="entr" presetID="5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checkerboard(across)" transition="in">
                                      <p:cBhvr>
                                        <p:cTn dur="500" id="13"/>
                                        <p:tgtEl>
                                          <p:spTgt spid="16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4" nodeType="clickPar">
                      <p:stCondLst>
                        <p:cond delay="indefinite"/>
                      </p:stCondLst>
                      <p:childTnLst>
                        <p:par>
                          <p:cTn fill="hold" id="15" nodeType="withGroup">
                            <p:stCondLst>
                              <p:cond delay="0"/>
                            </p:stCondLst>
                            <p:childTnLst>
                              <p:par>
                                <p:cTn fill="hold" id="16" nodeType="clickEffect" presetClass="entr" presetID="1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1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plus(in)" transition="in">
                                      <p:cBhvr>
                                        <p:cTn dur="2000" id="18"/>
                                        <p:tgtEl>
                                          <p:spTgt spid="15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19" nodeType="clickPar">
                      <p:stCondLst>
                        <p:cond delay="indefinite"/>
                      </p:stCondLst>
                      <p:childTnLst>
                        <p:par>
                          <p:cTn fill="hold" id="20" nodeType="withGroup">
                            <p:stCondLst>
                              <p:cond delay="0"/>
                            </p:stCondLst>
                            <p:childTnLst>
                              <p:par>
                                <p:cTn fill="hold" id="21" nodeType="click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2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23"/>
                                        <p:tgtEl>
                                          <p:spTgt spid="17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24"/>
                                        <p:tgtEl>
                                          <p:spTgt spid="17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25" nodeType="clickPar">
                      <p:stCondLst>
                        <p:cond delay="indefinite"/>
                      </p:stCondLst>
                      <p:childTnLst>
                        <p:par>
                          <p:cTn fill="hold" id="26" nodeType="withGroup">
                            <p:stCondLst>
                              <p:cond delay="0"/>
                            </p:stCondLst>
                            <p:childTnLst>
                              <p:par>
                                <p:cTn accel="50000" fill="hold" id="27" nodeType="clickEffect" presetClass="entr" presetID="38" presetSubtype="0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dur="1" fill="hold" id="2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dur="455" fill="hold" id="2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dur="455" fill="hold" id="30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455" fill="hold" id="31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autoRev="1" decel="50000" dur="156" fill="hold" id="32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136" fill="hold" id="33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34" nodeType="clickPar">
                      <p:stCondLst>
                        <p:cond delay="indefinite"/>
                      </p:stCondLst>
                      <p:childTnLst>
                        <p:par>
                          <p:cTn fill="hold" id="35" nodeType="withGroup">
                            <p:stCondLst>
                              <p:cond delay="0"/>
                            </p:stCondLst>
                            <p:childTnLst>
                              <p:par>
                                <p:cTn fill="hold" id="36" nodeType="clickEffect" presetClass="entr" presetID="3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37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linds(horizontal)" transition="in">
                                      <p:cBhvr>
                                        <p:cTn dur="500" id="38"/>
                                        <p:tgtEl>
                                          <p:spTgt spid="19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39" nodeType="clickPar">
                      <p:stCondLst>
                        <p:cond delay="indefinite"/>
                      </p:stCondLst>
                      <p:childTnLst>
                        <p:par>
                          <p:cTn fill="hold" id="40" nodeType="withGroup">
                            <p:stCondLst>
                              <p:cond delay="0"/>
                            </p:stCondLst>
                            <p:childTnLst>
                              <p:par>
                                <p:cTn fill="hold" id="41" nodeType="click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2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43"/>
                                        <p:tgtEl>
                                          <p:spTgt spid="20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44"/>
                                        <p:tgtEl>
                                          <p:spTgt spid="20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45" nodeType="clickPar">
                      <p:stCondLst>
                        <p:cond delay="indefinite"/>
                      </p:stCondLst>
                      <p:childTnLst>
                        <p:par>
                          <p:cTn fill="hold" id="46" nodeType="withGroup">
                            <p:stCondLst>
                              <p:cond delay="0"/>
                            </p:stCondLst>
                            <p:childTnLst>
                              <p:par>
                                <p:cTn fill="hold" id="47" nodeType="click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48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49"/>
                                        <p:tgtEl>
                                          <p:spTgt spid="21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50"/>
                                        <p:tgtEl>
                                          <p:spTgt spid="21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51" nodeType="clickPar">
                      <p:stCondLst>
                        <p:cond delay="indefinite"/>
                      </p:stCondLst>
                      <p:childTnLst>
                        <p:par>
                          <p:cTn fill="hold" id="52" nodeType="withGroup">
                            <p:stCondLst>
                              <p:cond delay="0"/>
                            </p:stCondLst>
                            <p:childTnLst>
                              <p:par>
                                <p:cTn fill="hold" id="53" nodeType="clickEffect" presetClass="entr" presetID="8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amond(in)" transition="in">
                                      <p:cBhvr>
                                        <p:cTn dur="2000" id="55"/>
                                        <p:tgtEl>
                                          <p:spTgt spid="22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56" nodeType="clickPar">
                      <p:stCondLst>
                        <p:cond delay="indefinite"/>
                      </p:stCondLst>
                      <p:childTnLst>
                        <p:par>
                          <p:cTn fill="hold" id="57" nodeType="withGroup">
                            <p:stCondLst>
                              <p:cond delay="0"/>
                            </p:stCondLst>
                            <p:childTnLst>
                              <p:par>
                                <p:cTn fill="hold" id="58" nodeType="clickEffect" presetClass="entr" presetID="5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5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checkerboard(across)" transition="in">
                                      <p:cBhvr>
                                        <p:cTn dur="500" id="60"/>
                                        <p:tgtEl>
                                          <p:spTgt spid="23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61" nodeType="clickPar">
                      <p:stCondLst>
                        <p:cond delay="indefinite"/>
                      </p:stCondLst>
                      <p:childTnLst>
                        <p:par>
                          <p:cTn fill="hold" id="62" nodeType="withGroup">
                            <p:stCondLst>
                              <p:cond delay="0"/>
                            </p:stCondLst>
                            <p:childTnLst>
                              <p:par>
                                <p:cTn fill="hold" id="63" nodeType="clickEffect" presetClass="entr" presetID="3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4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linds(horizontal)" transition="in">
                                      <p:cBhvr>
                                        <p:cTn dur="500" id="65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66" nodeType="clickPar">
                      <p:stCondLst>
                        <p:cond delay="indefinite"/>
                      </p:stCondLst>
                      <p:childTnLst>
                        <p:par>
                          <p:cTn fill="hold" id="67" nodeType="withGroup">
                            <p:stCondLst>
                              <p:cond delay="0"/>
                            </p:stCondLst>
                            <p:childTnLst>
                              <p:par>
                                <p:cTn fill="hold" id="68" nodeType="clickEffect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69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dur="500" fill="hold" id="70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dur="500" fill="hold" id="71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 id="72" nodeType="clickPar">
                      <p:stCondLst>
                        <p:cond delay="indefinite"/>
                      </p:stCondLst>
                      <p:childTnLst>
                        <p:par>
                          <p:cTn fill="hold" id="73" nodeType="withGroup">
                            <p:stCondLst>
                              <p:cond delay="0"/>
                            </p:stCondLst>
                            <p:childTnLst>
                              <p:par>
                                <p:cTn fill="hold" grpId="0" id="74" nodeType="clickEffect" presetClass="entr" presetID="21" presetSubtype="4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 id="75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heel(4)" transition="in">
                                      <p:cBhvr>
                                        <p:cTn dur="2000" id="76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animBg="1" grpId="0" spid="11"/>
      <p:bldP grpId="0" spid="14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A603AB"/>
            </a:gs>
            <a:gs pos="13000">
              <a:srgbClr val="0819FB"/>
            </a:gs>
            <a:gs pos="14999">
              <a:srgbClr val="1A8D48"/>
            </a:gs>
            <a:gs pos="33000">
              <a:srgbClr val="FFFF00"/>
            </a:gs>
            <a:gs pos="67000">
              <a:srgbClr val="EE3F17"/>
            </a:gs>
            <a:gs pos="86000">
              <a:srgbClr val="E81766"/>
            </a:gs>
            <a:gs pos="100000">
              <a:srgbClr val="A603AB"/>
            </a:gs>
          </a:gsLst>
          <a:lin ang="162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2875" y="285750"/>
            <a:ext cx="8543925" cy="1131888"/>
          </a:xfrm>
        </p:spPr>
        <p:txBody>
          <a:bodyPr/>
          <a:lstStyle/>
          <a:p>
            <a:pPr algn="l">
              <a:defRPr/>
            </a:pPr>
            <a:r>
              <a:rPr lang="kk-KZ" sz="24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Махамбет өмір сүрген кезең                   Қазіргі кезең   </a:t>
            </a:r>
            <a:endParaRPr lang="ru-RU" sz="24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317" name="Rectangle 5"/>
          <p:cNvSpPr>
            <a:spLocks noChangeArrowheads="1"/>
          </p:cNvSpPr>
          <p:nvPr/>
        </p:nvSpPr>
        <p:spPr bwMode="auto">
          <a:xfrm>
            <a:off x="468313" y="1628775"/>
            <a:ext cx="3743325" cy="2808288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ru-RU">
              <a:solidFill>
                <a:srgbClr val="00FF00"/>
              </a:solidFill>
            </a:endParaRPr>
          </a:p>
        </p:txBody>
      </p:sp>
      <p:sp>
        <p:nvSpPr>
          <p:cNvPr id="13318" name="Text Box 6"/>
          <p:cNvSpPr txBox="1">
            <a:spLocks noChangeArrowheads="1"/>
          </p:cNvSpPr>
          <p:nvPr/>
        </p:nvSpPr>
        <p:spPr bwMode="auto">
          <a:xfrm>
            <a:off x="539750" y="1773238"/>
            <a:ext cx="3455988" cy="2830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kk-KZ" sz="2400" b="1">
                <a:solidFill>
                  <a:srgbClr val="7030A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Ресей қол астындағы</a:t>
            </a:r>
          </a:p>
          <a:p>
            <a:pPr>
              <a:defRPr/>
            </a:pPr>
            <a:r>
              <a:rPr lang="kk-KZ" sz="2400" b="1">
                <a:solidFill>
                  <a:srgbClr val="7030A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бодан ел. Күрес пен</a:t>
            </a:r>
          </a:p>
          <a:p>
            <a:pPr>
              <a:defRPr/>
            </a:pPr>
            <a:r>
              <a:rPr lang="kk-KZ" sz="2400" b="1">
                <a:solidFill>
                  <a:srgbClr val="7030A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тартыс, ата қоныстан</a:t>
            </a:r>
          </a:p>
          <a:p>
            <a:pPr>
              <a:defRPr/>
            </a:pPr>
            <a:r>
              <a:rPr lang="kk-KZ" sz="2400" b="1">
                <a:solidFill>
                  <a:srgbClr val="7030A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айырылу, ата қоныстан</a:t>
            </a:r>
          </a:p>
          <a:p>
            <a:pPr>
              <a:defRPr/>
            </a:pPr>
            <a:r>
              <a:rPr lang="kk-KZ" sz="2400" b="1">
                <a:solidFill>
                  <a:srgbClr val="7030A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үдере көшу.</a:t>
            </a:r>
            <a:endParaRPr lang="ru-RU" sz="2400" b="1">
              <a:solidFill>
                <a:srgbClr val="7030A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>
              <a:spcBef>
                <a:spcPct val="50000"/>
              </a:spcBef>
              <a:defRPr/>
            </a:pPr>
            <a:endParaRPr lang="ru-RU" sz="2400"/>
          </a:p>
        </p:txBody>
      </p:sp>
      <p:sp>
        <p:nvSpPr>
          <p:cNvPr id="13319" name="Rectangle 7"/>
          <p:cNvSpPr>
            <a:spLocks noChangeArrowheads="1"/>
          </p:cNvSpPr>
          <p:nvPr/>
        </p:nvSpPr>
        <p:spPr bwMode="auto">
          <a:xfrm>
            <a:off x="4787900" y="1628775"/>
            <a:ext cx="3455988" cy="2808288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3320" name="Text Box 8"/>
          <p:cNvSpPr txBox="1">
            <a:spLocks noChangeArrowheads="1"/>
          </p:cNvSpPr>
          <p:nvPr/>
        </p:nvSpPr>
        <p:spPr bwMode="auto">
          <a:xfrm>
            <a:off x="4859338" y="1773238"/>
            <a:ext cx="3241675" cy="2830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20000"/>
              </a:spcBef>
              <a:defRPr/>
            </a:pPr>
            <a:r>
              <a:rPr lang="kk-KZ" sz="2400" b="1">
                <a:solidFill>
                  <a:srgbClr val="7030A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Егеменді тәуелсіз ел. Халық сенген, сайлап алған Президенті бар. Атамекенге оралу (оралмандардың елге келуі)</a:t>
            </a:r>
            <a:endParaRPr lang="ru-RU" sz="2400" b="1">
              <a:solidFill>
                <a:srgbClr val="7030A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>
              <a:spcBef>
                <a:spcPct val="50000"/>
              </a:spcBef>
              <a:defRPr/>
            </a:pPr>
            <a:endParaRPr lang="ru-RU" sz="2400"/>
          </a:p>
        </p:txBody>
      </p:sp>
    </p:spTree>
  </p:cSld>
  <p:clrMapOvr>
    <a:masterClrMapping/>
  </p:clrMapOvr>
  <p:transition>
    <p:checke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133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500"/>
                                        <p:tgtEl>
                                          <p:spTgt spid="133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33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33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7" grpId="0" animBg="1"/>
      <p:bldP spid="13318" grpId="0"/>
      <p:bldP spid="13319" grpId="0" animBg="1"/>
      <p:bldP spid="13320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03D4A8"/>
            </a:gs>
            <a:gs pos="25000">
              <a:srgbClr val="21D6E0"/>
            </a:gs>
            <a:gs pos="75000">
              <a:srgbClr val="0087E6"/>
            </a:gs>
            <a:gs pos="100000">
              <a:srgbClr val="005CBF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28625" y="214313"/>
            <a:ext cx="7772400" cy="2000250"/>
          </a:xfrm>
        </p:spPr>
        <p:txBody>
          <a:bodyPr/>
          <a:lstStyle/>
          <a:p>
            <a:pPr algn="l">
              <a:defRPr/>
            </a:pPr>
            <a:r>
              <a:rPr lang="kk-KZ" sz="28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 </a:t>
            </a:r>
            <a:r>
              <a:rPr lang="kk-KZ" sz="2800" b="1" dirty="0" smtClean="0">
                <a:solidFill>
                  <a:srgbClr val="8E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Шығармашылық жұмыс.</a:t>
            </a:r>
            <a:br>
              <a:rPr lang="kk-KZ" sz="2800" b="1" dirty="0" smtClean="0">
                <a:solidFill>
                  <a:srgbClr val="8E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kk-KZ" sz="28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kk-KZ" sz="28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kk-KZ" sz="28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 Махамбет рухымен сырласу ” тақырыбында өлең немесе ойтолғау жазу.</a:t>
            </a:r>
            <a:endParaRPr lang="ru-RU" sz="28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28625" y="3214688"/>
            <a:ext cx="8143875" cy="1752600"/>
          </a:xfrm>
        </p:spPr>
        <p:txBody>
          <a:bodyPr/>
          <a:lstStyle/>
          <a:p>
            <a:pPr>
              <a:defRPr/>
            </a:pPr>
            <a:r>
              <a:rPr lang="kk-KZ" b="1" dirty="0" smtClean="0">
                <a:solidFill>
                  <a:srgbClr val="8E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 Поэзия минуты ” </a:t>
            </a:r>
          </a:p>
          <a:p>
            <a:pPr>
              <a:defRPr/>
            </a:pPr>
            <a:r>
              <a:rPr lang="kk-KZ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Ақын өлеңдерін мәнерлеп жатқа айту.</a:t>
            </a:r>
            <a:endParaRPr lang="ru-RU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FBEAC7"/>
            </a:gs>
            <a:gs pos="17999">
              <a:srgbClr val="FEE7F2"/>
            </a:gs>
            <a:gs pos="36000">
              <a:srgbClr val="FAC77D"/>
            </a:gs>
            <a:gs pos="61000">
              <a:srgbClr val="FBA97D"/>
            </a:gs>
            <a:gs pos="82001">
              <a:srgbClr val="FBD49C"/>
            </a:gs>
            <a:gs pos="100000">
              <a:srgbClr val="FEE7F2"/>
            </a:gs>
          </a:gsLst>
          <a:lin ang="162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85750" y="214313"/>
            <a:ext cx="8435975" cy="5865812"/>
          </a:xfrm>
        </p:spPr>
        <p:txBody>
          <a:bodyPr/>
          <a:lstStyle/>
          <a:p>
            <a:pPr eaLnBrk="1" hangingPunct="1">
              <a:buFontTx/>
              <a:buNone/>
              <a:defRPr/>
            </a:pPr>
            <a:endParaRPr lang="kk-KZ" b="1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eaLnBrk="1" hangingPunct="1">
              <a:buFontTx/>
              <a:buNone/>
              <a:defRPr/>
            </a:pPr>
            <a:r>
              <a:rPr lang="kk-KZ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Үйге тапсырма: </a:t>
            </a:r>
          </a:p>
          <a:p>
            <a:pPr eaLnBrk="1" hangingPunct="1">
              <a:buFontTx/>
              <a:buNone/>
              <a:defRPr/>
            </a:pPr>
            <a:r>
              <a:rPr lang="kk-KZ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        </a:t>
            </a:r>
          </a:p>
          <a:p>
            <a:pPr eaLnBrk="1" hangingPunct="1">
              <a:buFontTx/>
              <a:buNone/>
              <a:defRPr/>
            </a:pPr>
            <a:endParaRPr lang="kk-KZ" b="1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eaLnBrk="1" hangingPunct="1">
              <a:buFontTx/>
              <a:buNone/>
              <a:defRPr/>
            </a:pPr>
            <a:r>
              <a:rPr lang="kk-KZ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Өлеңдерді жаттау.Сыныптан тыс</a:t>
            </a:r>
          </a:p>
          <a:p>
            <a:pPr eaLnBrk="1" hangingPunct="1">
              <a:buFontTx/>
              <a:buNone/>
              <a:defRPr/>
            </a:pPr>
            <a:r>
              <a:rPr lang="kk-KZ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kk-KZ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материалдармен танысу.</a:t>
            </a:r>
            <a:endParaRPr lang="ru-RU" b="1" dirty="0" smtClean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229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229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229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229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0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765175"/>
            <a:ext cx="8435975" cy="3786188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2800" b="1" i="1" smtClean="0">
                <a:solidFill>
                  <a:srgbClr val="002060"/>
                </a:solidFill>
              </a:rPr>
              <a:t>                           </a:t>
            </a:r>
            <a:r>
              <a:rPr lang="kk-KZ" sz="2800" b="1" i="1" smtClean="0">
                <a:solidFill>
                  <a:srgbClr val="002060"/>
                </a:solidFill>
              </a:rPr>
              <a:t>Үй тапсырмасы : </a:t>
            </a:r>
          </a:p>
          <a:p>
            <a:pPr eaLnBrk="1" hangingPunct="1">
              <a:buFontTx/>
              <a:buNone/>
            </a:pPr>
            <a:endParaRPr lang="kk-KZ" sz="2800" b="1" i="1" smtClean="0">
              <a:solidFill>
                <a:srgbClr val="002060"/>
              </a:solidFill>
            </a:endParaRPr>
          </a:p>
          <a:p>
            <a:pPr eaLnBrk="1" hangingPunct="1">
              <a:buFontTx/>
              <a:buAutoNum type="arabicPeriod"/>
            </a:pPr>
            <a:r>
              <a:rPr lang="kk-KZ" sz="2800" b="1" i="1" smtClean="0">
                <a:solidFill>
                  <a:srgbClr val="002060"/>
                </a:solidFill>
              </a:rPr>
              <a:t>Махамбеттің балалық, жастық шағы.</a:t>
            </a:r>
          </a:p>
          <a:p>
            <a:pPr eaLnBrk="1" hangingPunct="1">
              <a:buFontTx/>
              <a:buAutoNum type="arabicPeriod"/>
            </a:pPr>
            <a:r>
              <a:rPr lang="kk-KZ" sz="2800" b="1" i="1" smtClean="0">
                <a:solidFill>
                  <a:srgbClr val="002060"/>
                </a:solidFill>
              </a:rPr>
              <a:t>Исатай – Махамбет бастаған көтеріліс.</a:t>
            </a:r>
          </a:p>
          <a:p>
            <a:pPr eaLnBrk="1" hangingPunct="1">
              <a:buFontTx/>
              <a:buAutoNum type="arabicPeriod"/>
            </a:pPr>
            <a:r>
              <a:rPr lang="kk-KZ" sz="2800" b="1" i="1" smtClean="0">
                <a:solidFill>
                  <a:srgbClr val="002060"/>
                </a:solidFill>
              </a:rPr>
              <a:t>Исатай қазасынан кейінгі Махамбеттің өмірі.</a:t>
            </a:r>
          </a:p>
          <a:p>
            <a:pPr eaLnBrk="1" hangingPunct="1">
              <a:buFontTx/>
              <a:buNone/>
            </a:pPr>
            <a:endParaRPr lang="kk-KZ" sz="2800" b="1" i="1" smtClean="0"/>
          </a:p>
          <a:p>
            <a:pPr eaLnBrk="1" hangingPunct="1">
              <a:buFontTx/>
              <a:buNone/>
            </a:pPr>
            <a:endParaRPr lang="ru-RU" sz="2800" b="1" i="1" smtClean="0"/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C9FCB"/>
            </a:gs>
            <a:gs pos="13000">
              <a:srgbClr val="F8B049"/>
            </a:gs>
            <a:gs pos="21001">
              <a:srgbClr val="F8B049"/>
            </a:gs>
            <a:gs pos="63000">
              <a:srgbClr val="FEE7F2"/>
            </a:gs>
            <a:gs pos="67000">
              <a:srgbClr val="F952A0"/>
            </a:gs>
            <a:gs pos="69000">
              <a:srgbClr val="C50849"/>
            </a:gs>
            <a:gs pos="82001">
              <a:srgbClr val="B43E85"/>
            </a:gs>
            <a:gs pos="100000">
              <a:srgbClr val="F8B049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143000"/>
            <a:ext cx="8893175" cy="3786188"/>
          </a:xfrm>
        </p:spPr>
        <p:txBody>
          <a:bodyPr/>
          <a:lstStyle/>
          <a:p>
            <a:pPr eaLnBrk="1" hangingPunct="1">
              <a:buFontTx/>
              <a:buNone/>
              <a:defRPr/>
            </a:pPr>
            <a:r>
              <a:rPr lang="kk-KZ" sz="3600" b="1" dirty="0" smtClean="0">
                <a:solidFill>
                  <a:srgbClr val="002060"/>
                </a:solidFill>
              </a:rPr>
              <a:t>Тақырыбы: Махамбет Өтемісұлы</a:t>
            </a:r>
          </a:p>
          <a:p>
            <a:pPr eaLnBrk="1" hangingPunct="1">
              <a:buFontTx/>
              <a:buNone/>
              <a:defRPr/>
            </a:pPr>
            <a:endParaRPr lang="kk-KZ" sz="3600" dirty="0" smtClean="0">
              <a:solidFill>
                <a:srgbClr val="002060"/>
              </a:solidFill>
            </a:endParaRPr>
          </a:p>
          <a:p>
            <a:pPr algn="ctr" eaLnBrk="1" hangingPunct="1">
              <a:buFontTx/>
              <a:buNone/>
              <a:defRPr/>
            </a:pPr>
            <a:r>
              <a:rPr lang="kk-KZ" b="1" i="1" dirty="0" smtClean="0">
                <a:solidFill>
                  <a:srgbClr val="C00000"/>
                </a:solidFill>
              </a:rPr>
              <a:t>“ Ереуіл атқа ер салмай ”, “Жалғыздық ”,     “ Мұнар күн ” </a:t>
            </a:r>
          </a:p>
          <a:p>
            <a:pPr eaLnBrk="1" hangingPunct="1">
              <a:buFontTx/>
              <a:buNone/>
              <a:defRPr/>
            </a:pPr>
            <a:endParaRPr lang="kk-KZ" sz="3600" dirty="0" smtClean="0"/>
          </a:p>
          <a:p>
            <a:pPr eaLnBrk="1" hangingPunct="1">
              <a:defRPr/>
            </a:pPr>
            <a:endParaRPr lang="kk-KZ" dirty="0" smtClean="0"/>
          </a:p>
          <a:p>
            <a:pPr eaLnBrk="1" hangingPunct="1">
              <a:defRPr/>
            </a:pPr>
            <a:endParaRPr lang="kk-KZ" dirty="0" smtClean="0"/>
          </a:p>
          <a:p>
            <a:pPr eaLnBrk="1" hangingPunct="1">
              <a:defRPr/>
            </a:pPr>
            <a:endParaRPr lang="kk-KZ" sz="3600" b="1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FBEAC7"/>
            </a:gs>
            <a:gs pos="17999">
              <a:srgbClr val="FEE7F2"/>
            </a:gs>
            <a:gs pos="36000">
              <a:srgbClr val="FAC77D"/>
            </a:gs>
            <a:gs pos="61000">
              <a:srgbClr val="FBA97D"/>
            </a:gs>
            <a:gs pos="82001">
              <a:srgbClr val="FBD49C"/>
            </a:gs>
            <a:gs pos="100000">
              <a:srgbClr val="FEE7F2"/>
            </a:gs>
          </a:gsLst>
          <a:lin ang="135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2714625" y="214313"/>
            <a:ext cx="4100513" cy="1071562"/>
          </a:xfrm>
          <a:ln w="57150">
            <a:solidFill>
              <a:srgbClr val="7030A0"/>
            </a:solidFill>
          </a:ln>
        </p:spPr>
        <p:txBody>
          <a:bodyPr/>
          <a:lstStyle/>
          <a:p>
            <a:pPr>
              <a:defRPr/>
            </a:pPr>
            <a:r>
              <a:rPr lang="kk-KZ" sz="2800" b="1" i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Шаруалар көтерілісі </a:t>
            </a:r>
            <a:endParaRPr lang="ru-RU" sz="2800" b="1" i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428625" y="2000250"/>
            <a:ext cx="2357438" cy="584200"/>
          </a:xfrm>
          <a:prstGeom prst="rect">
            <a:avLst/>
          </a:prstGeom>
          <a:noFill/>
          <a:ln w="57150">
            <a:solidFill>
              <a:srgbClr val="7030A0"/>
            </a:solidFill>
          </a:ln>
        </p:spPr>
        <p:txBody>
          <a:bodyPr>
            <a:spAutoFit/>
          </a:bodyPr>
          <a:lstStyle/>
          <a:p>
            <a:pPr>
              <a:defRPr/>
            </a:pPr>
            <a:r>
              <a:rPr lang="kk-KZ" sz="32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1828 – 1829 </a:t>
            </a:r>
            <a:endParaRPr lang="ru-RU" sz="32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5857875" y="2000250"/>
            <a:ext cx="2357438" cy="584200"/>
          </a:xfrm>
          <a:prstGeom prst="rect">
            <a:avLst/>
          </a:prstGeom>
          <a:noFill/>
          <a:ln w="57150">
            <a:solidFill>
              <a:srgbClr val="7030A0"/>
            </a:solidFill>
          </a:ln>
        </p:spPr>
        <p:txBody>
          <a:bodyPr>
            <a:spAutoFit/>
          </a:bodyPr>
          <a:lstStyle/>
          <a:p>
            <a:pPr>
              <a:defRPr/>
            </a:pPr>
            <a:r>
              <a:rPr lang="kk-KZ" sz="32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1837 - 1847</a:t>
            </a:r>
            <a:endParaRPr lang="ru-RU" sz="32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3143250" y="2000250"/>
            <a:ext cx="2357438" cy="584200"/>
          </a:xfrm>
          <a:prstGeom prst="rect">
            <a:avLst/>
          </a:prstGeom>
          <a:noFill/>
          <a:ln w="57150">
            <a:solidFill>
              <a:srgbClr val="7030A0"/>
            </a:solidFill>
          </a:ln>
        </p:spPr>
        <p:txBody>
          <a:bodyPr>
            <a:spAutoFit/>
          </a:bodyPr>
          <a:lstStyle/>
          <a:p>
            <a:pPr>
              <a:defRPr/>
            </a:pPr>
            <a:r>
              <a:rPr lang="kk-KZ" sz="32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1836 – 1838 </a:t>
            </a:r>
            <a:endParaRPr lang="ru-RU" sz="32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214313" y="3000375"/>
            <a:ext cx="2857500" cy="708025"/>
          </a:xfrm>
          <a:prstGeom prst="rect">
            <a:avLst/>
          </a:prstGeom>
          <a:noFill/>
          <a:ln w="57150">
            <a:noFill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kk-KZ" sz="2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Бөкей хандығында </a:t>
            </a:r>
          </a:p>
          <a:p>
            <a:pPr>
              <a:defRPr/>
            </a:pPr>
            <a:r>
              <a:rPr lang="kk-KZ" sz="2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көтеріліс басталды.</a:t>
            </a:r>
            <a:endParaRPr lang="ru-RU" sz="20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3071813" y="3071813"/>
            <a:ext cx="2857500" cy="708025"/>
          </a:xfrm>
          <a:prstGeom prst="rect">
            <a:avLst/>
          </a:prstGeom>
          <a:noFill/>
          <a:ln w="57150">
            <a:noFill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kk-KZ" sz="2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Исатай -  Махамбет бастаған көтеріліс</a:t>
            </a:r>
            <a:endParaRPr lang="ru-RU" sz="20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5715000" y="3143250"/>
            <a:ext cx="2857500" cy="708025"/>
          </a:xfrm>
          <a:prstGeom prst="rect">
            <a:avLst/>
          </a:prstGeom>
          <a:noFill/>
          <a:ln w="57150">
            <a:noFill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kk-KZ" sz="2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Кеңесары Қасымұлы бастаған көтеріліс</a:t>
            </a:r>
            <a:endParaRPr lang="ru-RU" sz="20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23" name="Прямая со стрелкой 22"/>
          <p:cNvCxnSpPr>
            <a:stCxn id="14" idx="2"/>
            <a:endCxn id="16" idx="0"/>
          </p:cNvCxnSpPr>
          <p:nvPr/>
        </p:nvCxnSpPr>
        <p:spPr>
          <a:xfrm rot="5400000">
            <a:off x="2828131" y="64294"/>
            <a:ext cx="714375" cy="3157538"/>
          </a:xfrm>
          <a:prstGeom prst="straightConnector1">
            <a:avLst/>
          </a:prstGeom>
          <a:ln w="38100">
            <a:solidFill>
              <a:srgbClr val="7030A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 стрелкой 23"/>
          <p:cNvCxnSpPr>
            <a:endCxn id="18" idx="0"/>
          </p:cNvCxnSpPr>
          <p:nvPr/>
        </p:nvCxnSpPr>
        <p:spPr>
          <a:xfrm rot="5400000">
            <a:off x="4203700" y="1403350"/>
            <a:ext cx="714375" cy="479425"/>
          </a:xfrm>
          <a:prstGeom prst="straightConnector1">
            <a:avLst/>
          </a:prstGeom>
          <a:ln w="38100">
            <a:solidFill>
              <a:srgbClr val="7030A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 стрелкой 24"/>
          <p:cNvCxnSpPr>
            <a:stCxn id="14" idx="2"/>
            <a:endCxn id="17" idx="0"/>
          </p:cNvCxnSpPr>
          <p:nvPr/>
        </p:nvCxnSpPr>
        <p:spPr>
          <a:xfrm rot="16200000" flipH="1">
            <a:off x="5543550" y="506413"/>
            <a:ext cx="714375" cy="2273300"/>
          </a:xfrm>
          <a:prstGeom prst="straightConnector1">
            <a:avLst/>
          </a:prstGeom>
          <a:ln w="38100">
            <a:solidFill>
              <a:srgbClr val="7030A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 стрелкой 28"/>
          <p:cNvCxnSpPr/>
          <p:nvPr/>
        </p:nvCxnSpPr>
        <p:spPr>
          <a:xfrm rot="10800000" flipV="1">
            <a:off x="1500188" y="3786188"/>
            <a:ext cx="2787650" cy="857250"/>
          </a:xfrm>
          <a:prstGeom prst="straightConnector1">
            <a:avLst/>
          </a:prstGeom>
          <a:ln w="38100">
            <a:solidFill>
              <a:srgbClr val="7030A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Box 32"/>
          <p:cNvSpPr txBox="1"/>
          <p:nvPr/>
        </p:nvSpPr>
        <p:spPr>
          <a:xfrm>
            <a:off x="785813" y="4714875"/>
            <a:ext cx="1357312" cy="400050"/>
          </a:xfrm>
          <a:prstGeom prst="rect">
            <a:avLst/>
          </a:prstGeom>
          <a:noFill/>
          <a:ln w="28575">
            <a:solidFill>
              <a:srgbClr val="7030A0"/>
            </a:solidFill>
          </a:ln>
        </p:spPr>
        <p:txBody>
          <a:bodyPr>
            <a:spAutoFit/>
          </a:bodyPr>
          <a:lstStyle/>
          <a:p>
            <a:pPr>
              <a:defRPr/>
            </a:pPr>
            <a:r>
              <a:rPr lang="kk-KZ" sz="2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1837 жыл</a:t>
            </a:r>
          </a:p>
        </p:txBody>
      </p:sp>
      <p:sp>
        <p:nvSpPr>
          <p:cNvPr id="35" name="Прямоугольник 34"/>
          <p:cNvSpPr/>
          <p:nvPr/>
        </p:nvSpPr>
        <p:spPr>
          <a:xfrm>
            <a:off x="500063" y="5857875"/>
            <a:ext cx="3354387" cy="400050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kk-KZ" sz="20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 Ереуіл атқа ер салмай ” </a:t>
            </a:r>
            <a:endParaRPr lang="ru-RU" sz="20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36" name="Прямая со стрелкой 35"/>
          <p:cNvCxnSpPr/>
          <p:nvPr/>
        </p:nvCxnSpPr>
        <p:spPr>
          <a:xfrm rot="5400000">
            <a:off x="999331" y="5501482"/>
            <a:ext cx="715963" cy="0"/>
          </a:xfrm>
          <a:prstGeom prst="straightConnector1">
            <a:avLst/>
          </a:prstGeom>
          <a:ln w="38100">
            <a:solidFill>
              <a:srgbClr val="7030A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Прямая со стрелкой 40"/>
          <p:cNvCxnSpPr/>
          <p:nvPr/>
        </p:nvCxnSpPr>
        <p:spPr>
          <a:xfrm rot="5400000">
            <a:off x="4071144" y="4144169"/>
            <a:ext cx="715962" cy="0"/>
          </a:xfrm>
          <a:prstGeom prst="straightConnector1">
            <a:avLst/>
          </a:prstGeom>
          <a:ln w="38100">
            <a:solidFill>
              <a:srgbClr val="7030A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TextBox 41"/>
          <p:cNvSpPr txBox="1"/>
          <p:nvPr/>
        </p:nvSpPr>
        <p:spPr>
          <a:xfrm>
            <a:off x="2928938" y="4572000"/>
            <a:ext cx="2786062" cy="708025"/>
          </a:xfrm>
          <a:prstGeom prst="rect">
            <a:avLst/>
          </a:prstGeom>
          <a:noFill/>
          <a:ln w="28575">
            <a:solidFill>
              <a:srgbClr val="7030A0"/>
            </a:solidFill>
          </a:ln>
        </p:spPr>
        <p:txBody>
          <a:bodyPr>
            <a:spAutoFit/>
          </a:bodyPr>
          <a:lstStyle/>
          <a:p>
            <a:pPr>
              <a:defRPr/>
            </a:pPr>
            <a:r>
              <a:rPr lang="kk-KZ" sz="20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Жалғыздыққа сәл бой алдырған кезең</a:t>
            </a:r>
          </a:p>
        </p:txBody>
      </p:sp>
      <p:cxnSp>
        <p:nvCxnSpPr>
          <p:cNvPr id="43" name="Прямая со стрелкой 42"/>
          <p:cNvCxnSpPr/>
          <p:nvPr/>
        </p:nvCxnSpPr>
        <p:spPr>
          <a:xfrm>
            <a:off x="5716588" y="4857750"/>
            <a:ext cx="784225" cy="428625"/>
          </a:xfrm>
          <a:prstGeom prst="straightConnector1">
            <a:avLst/>
          </a:prstGeom>
          <a:ln w="38100">
            <a:solidFill>
              <a:srgbClr val="7030A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Прямая со стрелкой 43"/>
          <p:cNvCxnSpPr/>
          <p:nvPr/>
        </p:nvCxnSpPr>
        <p:spPr>
          <a:xfrm flipV="1">
            <a:off x="5716588" y="4500563"/>
            <a:ext cx="784225" cy="357187"/>
          </a:xfrm>
          <a:prstGeom prst="straightConnector1">
            <a:avLst/>
          </a:prstGeom>
          <a:ln w="38100">
            <a:solidFill>
              <a:srgbClr val="7030A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Прямоугольник 46"/>
          <p:cNvSpPr/>
          <p:nvPr/>
        </p:nvSpPr>
        <p:spPr>
          <a:xfrm>
            <a:off x="6643688" y="4214813"/>
            <a:ext cx="2000250" cy="400050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kk-KZ" sz="20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 Мұнар күн ”</a:t>
            </a:r>
            <a:endParaRPr lang="ru-RU" sz="20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8" name="Прямоугольник 47"/>
          <p:cNvSpPr/>
          <p:nvPr/>
        </p:nvSpPr>
        <p:spPr>
          <a:xfrm>
            <a:off x="6715125" y="5072063"/>
            <a:ext cx="2000250" cy="400050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kk-KZ" sz="2000" b="1" dirty="0">
                <a:solidFill>
                  <a:srgbClr val="8E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 Жалғыздық ”</a:t>
            </a:r>
            <a:endParaRPr lang="ru-RU" sz="2000" b="1" dirty="0">
              <a:solidFill>
                <a:srgbClr val="8E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57313" y="785813"/>
            <a:ext cx="6472237" cy="1143000"/>
          </a:xfrm>
        </p:spPr>
        <p:txBody>
          <a:bodyPr/>
          <a:lstStyle/>
          <a:p>
            <a:pPr>
              <a:defRPr/>
            </a:pPr>
            <a:r>
              <a:rPr lang="kk-KZ" sz="3200" b="1" dirty="0" smtClean="0">
                <a:solidFill>
                  <a:srgbClr val="8E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Өлеңдерінің тақырыбы </a:t>
            </a:r>
            <a:endParaRPr lang="ru-RU" sz="3200" b="1" dirty="0">
              <a:solidFill>
                <a:srgbClr val="8E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147" name="Содержимое 2"/>
          <p:cNvSpPr>
            <a:spLocks noGrp="1"/>
          </p:cNvSpPr>
          <p:nvPr>
            <p:ph idx="1"/>
          </p:nvPr>
        </p:nvSpPr>
        <p:spPr>
          <a:xfrm>
            <a:off x="285750" y="2428875"/>
            <a:ext cx="8543925" cy="714375"/>
          </a:xfrm>
        </p:spPr>
        <p:txBody>
          <a:bodyPr/>
          <a:lstStyle/>
          <a:p>
            <a:pPr>
              <a:buFontTx/>
              <a:buNone/>
            </a:pPr>
            <a:r>
              <a:rPr lang="kk-KZ" b="1" smtClean="0">
                <a:solidFill>
                  <a:srgbClr val="002060"/>
                </a:solidFill>
              </a:rPr>
              <a:t>Ел    Халық жайы    Замана   Адам   Ерлік</a:t>
            </a:r>
            <a:endParaRPr lang="ru-RU" b="1" smtClean="0">
              <a:solidFill>
                <a:srgbClr val="002060"/>
              </a:solidFill>
            </a:endParaRPr>
          </a:p>
        </p:txBody>
      </p:sp>
      <p:cxnSp>
        <p:nvCxnSpPr>
          <p:cNvPr id="5" name="Прямая со стрелкой 4"/>
          <p:cNvCxnSpPr/>
          <p:nvPr/>
        </p:nvCxnSpPr>
        <p:spPr>
          <a:xfrm rot="10800000" flipV="1">
            <a:off x="785813" y="1714500"/>
            <a:ext cx="3500437" cy="500063"/>
          </a:xfrm>
          <a:prstGeom prst="straightConnector1">
            <a:avLst/>
          </a:prstGeom>
          <a:ln w="19050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Прямая со стрелкой 5"/>
          <p:cNvCxnSpPr/>
          <p:nvPr/>
        </p:nvCxnSpPr>
        <p:spPr>
          <a:xfrm rot="10800000" flipV="1">
            <a:off x="2786063" y="1714500"/>
            <a:ext cx="1500187" cy="642938"/>
          </a:xfrm>
          <a:prstGeom prst="straightConnector1">
            <a:avLst/>
          </a:prstGeom>
          <a:ln w="19050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 стрелкой 6"/>
          <p:cNvCxnSpPr/>
          <p:nvPr/>
        </p:nvCxnSpPr>
        <p:spPr>
          <a:xfrm>
            <a:off x="4286250" y="1714500"/>
            <a:ext cx="2214563" cy="571500"/>
          </a:xfrm>
          <a:prstGeom prst="straightConnector1">
            <a:avLst/>
          </a:prstGeom>
          <a:ln w="19050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 стрелкой 7"/>
          <p:cNvCxnSpPr/>
          <p:nvPr/>
        </p:nvCxnSpPr>
        <p:spPr>
          <a:xfrm>
            <a:off x="4286250" y="1714500"/>
            <a:ext cx="3643313" cy="642938"/>
          </a:xfrm>
          <a:prstGeom prst="straightConnector1">
            <a:avLst/>
          </a:prstGeom>
          <a:ln w="19050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/>
          <p:nvPr/>
        </p:nvCxnSpPr>
        <p:spPr>
          <a:xfrm>
            <a:off x="4286250" y="1714500"/>
            <a:ext cx="785813" cy="642938"/>
          </a:xfrm>
          <a:prstGeom prst="straightConnector1">
            <a:avLst/>
          </a:prstGeom>
          <a:ln w="19050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Заголовок 1"/>
          <p:cNvSpPr txBox="1">
            <a:spLocks/>
          </p:cNvSpPr>
          <p:nvPr/>
        </p:nvSpPr>
        <p:spPr bwMode="auto">
          <a:xfrm>
            <a:off x="1500188" y="2928938"/>
            <a:ext cx="6472237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0" hangingPunct="0">
              <a:defRPr/>
            </a:pPr>
            <a:r>
              <a:rPr lang="kk-KZ" sz="3200" b="1" kern="0" dirty="0">
                <a:solidFill>
                  <a:srgbClr val="8E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Түр жаңалықтары </a:t>
            </a:r>
            <a:endParaRPr lang="ru-RU" sz="3200" b="1" kern="0" dirty="0">
              <a:solidFill>
                <a:srgbClr val="8E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+mj-ea"/>
              <a:cs typeface="+mj-cs"/>
            </a:endParaRPr>
          </a:p>
        </p:txBody>
      </p:sp>
      <p:sp>
        <p:nvSpPr>
          <p:cNvPr id="19" name="Заголовок 1"/>
          <p:cNvSpPr txBox="1">
            <a:spLocks/>
          </p:cNvSpPr>
          <p:nvPr/>
        </p:nvSpPr>
        <p:spPr bwMode="auto">
          <a:xfrm>
            <a:off x="142875" y="4429125"/>
            <a:ext cx="8358188" cy="928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0" hangingPunct="0">
              <a:defRPr/>
            </a:pPr>
            <a:r>
              <a:rPr lang="kk-KZ" sz="3200" b="1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Шұбыртпалы ұйқас           Кезекті ұйқас </a:t>
            </a:r>
            <a:endParaRPr lang="ru-RU" sz="3200" b="1">
              <a:solidFill>
                <a:srgbClr val="00206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</a:endParaRPr>
          </a:p>
        </p:txBody>
      </p:sp>
      <p:cxnSp>
        <p:nvCxnSpPr>
          <p:cNvPr id="20" name="Прямая со стрелкой 19"/>
          <p:cNvCxnSpPr/>
          <p:nvPr/>
        </p:nvCxnSpPr>
        <p:spPr>
          <a:xfrm>
            <a:off x="4500563" y="3786188"/>
            <a:ext cx="2428875" cy="785812"/>
          </a:xfrm>
          <a:prstGeom prst="straightConnector1">
            <a:avLst/>
          </a:prstGeom>
          <a:ln w="19050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 стрелкой 20"/>
          <p:cNvCxnSpPr/>
          <p:nvPr/>
        </p:nvCxnSpPr>
        <p:spPr>
          <a:xfrm rot="10800000" flipV="1">
            <a:off x="1857375" y="3786188"/>
            <a:ext cx="2643188" cy="785812"/>
          </a:xfrm>
          <a:prstGeom prst="straightConnector1">
            <a:avLst/>
          </a:prstGeom>
          <a:ln w="19050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57" name="Line 13"/>
          <p:cNvSpPr>
            <a:spLocks noChangeShapeType="1"/>
          </p:cNvSpPr>
          <p:nvPr/>
        </p:nvSpPr>
        <p:spPr bwMode="auto">
          <a:xfrm>
            <a:off x="4500563" y="3789363"/>
            <a:ext cx="0" cy="15843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3" name="Заголовок 1"/>
          <p:cNvSpPr txBox="1">
            <a:spLocks/>
          </p:cNvSpPr>
          <p:nvPr/>
        </p:nvSpPr>
        <p:spPr bwMode="auto">
          <a:xfrm>
            <a:off x="250825" y="5157788"/>
            <a:ext cx="8358188" cy="928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0" hangingPunct="0">
              <a:defRPr/>
            </a:pPr>
            <a:r>
              <a:rPr lang="kk-KZ" sz="3200" b="1">
                <a:solidFill>
                  <a:srgbClr val="00206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Аралас ұйқас</a:t>
            </a:r>
            <a:endParaRPr lang="ru-RU" sz="3200" b="1">
              <a:solidFill>
                <a:srgbClr val="00206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</a:endParaRPr>
          </a:p>
        </p:txBody>
      </p:sp>
    </p:spTree>
  </p:cSld>
  <p:clrMapOvr>
    <a:masterClrMapping/>
  </p:clrMapOvr>
  <p:transition>
    <p:split orient="vert" dir="in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FBEAC7"/>
            </a:gs>
            <a:gs pos="17999">
              <a:srgbClr val="FEE7F2"/>
            </a:gs>
            <a:gs pos="36000">
              <a:srgbClr val="FAC77D"/>
            </a:gs>
            <a:gs pos="61000">
              <a:srgbClr val="FBA97D"/>
            </a:gs>
            <a:gs pos="82001">
              <a:srgbClr val="FBD49C"/>
            </a:gs>
            <a:gs pos="100000">
              <a:srgbClr val="FEE7F2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Заголовок 1"/>
          <p:cNvSpPr>
            <a:spLocks noGrp="1"/>
          </p:cNvSpPr>
          <p:nvPr>
            <p:ph type="ctrTitle"/>
          </p:nvPr>
        </p:nvSpPr>
        <p:spPr>
          <a:xfrm>
            <a:off x="285750" y="1928813"/>
            <a:ext cx="2143125" cy="2714625"/>
          </a:xfrm>
        </p:spPr>
        <p:txBody>
          <a:bodyPr/>
          <a:lstStyle/>
          <a:p>
            <a:r>
              <a:rPr lang="kk-KZ" sz="2000" b="1" smtClean="0">
                <a:solidFill>
                  <a:srgbClr val="7030A0"/>
                </a:solidFill>
              </a:rPr>
              <a:t>Махамбет өлеңдерінде қолданылатын сөздер </a:t>
            </a:r>
            <a:endParaRPr lang="ru-RU" sz="3200" b="1" smtClean="0">
              <a:solidFill>
                <a:srgbClr val="7030A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714750" y="357188"/>
            <a:ext cx="3571875" cy="5238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kk-KZ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Жер – су  атаулары </a:t>
            </a:r>
            <a:endParaRPr lang="ru-RU" sz="28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714750" y="1357313"/>
            <a:ext cx="3571875" cy="5238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kk-KZ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Туыстық атаулары </a:t>
            </a:r>
            <a:endParaRPr lang="ru-RU" sz="28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714750" y="2286000"/>
            <a:ext cx="4500563" cy="5238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kk-KZ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Қару – жарақ атаулары </a:t>
            </a:r>
            <a:endParaRPr lang="ru-RU" sz="28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786188" y="3000375"/>
            <a:ext cx="4643437" cy="9540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kk-KZ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Қоғамдық – әкімшілік мәнге ие атаулар</a:t>
            </a:r>
            <a:endParaRPr lang="ru-RU" sz="28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857625" y="4071938"/>
            <a:ext cx="3571875" cy="5238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kk-KZ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Кірме сөздер </a:t>
            </a:r>
            <a:endParaRPr lang="ru-RU" sz="28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786188" y="4714875"/>
            <a:ext cx="3571875" cy="5238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kk-KZ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Ерекше сөздер </a:t>
            </a:r>
            <a:endParaRPr lang="ru-RU" sz="28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786188" y="5357813"/>
            <a:ext cx="3571875" cy="5238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kk-KZ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Сөз тіркестері</a:t>
            </a:r>
            <a:endParaRPr lang="ru-RU" sz="28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12" name="Прямая со стрелкой 11"/>
          <p:cNvCxnSpPr>
            <a:stCxn id="7170" idx="3"/>
            <a:endCxn id="4" idx="1"/>
          </p:cNvCxnSpPr>
          <p:nvPr/>
        </p:nvCxnSpPr>
        <p:spPr>
          <a:xfrm flipV="1">
            <a:off x="2428875" y="619125"/>
            <a:ext cx="1285875" cy="2667000"/>
          </a:xfrm>
          <a:prstGeom prst="straightConnector1">
            <a:avLst/>
          </a:prstGeom>
          <a:ln w="19050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 стрелкой 12"/>
          <p:cNvCxnSpPr>
            <a:endCxn id="10" idx="1"/>
          </p:cNvCxnSpPr>
          <p:nvPr/>
        </p:nvCxnSpPr>
        <p:spPr>
          <a:xfrm rot="16200000" flipH="1">
            <a:off x="1935163" y="3768725"/>
            <a:ext cx="2344737" cy="1357313"/>
          </a:xfrm>
          <a:prstGeom prst="straightConnector1">
            <a:avLst/>
          </a:prstGeom>
          <a:ln w="19050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 стрелкой 14"/>
          <p:cNvCxnSpPr>
            <a:endCxn id="6" idx="1"/>
          </p:cNvCxnSpPr>
          <p:nvPr/>
        </p:nvCxnSpPr>
        <p:spPr>
          <a:xfrm flipV="1">
            <a:off x="2428875" y="2547938"/>
            <a:ext cx="1285875" cy="727075"/>
          </a:xfrm>
          <a:prstGeom prst="straightConnector1">
            <a:avLst/>
          </a:prstGeom>
          <a:ln w="19050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 стрелкой 15"/>
          <p:cNvCxnSpPr>
            <a:endCxn id="7" idx="1"/>
          </p:cNvCxnSpPr>
          <p:nvPr/>
        </p:nvCxnSpPr>
        <p:spPr>
          <a:xfrm>
            <a:off x="2428875" y="3275013"/>
            <a:ext cx="1357313" cy="203200"/>
          </a:xfrm>
          <a:prstGeom prst="straightConnector1">
            <a:avLst/>
          </a:prstGeom>
          <a:ln w="19050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 стрелкой 16"/>
          <p:cNvCxnSpPr>
            <a:endCxn id="8" idx="1"/>
          </p:cNvCxnSpPr>
          <p:nvPr/>
        </p:nvCxnSpPr>
        <p:spPr>
          <a:xfrm>
            <a:off x="2428875" y="3275013"/>
            <a:ext cx="1428750" cy="1058862"/>
          </a:xfrm>
          <a:prstGeom prst="straightConnector1">
            <a:avLst/>
          </a:prstGeom>
          <a:ln w="19050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 стрелкой 17"/>
          <p:cNvCxnSpPr>
            <a:endCxn id="9" idx="1"/>
          </p:cNvCxnSpPr>
          <p:nvPr/>
        </p:nvCxnSpPr>
        <p:spPr>
          <a:xfrm rot="16200000" flipH="1">
            <a:off x="2256632" y="3447256"/>
            <a:ext cx="1701800" cy="1357313"/>
          </a:xfrm>
          <a:prstGeom prst="straightConnector1">
            <a:avLst/>
          </a:prstGeom>
          <a:ln w="19050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 стрелкой 22"/>
          <p:cNvCxnSpPr>
            <a:endCxn id="5" idx="1"/>
          </p:cNvCxnSpPr>
          <p:nvPr/>
        </p:nvCxnSpPr>
        <p:spPr>
          <a:xfrm rot="5400000" flipH="1" flipV="1">
            <a:off x="2243931" y="1804194"/>
            <a:ext cx="1655763" cy="1285875"/>
          </a:xfrm>
          <a:prstGeom prst="straightConnector1">
            <a:avLst/>
          </a:prstGeom>
          <a:ln w="19050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wheel spokes="3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FFFFFF"/>
            </a:gs>
            <a:gs pos="7001">
              <a:srgbClr val="E6E6E6"/>
            </a:gs>
            <a:gs pos="32001">
              <a:srgbClr val="7D8496"/>
            </a:gs>
            <a:gs pos="47000">
              <a:srgbClr val="E6E6E6"/>
            </a:gs>
            <a:gs pos="85001">
              <a:srgbClr val="7D8496"/>
            </a:gs>
            <a:gs pos="100000">
              <a:srgbClr val="E6E6E6"/>
            </a:gs>
          </a:gsLst>
          <a:lin ang="27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Содержимое 4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2471738"/>
          </a:xfrm>
        </p:spPr>
        <p:txBody>
          <a:bodyPr/>
          <a:lstStyle/>
          <a:p>
            <a:pPr>
              <a:buFontTx/>
              <a:buNone/>
            </a:pPr>
            <a:r>
              <a:rPr lang="en-US" sz="2800" b="1" smtClean="0">
                <a:solidFill>
                  <a:srgbClr val="000066"/>
                </a:solidFill>
              </a:rPr>
              <a:t>1</a:t>
            </a:r>
            <a:r>
              <a:rPr lang="kk-KZ" sz="2800" b="1" smtClean="0">
                <a:solidFill>
                  <a:srgbClr val="002060"/>
                </a:solidFill>
              </a:rPr>
              <a:t>) “Ереуіл атқа ер салмай ” өлеңін мәнерлеп оқып, идеясын айт.</a:t>
            </a:r>
          </a:p>
          <a:p>
            <a:pPr>
              <a:buFontTx/>
              <a:buNone/>
            </a:pPr>
            <a:r>
              <a:rPr lang="kk-KZ" sz="2800" b="1" smtClean="0">
                <a:solidFill>
                  <a:srgbClr val="002060"/>
                </a:solidFill>
              </a:rPr>
              <a:t>2) Өлеңнен сөз тіркестері мен көркемдегіш құралдарды тап.</a:t>
            </a:r>
          </a:p>
        </p:txBody>
      </p:sp>
      <p:sp>
        <p:nvSpPr>
          <p:cNvPr id="8195" name="Заголовок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kk-KZ" sz="3200" b="1" i="1" smtClean="0">
                <a:solidFill>
                  <a:srgbClr val="C00000"/>
                </a:solidFill>
              </a:rPr>
              <a:t>І топқа тапсырма </a:t>
            </a:r>
            <a:endParaRPr lang="ru-RU" sz="3200" b="1" i="1" smtClean="0">
              <a:solidFill>
                <a:srgbClr val="C00000"/>
              </a:solidFill>
            </a:endParaRP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FBE4AE"/>
            </a:gs>
            <a:gs pos="13000">
              <a:srgbClr val="BD922A"/>
            </a:gs>
            <a:gs pos="21001">
              <a:srgbClr val="BD922A"/>
            </a:gs>
            <a:gs pos="39999">
              <a:srgbClr val="FBE4AE"/>
            </a:gs>
            <a:gs pos="67000">
              <a:srgbClr val="BD922A"/>
            </a:gs>
            <a:gs pos="69000">
              <a:srgbClr val="835E17"/>
            </a:gs>
            <a:gs pos="82001">
              <a:srgbClr val="A28949"/>
            </a:gs>
            <a:gs pos="100000">
              <a:srgbClr val="FAE3B7"/>
            </a:gs>
          </a:gsLst>
          <a:lin ang="8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Содержимое 2"/>
          <p:cNvSpPr>
            <a:spLocks noGrp="1"/>
          </p:cNvSpPr>
          <p:nvPr>
            <p:ph idx="1"/>
          </p:nvPr>
        </p:nvSpPr>
        <p:spPr>
          <a:xfrm>
            <a:off x="428625" y="285750"/>
            <a:ext cx="8229600" cy="685800"/>
          </a:xfrm>
        </p:spPr>
        <p:txBody>
          <a:bodyPr/>
          <a:lstStyle/>
          <a:p>
            <a:pPr marL="0" indent="0">
              <a:buFontTx/>
              <a:buNone/>
            </a:pPr>
            <a:r>
              <a:rPr lang="kk-KZ" b="1" smtClean="0">
                <a:solidFill>
                  <a:srgbClr val="8E0000"/>
                </a:solidFill>
              </a:rPr>
              <a:t>ІІ топқа тапсырма </a:t>
            </a:r>
            <a:endParaRPr lang="ru-RU" b="1" smtClean="0">
              <a:solidFill>
                <a:srgbClr val="8E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28625" y="1857375"/>
            <a:ext cx="8607425" cy="25542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514350" indent="-514350">
              <a:buFontTx/>
              <a:buAutoNum type="arabicParenR"/>
              <a:defRPr/>
            </a:pPr>
            <a:r>
              <a:rPr lang="kk-KZ" sz="32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“Мұнар күн” өлеңін мәнерлеп оқы. Өлеңде ақын не туралы айтқан?</a:t>
            </a:r>
          </a:p>
          <a:p>
            <a:pPr marL="514350" indent="-514350">
              <a:defRPr/>
            </a:pPr>
            <a:r>
              <a:rPr lang="kk-KZ" sz="32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2) Ақын өлеңдерінде жиі кездесетін сөздерді тап.</a:t>
            </a:r>
          </a:p>
          <a:p>
            <a:pPr>
              <a:defRPr/>
            </a:pPr>
            <a:endParaRPr lang="ru-RU" sz="32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cover dir="lu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CCCCFF"/>
            </a:gs>
            <a:gs pos="17999">
              <a:srgbClr val="99CCFF"/>
            </a:gs>
            <a:gs pos="36000">
              <a:srgbClr val="9966FF"/>
            </a:gs>
            <a:gs pos="61000">
              <a:srgbClr val="CC99FF"/>
            </a:gs>
            <a:gs pos="82001">
              <a:srgbClr val="99CCFF"/>
            </a:gs>
            <a:gs pos="100000">
              <a:srgbClr val="CCCCFF"/>
            </a:gs>
          </a:gsLst>
          <a:lin ang="135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Содержимое 5"/>
          <p:cNvSpPr>
            <a:spLocks noGrp="1"/>
          </p:cNvSpPr>
          <p:nvPr>
            <p:ph sz="half" idx="2"/>
          </p:nvPr>
        </p:nvSpPr>
        <p:spPr>
          <a:xfrm>
            <a:off x="857250" y="357188"/>
            <a:ext cx="4038600" cy="714375"/>
          </a:xfrm>
        </p:spPr>
        <p:txBody>
          <a:bodyPr/>
          <a:lstStyle/>
          <a:p>
            <a:pPr>
              <a:buFontTx/>
              <a:buNone/>
            </a:pPr>
            <a:r>
              <a:rPr lang="kk-KZ" b="1" smtClean="0">
                <a:solidFill>
                  <a:srgbClr val="8E0000"/>
                </a:solidFill>
              </a:rPr>
              <a:t>ІІІ топқа тапсырма </a:t>
            </a:r>
            <a:endParaRPr lang="ru-RU" b="1" smtClean="0">
              <a:solidFill>
                <a:srgbClr val="8E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28625" y="1857375"/>
            <a:ext cx="8358188" cy="25542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514350" indent="-514350">
              <a:buFontTx/>
              <a:buAutoNum type="arabicParenR"/>
              <a:defRPr/>
            </a:pPr>
            <a:r>
              <a:rPr lang="kk-KZ" sz="32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 Жалғыздық ” өлеңін мәнерлеп оқы. Идеясы не?  Қай кезде шығарған ?</a:t>
            </a:r>
          </a:p>
          <a:p>
            <a:pPr marL="514350" indent="-514350">
              <a:defRPr/>
            </a:pPr>
            <a:endParaRPr lang="kk-KZ" sz="32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14350" indent="-514350">
              <a:defRPr/>
            </a:pPr>
            <a:r>
              <a:rPr lang="kk-KZ" sz="32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2) Өлең құрылысына талдау жаса.</a:t>
            </a:r>
          </a:p>
          <a:p>
            <a:pPr>
              <a:defRPr/>
            </a:pPr>
            <a:endParaRPr lang="ru-RU" sz="32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510</TotalTime>
  <Words>357</Words>
  <Application>Microsoft Office PowerPoint</Application>
  <PresentationFormat>Экран (4:3)</PresentationFormat>
  <Paragraphs>101</Paragraphs>
  <Slides>14</Slides>
  <Notes>0</Notes>
  <HiddenSlides>0</HiddenSlides>
  <MMClips>2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8" baseType="lpstr">
      <vt:lpstr>Times New Roman</vt:lpstr>
      <vt:lpstr>Arial</vt:lpstr>
      <vt:lpstr>Calibri</vt:lpstr>
      <vt:lpstr>Оформление по умолчанию</vt:lpstr>
      <vt:lpstr>Слайд 1</vt:lpstr>
      <vt:lpstr>Слайд 2</vt:lpstr>
      <vt:lpstr>Слайд 3</vt:lpstr>
      <vt:lpstr>Шаруалар көтерілісі </vt:lpstr>
      <vt:lpstr>Өлеңдерінің тақырыбы </vt:lpstr>
      <vt:lpstr>Махамбет өлеңдерінде қолданылатын сөздер </vt:lpstr>
      <vt:lpstr>І топқа тапсырма </vt:lpstr>
      <vt:lpstr>Слайд 8</vt:lpstr>
      <vt:lpstr>Слайд 9</vt:lpstr>
      <vt:lpstr>Слайд 10</vt:lpstr>
      <vt:lpstr>Слайд 11</vt:lpstr>
      <vt:lpstr>Махамбет өмір сүрген кезең                   Қазіргі кезең   </vt:lpstr>
      <vt:lpstr>               Шығармашылық жұмыс.  “ Махамбет рухымен сырласу ” тақырыбында өлең немесе ойтолғау жазу.</vt:lpstr>
      <vt:lpstr>Слайд 14</vt:lpstr>
    </vt:vector>
  </TitlesOfParts>
  <Company>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</dc:creator>
  <cp:lastModifiedBy>Majitov Nurken</cp:lastModifiedBy>
  <cp:revision>77</cp:revision>
  <dcterms:created xsi:type="dcterms:W3CDTF">2010-10-19T16:07:27Z</dcterms:created>
  <dcterms:modified xsi:type="dcterms:W3CDTF">2010-12-12T04:34:23Z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name="NXPowerLiteLastOptimized" pid="2">
    <vt:lpwstr>188249</vt:lpwstr>
  </property>
  <property fmtid="{D5CDD505-2E9C-101B-9397-08002B2CF9AE}" name="NXPowerLiteVersion" pid="3">
    <vt:lpwstr>D4.1.1</vt:lpwstr>
  </property>
</Properties>
</file>