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71" r:id="rId4"/>
    <p:sldId id="274" r:id="rId5"/>
    <p:sldId id="275" r:id="rId6"/>
    <p:sldId id="282" r:id="rId7"/>
    <p:sldId id="283" r:id="rId8"/>
    <p:sldId id="280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imKz1WAknQ368la7sk5oMw" hashData="YaJSE8r+y1YjUs7bFyWiqSBh1vw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465C4-A77A-4C6D-B062-3FB426BDB0C1}" type="datetimeFigureOut">
              <a:rPr lang="ru-RU" smtClean="0"/>
              <a:t>10.11.2010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81BBC-FC02-4E6A-8750-53384516BE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CEEEA-4D6C-4F24-82A6-6FE9395527FA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8C59-51CA-47AA-BB70-0B4A0B2F463E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8F5D-176F-4312-8149-73C2F20F6677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44575C-5FE2-4E47-A4BD-783022BC90AE}" type="datetime1">
              <a:rPr lang="ru-RU" smtClean="0"/>
              <a:t>10.11.2010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EB1BEA-1EF5-4465-B524-7291BD7CBE5B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A5690-3870-44E7-86C9-D309E449B3D6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FE503B-5180-4175-AF05-82A7BC7FEF03}" type="datetime1">
              <a:rPr lang="ru-RU" smtClean="0"/>
              <a:t>10.11.2010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AD6DDE-6289-41C5-AD8B-1B107D2F6211}" type="datetime1">
              <a:rPr lang="ru-RU" smtClean="0"/>
              <a:t>10.11.2010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AF4F9-B95E-4F0A-9DB5-AD2D3CC46BAD}" type="datetime1">
              <a:rPr lang="ru-RU" smtClean="0"/>
              <a:t>10.11.2010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C709E-642C-40F6-B4C4-4AAEB8BB5E0D}" type="datetime1">
              <a:rPr lang="ru-RU" smtClean="0"/>
              <a:t>10.11.2010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E055A2-8621-4C04-BEA5-3135856A4B4B}" type="datetime1">
              <a:rPr lang="ru-RU" smtClean="0"/>
              <a:t>10.11.2010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EE70-7747-4EAD-B59F-B9C2CED3E4C6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359180-E3A9-4DF7-BAF9-7E3B1EB36E7C}" type="datetime1">
              <a:rPr lang="ru-RU" smtClean="0"/>
              <a:t>10.11.2010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713672-284A-49AA-883A-9F76995A92C7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171B0-7A9A-42C7-9250-DC18E8F4959B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02C09-2B90-4322-A8B6-8B8F218E2262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66C5-27FC-4FF2-A2EF-8C1BBC3EC2FE}" type="datetime1">
              <a:rPr lang="ru-RU" smtClean="0"/>
              <a:t>10.11.2010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F6B9-2A96-4647-AD37-A408C290EC73}" type="datetime1">
              <a:rPr lang="ru-RU" smtClean="0"/>
              <a:t>10.11.2010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70D19-6147-4870-AB24-3BC4259E5416}" type="datetime1">
              <a:rPr lang="ru-RU" smtClean="0"/>
              <a:t>10.11.2010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74F5-B9FC-4778-B62D-485D44653619}" type="datetime1">
              <a:rPr lang="ru-RU" smtClean="0"/>
              <a:t>10.11.2010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7A0DA-301D-45D8-B920-156EA95500A4}" type="datetime1">
              <a:rPr lang="ru-RU" smtClean="0"/>
              <a:t>10.11.2010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228B-C07D-4B46-9126-6980F2E5ECDC}" type="datetime1">
              <a:rPr lang="ru-RU" smtClean="0"/>
              <a:t>10.11.2010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4D568D5-2CF7-4F76-B4CE-1A42945627A0}" type="datetime1">
              <a:rPr lang="ru-RU" smtClean="0"/>
              <a:t>10.11.2010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51326D-D992-4074-879B-4D5DA6A79018}" type="datetime1">
              <a:rPr lang="ru-RU" smtClean="0"/>
              <a:t>10.11.2010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www.zhangozy.wordpress.com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10_29-30_mc2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714488"/>
            <a:ext cx="8458200" cy="1470025"/>
          </a:xfrm>
        </p:spPr>
        <p:txBody>
          <a:bodyPr>
            <a:noAutofit/>
          </a:bodyPr>
          <a:lstStyle/>
          <a:p>
            <a:r>
              <a:rPr lang="kk-KZ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Масса мен энергияның өзара байланыс заңы. Классикалық  және релятивтік механиканың қолдану шектілігі. 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000504"/>
            <a:ext cx="6400800" cy="995354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ФМБ НЗМ Көкшетау қаласы.</a:t>
            </a:r>
          </a:p>
          <a:p>
            <a:r>
              <a:rPr lang="kk-KZ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физика пәнінің мұғалімі: Оңғарбай Ж.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rgbClr val="0000CC"/>
                </a:solidFill>
              </a:rPr>
              <a:t>Салыстырмалылық теорияның </a:t>
            </a:r>
            <a:r>
              <a:rPr lang="ru-RU" b="1" i="1" dirty="0" smtClean="0">
                <a:solidFill>
                  <a:srgbClr val="0000CC"/>
                </a:solidFill>
              </a:rPr>
              <a:t>авторы (1905ж)</a:t>
            </a:r>
            <a:endParaRPr lang="ru-RU" b="1" i="1" dirty="0">
              <a:solidFill>
                <a:srgbClr val="0000CC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3829048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Albert_Einstein</a:t>
            </a:r>
            <a:r>
              <a:rPr lang="kk-KZ" dirty="0" smtClean="0"/>
              <a:t> (1879-1955)</a:t>
            </a:r>
            <a:endParaRPr lang="ru-RU" dirty="0" smtClean="0"/>
          </a:p>
          <a:p>
            <a:r>
              <a:rPr lang="en-US" dirty="0" smtClean="0"/>
              <a:t>The Nobel Prize in Physics 1921 was awarded to Albert Einstein "for his services to Theoretical Physics, and especially for his discovery of the law of the photoelectric effect".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285860"/>
            <a:ext cx="4071966" cy="518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i="1" dirty="0" err="1" smtClean="0">
                <a:solidFill>
                  <a:srgbClr val="0000CC"/>
                </a:solidFill>
              </a:rPr>
              <a:t>Арнайы</a:t>
            </a:r>
            <a:r>
              <a:rPr lang="ru-RU" sz="3600" b="1" i="1" dirty="0" smtClean="0">
                <a:solidFill>
                  <a:srgbClr val="0000CC"/>
                </a:solidFill>
              </a:rPr>
              <a:t> </a:t>
            </a:r>
            <a:r>
              <a:rPr lang="ru-RU" sz="3600" b="1" i="1" dirty="0" err="1" smtClean="0">
                <a:solidFill>
                  <a:srgbClr val="0000CC"/>
                </a:solidFill>
              </a:rPr>
              <a:t>салыстырмалылық теориясының  постулаттары</a:t>
            </a:r>
            <a:endParaRPr lang="ru-RU" sz="3600" b="1" i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1.</a:t>
            </a:r>
            <a:r>
              <a:rPr lang="ru-RU" sz="2400" dirty="0" smtClean="0"/>
              <a:t>    </a:t>
            </a:r>
            <a:r>
              <a:rPr lang="ru-RU" sz="2400" b="1" i="1" dirty="0" err="1" smtClean="0"/>
              <a:t>Салыстырмалылық принципi</a:t>
            </a:r>
            <a:r>
              <a:rPr lang="ru-RU" sz="2400" b="1" i="1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Барлық инерциалды</a:t>
            </a:r>
            <a:r>
              <a:rPr lang="ru-RU" sz="2400" dirty="0" smtClean="0"/>
              <a:t> </a:t>
            </a:r>
            <a:r>
              <a:rPr lang="ru-RU" sz="2400" dirty="0" err="1" smtClean="0"/>
              <a:t>санақ жүйелерi физикалық тұрғыдан тең құқылы.</a:t>
            </a:r>
            <a:r>
              <a:rPr lang="ru-RU" sz="2400" dirty="0" smtClean="0"/>
              <a:t> </a:t>
            </a:r>
            <a:r>
              <a:rPr lang="ru-RU" sz="2400" dirty="0" err="1" smtClean="0"/>
              <a:t>Бастапқы шарт</a:t>
            </a:r>
            <a:r>
              <a:rPr lang="ru-RU" sz="2400" dirty="0" smtClean="0"/>
              <a:t> </a:t>
            </a:r>
            <a:r>
              <a:rPr lang="ru-RU" sz="2400" dirty="0" err="1" smtClean="0"/>
              <a:t>бiрдей</a:t>
            </a:r>
            <a:r>
              <a:rPr lang="ru-RU" sz="2400" dirty="0" smtClean="0"/>
              <a:t> </a:t>
            </a:r>
            <a:r>
              <a:rPr lang="ru-RU" sz="2400" dirty="0" err="1" smtClean="0"/>
              <a:t>болғанда барлық физикалық процесстер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мұндай жүйелерде бiрдей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болып</a:t>
            </a:r>
            <a:r>
              <a:rPr lang="ru-RU" sz="2400" dirty="0" smtClean="0"/>
              <a:t> </a:t>
            </a:r>
            <a:r>
              <a:rPr lang="ru-RU" sz="2400" dirty="0" err="1" smtClean="0"/>
              <a:t>өтедi.</a:t>
            </a:r>
            <a:r>
              <a:rPr lang="ru-RU" sz="2400" dirty="0" smtClean="0"/>
              <a:t> </a:t>
            </a:r>
            <a:r>
              <a:rPr lang="ru-RU" sz="2400" b="1" i="1" dirty="0" err="1" smtClean="0"/>
              <a:t>Эйнштейннiң салыстырмалылық принципi</a:t>
            </a:r>
            <a:r>
              <a:rPr lang="ru-RU" sz="2400" dirty="0" smtClean="0"/>
              <a:t> </a:t>
            </a:r>
            <a:r>
              <a:rPr lang="ru-RU" sz="2400" dirty="0" err="1" smtClean="0"/>
              <a:t>деп</a:t>
            </a:r>
            <a:r>
              <a:rPr lang="ru-RU" sz="2400" dirty="0" smtClean="0"/>
              <a:t> </a:t>
            </a:r>
            <a:r>
              <a:rPr lang="ru-RU" sz="2400" dirty="0" err="1" smtClean="0"/>
              <a:t>аталатын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бұл </a:t>
            </a:r>
            <a:r>
              <a:rPr lang="ru-RU" sz="2400" dirty="0" smtClean="0"/>
              <a:t>принцип </a:t>
            </a:r>
            <a:r>
              <a:rPr lang="ru-RU" sz="2400" dirty="0" err="1" smtClean="0"/>
              <a:t>Галилейдiң механикадағы салыстырмалылық принципiн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барлық</a:t>
            </a:r>
            <a:r>
              <a:rPr lang="ru-RU" sz="2400" dirty="0" smtClean="0"/>
              <a:t>, (</a:t>
            </a:r>
            <a:r>
              <a:rPr lang="ru-RU" sz="2400" dirty="0" err="1" smtClean="0"/>
              <a:t>соның iшiнде</a:t>
            </a:r>
            <a:r>
              <a:rPr lang="ru-RU" sz="2400" dirty="0" smtClean="0"/>
              <a:t> </a:t>
            </a:r>
            <a:r>
              <a:rPr lang="ru-RU" sz="2400" dirty="0" err="1" smtClean="0"/>
              <a:t>электромагниттiк</a:t>
            </a:r>
            <a:r>
              <a:rPr lang="ru-RU" sz="2400" dirty="0" smtClean="0"/>
              <a:t> те) </a:t>
            </a:r>
            <a:r>
              <a:rPr lang="ru-RU" sz="2400" dirty="0" err="1" smtClean="0"/>
              <a:t>процесстер</a:t>
            </a:r>
            <a:r>
              <a:rPr lang="ru-RU" sz="2400" dirty="0" smtClean="0"/>
              <a:t> </a:t>
            </a:r>
            <a:r>
              <a:rPr lang="ru-RU" sz="2400" dirty="0" err="1" smtClean="0"/>
              <a:t>үшiн жалпылайды</a:t>
            </a:r>
            <a:r>
              <a:rPr lang="ru-RU" sz="2400" dirty="0" smtClean="0"/>
              <a:t>. </a:t>
            </a:r>
          </a:p>
          <a:p>
            <a:r>
              <a:rPr lang="ru-RU" sz="2400" b="1" dirty="0" smtClean="0"/>
              <a:t>2.</a:t>
            </a:r>
            <a:r>
              <a:rPr lang="ru-RU" sz="2400" dirty="0" smtClean="0"/>
              <a:t>    </a:t>
            </a:r>
            <a:r>
              <a:rPr lang="ru-RU" sz="2400" b="1" i="1" dirty="0" err="1" smtClean="0"/>
              <a:t>Жарық жылдамдығының тұрақтылық принципi</a:t>
            </a:r>
            <a:r>
              <a:rPr lang="ru-RU" sz="2400" b="1" i="1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Жарықты көзiнiң, </a:t>
            </a:r>
            <a:r>
              <a:rPr lang="ru-RU" sz="2400" dirty="0" smtClean="0"/>
              <a:t>не </a:t>
            </a:r>
            <a:r>
              <a:rPr lang="ru-RU" sz="2400" dirty="0" err="1" smtClean="0"/>
              <a:t>болмаса</a:t>
            </a:r>
            <a:r>
              <a:rPr lang="ru-RU" sz="2400" dirty="0" smtClean="0"/>
              <a:t> </a:t>
            </a:r>
            <a:r>
              <a:rPr lang="ru-RU" sz="2400" dirty="0" err="1" smtClean="0"/>
              <a:t>жарықты тiркеушiлердiң қозғалғанына</a:t>
            </a:r>
            <a:r>
              <a:rPr lang="ru-RU" sz="2400" dirty="0" smtClean="0"/>
              <a:t>, </a:t>
            </a:r>
            <a:r>
              <a:rPr lang="ru-RU" sz="2400" dirty="0" err="1" smtClean="0"/>
              <a:t>иә қозғалмағанына қарамастан</a:t>
            </a:r>
            <a:r>
              <a:rPr lang="ru-RU" sz="2400" dirty="0" smtClean="0"/>
              <a:t>, </a:t>
            </a:r>
            <a:r>
              <a:rPr lang="ru-RU" sz="2400" dirty="0" err="1" smtClean="0"/>
              <a:t>барлық инерциалды</a:t>
            </a:r>
            <a:r>
              <a:rPr lang="ru-RU" sz="2400" dirty="0" smtClean="0"/>
              <a:t> </a:t>
            </a:r>
            <a:r>
              <a:rPr lang="ru-RU" sz="2400" dirty="0" err="1" smtClean="0"/>
              <a:t>санақ жүйелерiнде</a:t>
            </a:r>
            <a:r>
              <a:rPr lang="ru-RU" sz="2400" dirty="0" smtClean="0"/>
              <a:t>, </a:t>
            </a:r>
            <a:r>
              <a:rPr lang="ru-RU" sz="2400" dirty="0" err="1" smtClean="0"/>
              <a:t>жарықтың жылдамдығы тұрақты шама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болып</a:t>
            </a:r>
            <a:r>
              <a:rPr lang="ru-RU" sz="2400" dirty="0" smtClean="0"/>
              <a:t> </a:t>
            </a:r>
            <a:r>
              <a:rPr lang="ru-RU" sz="2400" dirty="0" err="1" smtClean="0"/>
              <a:t>қалады</a:t>
            </a:r>
            <a:r>
              <a:rPr lang="ru-RU" sz="2400" dirty="0" smtClean="0">
                <a:solidFill>
                  <a:srgbClr val="0000CC"/>
                </a:solidFill>
              </a:rPr>
              <a:t>. </a:t>
            </a:r>
          </a:p>
          <a:p>
            <a:endParaRPr lang="ru-RU" sz="2400" dirty="0">
              <a:solidFill>
                <a:srgbClr val="0000CC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78581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0000CC"/>
                </a:solidFill>
              </a:rPr>
              <a:t>Ара </a:t>
            </a:r>
            <a:r>
              <a:rPr lang="ru-RU" sz="2800" b="1" i="1" dirty="0" err="1" smtClean="0">
                <a:solidFill>
                  <a:srgbClr val="0000CC"/>
                </a:solidFill>
              </a:rPr>
              <a:t>қашықтықтың салыстырмалылығы</a:t>
            </a:r>
            <a:r>
              <a:rPr lang="ru-RU" sz="2800" b="1" i="1" dirty="0" smtClean="0">
                <a:solidFill>
                  <a:srgbClr val="0000CC"/>
                </a:solidFill>
              </a:rPr>
              <a:t>. </a:t>
            </a:r>
            <a:endParaRPr lang="ru-RU" sz="3600" b="1" i="1" dirty="0">
              <a:solidFill>
                <a:srgbClr val="0000CC"/>
              </a:solidFill>
            </a:endParaRPr>
          </a:p>
        </p:txBody>
      </p:sp>
      <p:pic>
        <p:nvPicPr>
          <p:cNvPr id="5" name="Рисунок 4" descr="f5_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285752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0" y="1785926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1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Бiр мезгiлдiлiктiң салыстырмалылығы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8" name="Picture 2" descr="f5_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357430"/>
            <a:ext cx="3071834" cy="115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14282" y="3500438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Жылдамдықты қосудың релятивистiк заңы</a:t>
            </a:r>
            <a:r>
              <a:rPr kumimoji="0" lang="ru-RU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" name="Picture 3" descr="f5_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143380"/>
            <a:ext cx="3643338" cy="134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f5_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4500570"/>
            <a:ext cx="243641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85720" y="5715016"/>
            <a:ext cx="8229600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1" i="1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Массаның жылдамдыққа тәуелділігі</a:t>
            </a:r>
            <a:endParaRPr kumimoji="0" lang="ru-RU" sz="2400" b="1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>
                <a:solidFill>
                  <a:srgbClr val="0000CC"/>
                </a:solidFill>
              </a:rPr>
              <a:t>Масса мен энергияның өзара байланыс заңы</a:t>
            </a:r>
            <a:endParaRPr lang="ru-RU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4"/>
          </a:xfrm>
        </p:spPr>
        <p:txBody>
          <a:bodyPr/>
          <a:lstStyle/>
          <a:p>
            <a:r>
              <a:rPr lang="kk-KZ" smtClean="0"/>
              <a:t>Бұл байланысты алғаш рет салыстырмалылық теориясын пайдалана отырып, </a:t>
            </a:r>
            <a:r>
              <a:rPr lang="kk-KZ" smtClean="0">
                <a:hlinkClick r:id="rId2" action="ppaction://hlinkpres?slideindex=5&amp;slidetitle=Салыстырмалылық теорияның авторы (1905ж)"/>
              </a:rPr>
              <a:t>А.Эйнштейн</a:t>
            </a:r>
            <a:r>
              <a:rPr lang="kk-KZ" smtClean="0"/>
              <a:t> тағайындаған. </a:t>
            </a:r>
            <a:r>
              <a:rPr lang="ru-RU" smtClean="0"/>
              <a:t>Ол өрнек мынадай: </a:t>
            </a:r>
          </a:p>
          <a:p>
            <a:endParaRPr lang="ru-RU"/>
          </a:p>
        </p:txBody>
      </p:sp>
      <p:pic>
        <p:nvPicPr>
          <p:cNvPr id="4" name="Рисунок 3" descr="file://C:/Program%20Files/Phisics/11kaz/i/f5_18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643314"/>
            <a:ext cx="271464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1472" y="5000636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smtClean="0">
                <a:latin typeface="Arial" pitchFamily="34" charset="0"/>
                <a:cs typeface="Arial" pitchFamily="34" charset="0"/>
              </a:rPr>
              <a:t>Тыныштықта тұрған денеге </a:t>
            </a:r>
            <a:r>
              <a:rPr lang="ru-RU" sz="2800" i="1" smtClean="0">
                <a:latin typeface="Arial" pitchFamily="34" charset="0"/>
                <a:cs typeface="Arial" pitchFamily="34" charset="0"/>
              </a:rPr>
              <a:t>E</a:t>
            </a:r>
            <a:r>
              <a:rPr lang="ru-RU" sz="2800" baseline="-2500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i="1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800" baseline="-2500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i="1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8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 энергиясы сәйкес келедi. Бұл дененiң </a:t>
            </a:r>
            <a:r>
              <a:rPr lang="ru-RU" sz="2800" b="1" i="1" smtClean="0">
                <a:latin typeface="Arial" pitchFamily="34" charset="0"/>
                <a:cs typeface="Arial" pitchFamily="34" charset="0"/>
              </a:rPr>
              <a:t>тыныштық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 немесе </a:t>
            </a:r>
            <a:r>
              <a:rPr lang="ru-RU" sz="2800" b="1" i="1" smtClean="0">
                <a:latin typeface="Arial" pitchFamily="34" charset="0"/>
                <a:cs typeface="Arial" pitchFamily="34" charset="0"/>
              </a:rPr>
              <a:t>өзiндiк энергиясы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 деп аталады. </a:t>
            </a:r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ru-RU" smtClean="0">
                <a:solidFill>
                  <a:srgbClr val="0000CC"/>
                </a:solidFill>
              </a:rPr>
              <a:t>Классикалық және релятивистік физика заңдарының қолданылу шегі</a:t>
            </a:r>
            <a:endParaRPr lang="ru-RU">
              <a:solidFill>
                <a:srgbClr val="0000CC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5625" t="27460" r="36979" b="29634"/>
          <a:stretch>
            <a:fillRect/>
          </a:stretch>
        </p:blipFill>
        <p:spPr bwMode="auto">
          <a:xfrm>
            <a:off x="571472" y="2214554"/>
            <a:ext cx="7572428" cy="4160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643042" y="3286124"/>
            <a:ext cx="221457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000" b="1" i="1" smtClean="0">
                <a:latin typeface="Arial" pitchFamily="34" charset="0"/>
                <a:cs typeface="Arial" pitchFamily="34" charset="0"/>
              </a:rPr>
              <a:t>Релятивистік кванттық механика</a:t>
            </a:r>
            <a:endParaRPr lang="ru-RU" sz="2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4786322"/>
            <a:ext cx="221457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Кванттық механика</a:t>
            </a:r>
            <a:endParaRPr lang="ru-RU" sz="24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4876" y="3357562"/>
            <a:ext cx="342902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0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Релятивистік  </a:t>
            </a:r>
          </a:p>
          <a:p>
            <a:pPr algn="ctr"/>
            <a:r>
              <a:rPr lang="kk-KZ" sz="20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механика </a:t>
            </a:r>
          </a:p>
          <a:p>
            <a:pPr algn="ctr"/>
            <a:r>
              <a:rPr lang="kk-KZ" sz="20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(Салыстырмалы теория)</a:t>
            </a:r>
            <a:endParaRPr lang="ru-RU" sz="20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4876" y="4714884"/>
            <a:ext cx="221457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Классикалықмеханика</a:t>
            </a:r>
            <a:endParaRPr lang="ru-RU" sz="2400" b="1" i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1928802"/>
            <a:ext cx="146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mtClean="0">
                <a:latin typeface="Arial" pitchFamily="34" charset="0"/>
                <a:cs typeface="Arial" pitchFamily="34" charset="0"/>
              </a:rPr>
              <a:t>жылдамдық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5074" y="6000768"/>
            <a:ext cx="14670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k-KZ" smtClean="0">
                <a:latin typeface="Arial" pitchFamily="34" charset="0"/>
                <a:cs typeface="Arial" pitchFamily="34" charset="0"/>
              </a:rPr>
              <a:t>Қашықтық   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0000CC"/>
                </a:solidFill>
              </a:rPr>
              <a:t>Деңгейлік есептер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01014" cy="1828800"/>
          </a:xfrm>
        </p:spPr>
        <p:txBody>
          <a:bodyPr>
            <a:noAutofit/>
          </a:bodyPr>
          <a:lstStyle/>
          <a:p>
            <a:r>
              <a:rPr lang="en-US" sz="2000" smtClean="0"/>
              <a:t>4</a:t>
            </a:r>
            <a:r>
              <a:rPr lang="kk-KZ" sz="2000" smtClean="0"/>
              <a:t>. </a:t>
            </a:r>
            <a:r>
              <a:rPr lang="kk-KZ" sz="2000" dirty="0" smtClean="0"/>
              <a:t>Егер электронның массасы тыныштық массасынан  40000 есе артық болса, оның жылдамдығы қандай болар еді? (10см/с кем)</a:t>
            </a:r>
          </a:p>
          <a:p>
            <a:r>
              <a:rPr lang="kk-KZ" sz="2000" dirty="0" smtClean="0"/>
              <a:t>5. Массасы 1 кг суды 50К қыздырғанда оның массасы қанша артады?(2,3*10</a:t>
            </a:r>
            <a:r>
              <a:rPr lang="kk-KZ" sz="2000" baseline="30000" dirty="0" smtClean="0"/>
              <a:t>-12</a:t>
            </a:r>
            <a:r>
              <a:rPr lang="kk-KZ" sz="2000" dirty="0" smtClean="0"/>
              <a:t>кг)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0000CC"/>
                </a:solidFill>
              </a:rPr>
              <a:t>Үй жұмысы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86766" cy="3543312"/>
          </a:xfrm>
        </p:spPr>
        <p:txBody>
          <a:bodyPr/>
          <a:lstStyle/>
          <a:p>
            <a:r>
              <a:rPr lang="kk-KZ" dirty="0" smtClean="0"/>
              <a:t>Тақырыпты мазмұндау.</a:t>
            </a:r>
          </a:p>
          <a:p>
            <a:r>
              <a:rPr lang="kk-KZ" b="1" dirty="0" smtClean="0"/>
              <a:t>1092-1099 есептер, 153 бет</a:t>
            </a:r>
            <a:endParaRPr lang="kk-KZ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714480" y="5357826"/>
            <a:ext cx="6286544" cy="982651"/>
          </a:xfrm>
        </p:spPr>
        <p:txBody>
          <a:bodyPr/>
          <a:lstStyle/>
          <a:p>
            <a:r>
              <a:rPr lang="kk-KZ" dirty="0" smtClean="0">
                <a:solidFill>
                  <a:srgbClr val="0000CC"/>
                </a:solidFill>
              </a:rPr>
              <a:t>Назарларыңызға рахмет!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www.zhangozy.wordpress.com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210</Words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Открытая</vt:lpstr>
      <vt:lpstr>Масса мен энергияның өзара байланыс заңы. Классикалық  және релятивтік механиканың қолдану шектілігі. </vt:lpstr>
      <vt:lpstr>Салыстырмалылық теорияның авторы (1905ж)</vt:lpstr>
      <vt:lpstr>Арнайы салыстырмалылық теориясының  постулаттары</vt:lpstr>
      <vt:lpstr>Ара қашықтықтың салыстырмалылығы. </vt:lpstr>
      <vt:lpstr>Масса мен энергияның өзара байланыс заңы</vt:lpstr>
      <vt:lpstr>Классикалық және релятивистік физика заңдарының қолданылу шегі</vt:lpstr>
      <vt:lpstr>Деңгейлік есептер</vt:lpstr>
      <vt:lpstr>Үй жұмысы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Жарық жылдамдығын анықтау үшін жасалған тәжірибелер. Бір мезгілдің салыстырмалылығы.</dc:title>
  <cp:lastModifiedBy>user</cp:lastModifiedBy>
  <cp:revision>64</cp:revision>
  <dcterms:modified xsi:type="dcterms:W3CDTF">2010-11-10T09:28:32Z</dcterms:modified>
</cp:coreProperties>
</file>