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60" r:id="rId3"/>
    <p:sldId id="261" r:id="rId4"/>
    <p:sldId id="262" r:id="rId5"/>
    <p:sldId id="263" r:id="rId6"/>
    <p:sldId id="264" r:id="rId7"/>
    <p:sldId id="257" r:id="rId8"/>
    <p:sldId id="259"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K+r9ezet62qrJi1b5mutQ" hashData="6cC1vV8OlW/dVJrqdtY0h72J0L8" cryptProvider="" algIdExt="0" algIdExtSource="" cryptProviderTypeExt="0" cryptProviderTypeExtSourc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1E801C-86B2-4EE1-A59E-D1FF0BA45630}" type="datetimeFigureOut">
              <a:rPr lang="ru-RU" smtClean="0"/>
              <a:t>10.11.2010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FB6E1C-5894-4269-A998-804E6B7C68DA}"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atin typeface="Arial" pitchFamily="34" charset="0"/>
                <a:cs typeface="Arial" pitchFamily="34" charset="0"/>
              </a:defRPr>
            </a:lvl1pPr>
          </a:lstStyle>
          <a:p>
            <a:fld id="{FC0B50BA-AB1C-46A4-AB3F-5505C1F55F03}" type="datetime1">
              <a:rPr lang="ru-RU" smtClean="0"/>
              <a:t>10.11.2010</a:t>
            </a:fld>
            <a:endParaRPr lang="ru-RU"/>
          </a:p>
        </p:txBody>
      </p:sp>
      <p:sp>
        <p:nvSpPr>
          <p:cNvPr id="5" name="Нижний колонтитул 4"/>
          <p:cNvSpPr>
            <a:spLocks noGrp="1"/>
          </p:cNvSpPr>
          <p:nvPr>
            <p:ph type="ftr" sz="quarter" idx="11"/>
          </p:nvPr>
        </p:nvSpPr>
        <p:spPr/>
        <p:txBody>
          <a:bodyPr/>
          <a:lstStyle>
            <a:lvl1pPr>
              <a:defRPr>
                <a:latin typeface="Arial" pitchFamily="34" charset="0"/>
                <a:cs typeface="Arial" pitchFamily="34" charset="0"/>
              </a:defRPr>
            </a:lvl1pPr>
          </a:lstStyle>
          <a:p>
            <a:r>
              <a:rPr lang="en-US" smtClean="0"/>
              <a:t>www.zhangozy.wordpress.com</a:t>
            </a:r>
            <a:endParaRPr lang="ru-RU"/>
          </a:p>
        </p:txBody>
      </p:sp>
      <p:sp>
        <p:nvSpPr>
          <p:cNvPr id="6" name="Номер слайда 5"/>
          <p:cNvSpPr>
            <a:spLocks noGrp="1"/>
          </p:cNvSpPr>
          <p:nvPr>
            <p:ph type="sldNum" sz="quarter" idx="12"/>
          </p:nvPr>
        </p:nvSpPr>
        <p:spPr/>
        <p:txBody>
          <a:bodyPr/>
          <a:lstStyle>
            <a:lvl1pPr>
              <a:defRPr>
                <a:latin typeface="Arial" pitchFamily="34" charset="0"/>
                <a:cs typeface="Arial" pitchFamily="34" charset="0"/>
              </a:defRPr>
            </a:lvl1pPr>
          </a:lstStyle>
          <a:p>
            <a:fld id="{5504A431-C58B-479F-BF29-CD7A0237CA5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04F9FD-D721-4DF7-AC10-6523D51352F9}" type="datetime1">
              <a:rPr lang="ru-RU" smtClean="0"/>
              <a:t>10.11.2010</a:t>
            </a:fld>
            <a:endParaRPr lang="ru-RU"/>
          </a:p>
        </p:txBody>
      </p:sp>
      <p:sp>
        <p:nvSpPr>
          <p:cNvPr id="5" name="Нижний колонтитул 4"/>
          <p:cNvSpPr>
            <a:spLocks noGrp="1"/>
          </p:cNvSpPr>
          <p:nvPr>
            <p:ph type="ftr" sz="quarter" idx="11"/>
          </p:nvPr>
        </p:nvSpPr>
        <p:spPr/>
        <p:txBody>
          <a:bodyPr/>
          <a:lstStyle/>
          <a:p>
            <a:r>
              <a:rPr lang="en-US" smtClean="0"/>
              <a:t>www.zhangozy.wordpress.com</a:t>
            </a:r>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8421B2-4EBF-4DD7-AB46-4F8AC9D54079}" type="datetime1">
              <a:rPr lang="ru-RU" smtClean="0"/>
              <a:t>10.11.2010</a:t>
            </a:fld>
            <a:endParaRPr lang="ru-RU"/>
          </a:p>
        </p:txBody>
      </p:sp>
      <p:sp>
        <p:nvSpPr>
          <p:cNvPr id="5" name="Нижний колонтитул 4"/>
          <p:cNvSpPr>
            <a:spLocks noGrp="1"/>
          </p:cNvSpPr>
          <p:nvPr>
            <p:ph type="ftr" sz="quarter" idx="11"/>
          </p:nvPr>
        </p:nvSpPr>
        <p:spPr/>
        <p:txBody>
          <a:bodyPr/>
          <a:lstStyle/>
          <a:p>
            <a:r>
              <a:rPr lang="en-US" smtClean="0"/>
              <a:t>www.zhangozy.wordpress.com</a:t>
            </a:r>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815D7B-EBE9-4213-807B-0C40E0B597F5}" type="datetime1">
              <a:rPr lang="ru-RU" smtClean="0"/>
              <a:t>10.11.2010</a:t>
            </a:fld>
            <a:endParaRPr lang="ru-RU"/>
          </a:p>
        </p:txBody>
      </p:sp>
      <p:sp>
        <p:nvSpPr>
          <p:cNvPr id="5" name="Нижний колонтитул 4"/>
          <p:cNvSpPr>
            <a:spLocks noGrp="1"/>
          </p:cNvSpPr>
          <p:nvPr>
            <p:ph type="ftr" sz="quarter" idx="11"/>
          </p:nvPr>
        </p:nvSpPr>
        <p:spPr/>
        <p:txBody>
          <a:bodyPr/>
          <a:lstStyle/>
          <a:p>
            <a:r>
              <a:rPr lang="en-US" smtClean="0"/>
              <a:t>www.zhangozy.wordpress.com</a:t>
            </a:r>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28DB71F-E9BC-42E1-A260-986DF62A9570}" type="datetime1">
              <a:rPr lang="ru-RU" smtClean="0"/>
              <a:t>10.11.2010</a:t>
            </a:fld>
            <a:endParaRPr lang="ru-RU"/>
          </a:p>
        </p:txBody>
      </p:sp>
      <p:sp>
        <p:nvSpPr>
          <p:cNvPr id="5" name="Нижний колонтитул 4"/>
          <p:cNvSpPr>
            <a:spLocks noGrp="1"/>
          </p:cNvSpPr>
          <p:nvPr>
            <p:ph type="ftr" sz="quarter" idx="11"/>
          </p:nvPr>
        </p:nvSpPr>
        <p:spPr/>
        <p:txBody>
          <a:bodyPr/>
          <a:lstStyle/>
          <a:p>
            <a:r>
              <a:rPr lang="en-US" smtClean="0"/>
              <a:t>www.zhangozy.wordpress.com</a:t>
            </a:r>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BBE6E1-8A4E-4DB2-A696-72C8505B65F4}" type="datetime1">
              <a:rPr lang="ru-RU" smtClean="0"/>
              <a:t>10.11.2010</a:t>
            </a:fld>
            <a:endParaRPr lang="ru-RU"/>
          </a:p>
        </p:txBody>
      </p:sp>
      <p:sp>
        <p:nvSpPr>
          <p:cNvPr id="6" name="Нижний колонтитул 5"/>
          <p:cNvSpPr>
            <a:spLocks noGrp="1"/>
          </p:cNvSpPr>
          <p:nvPr>
            <p:ph type="ftr" sz="quarter" idx="11"/>
          </p:nvPr>
        </p:nvSpPr>
        <p:spPr/>
        <p:txBody>
          <a:bodyPr/>
          <a:lstStyle/>
          <a:p>
            <a:r>
              <a:rPr lang="en-US" smtClean="0"/>
              <a:t>www.zhangozy.wordpress.com</a:t>
            </a:r>
            <a:endParaRPr lang="ru-RU"/>
          </a:p>
        </p:txBody>
      </p:sp>
      <p:sp>
        <p:nvSpPr>
          <p:cNvPr id="7" name="Номер слайда 6"/>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7EA3E0B-B220-4A85-BC9E-497BBAF88C22}" type="datetime1">
              <a:rPr lang="ru-RU" smtClean="0"/>
              <a:t>10.11.2010</a:t>
            </a:fld>
            <a:endParaRPr lang="ru-RU"/>
          </a:p>
        </p:txBody>
      </p:sp>
      <p:sp>
        <p:nvSpPr>
          <p:cNvPr id="8" name="Нижний колонтитул 7"/>
          <p:cNvSpPr>
            <a:spLocks noGrp="1"/>
          </p:cNvSpPr>
          <p:nvPr>
            <p:ph type="ftr" sz="quarter" idx="11"/>
          </p:nvPr>
        </p:nvSpPr>
        <p:spPr/>
        <p:txBody>
          <a:bodyPr/>
          <a:lstStyle/>
          <a:p>
            <a:r>
              <a:rPr lang="en-US" smtClean="0"/>
              <a:t>www.zhangozy.wordpress.com</a:t>
            </a:r>
            <a:endParaRPr lang="ru-RU"/>
          </a:p>
        </p:txBody>
      </p:sp>
      <p:sp>
        <p:nvSpPr>
          <p:cNvPr id="9" name="Номер слайда 8"/>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477B9B2-36CD-40EC-9200-A21A0373A761}" type="datetime1">
              <a:rPr lang="ru-RU" smtClean="0"/>
              <a:t>10.11.2010</a:t>
            </a:fld>
            <a:endParaRPr lang="ru-RU"/>
          </a:p>
        </p:txBody>
      </p:sp>
      <p:sp>
        <p:nvSpPr>
          <p:cNvPr id="4" name="Нижний колонтитул 3"/>
          <p:cNvSpPr>
            <a:spLocks noGrp="1"/>
          </p:cNvSpPr>
          <p:nvPr>
            <p:ph type="ftr" sz="quarter" idx="11"/>
          </p:nvPr>
        </p:nvSpPr>
        <p:spPr/>
        <p:txBody>
          <a:bodyPr/>
          <a:lstStyle/>
          <a:p>
            <a:r>
              <a:rPr lang="en-US" smtClean="0"/>
              <a:t>www.zhangozy.wordpress.com</a:t>
            </a:r>
            <a:endParaRPr lang="ru-RU"/>
          </a:p>
        </p:txBody>
      </p:sp>
      <p:sp>
        <p:nvSpPr>
          <p:cNvPr id="5" name="Номер слайда 4"/>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51B660B-68C8-443E-BB2A-27E72B5EB353}" type="datetime1">
              <a:rPr lang="ru-RU" smtClean="0"/>
              <a:t>10.11.2010</a:t>
            </a:fld>
            <a:endParaRPr lang="ru-RU"/>
          </a:p>
        </p:txBody>
      </p:sp>
      <p:sp>
        <p:nvSpPr>
          <p:cNvPr id="3" name="Нижний колонтитул 2"/>
          <p:cNvSpPr>
            <a:spLocks noGrp="1"/>
          </p:cNvSpPr>
          <p:nvPr>
            <p:ph type="ftr" sz="quarter" idx="11"/>
          </p:nvPr>
        </p:nvSpPr>
        <p:spPr/>
        <p:txBody>
          <a:bodyPr/>
          <a:lstStyle/>
          <a:p>
            <a:r>
              <a:rPr lang="en-US" smtClean="0"/>
              <a:t>www.zhangozy.wordpress.com</a:t>
            </a:r>
            <a:endParaRPr lang="ru-RU"/>
          </a:p>
        </p:txBody>
      </p:sp>
      <p:sp>
        <p:nvSpPr>
          <p:cNvPr id="4" name="Номер слайда 3"/>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39D84F6-8C47-4518-A73F-2028F79C4AAD}" type="datetime1">
              <a:rPr lang="ru-RU" smtClean="0"/>
              <a:t>10.11.2010</a:t>
            </a:fld>
            <a:endParaRPr lang="ru-RU"/>
          </a:p>
        </p:txBody>
      </p:sp>
      <p:sp>
        <p:nvSpPr>
          <p:cNvPr id="6" name="Нижний колонтитул 5"/>
          <p:cNvSpPr>
            <a:spLocks noGrp="1"/>
          </p:cNvSpPr>
          <p:nvPr>
            <p:ph type="ftr" sz="quarter" idx="11"/>
          </p:nvPr>
        </p:nvSpPr>
        <p:spPr/>
        <p:txBody>
          <a:bodyPr/>
          <a:lstStyle/>
          <a:p>
            <a:r>
              <a:rPr lang="en-US" smtClean="0"/>
              <a:t>www.zhangozy.wordpress.com</a:t>
            </a:r>
            <a:endParaRPr lang="ru-RU"/>
          </a:p>
        </p:txBody>
      </p:sp>
      <p:sp>
        <p:nvSpPr>
          <p:cNvPr id="7" name="Номер слайда 6"/>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448338B-545D-4DA0-B85C-2F1B24EA522F}" type="datetime1">
              <a:rPr lang="ru-RU" smtClean="0"/>
              <a:t>10.11.2010</a:t>
            </a:fld>
            <a:endParaRPr lang="ru-RU"/>
          </a:p>
        </p:txBody>
      </p:sp>
      <p:sp>
        <p:nvSpPr>
          <p:cNvPr id="6" name="Нижний колонтитул 5"/>
          <p:cNvSpPr>
            <a:spLocks noGrp="1"/>
          </p:cNvSpPr>
          <p:nvPr>
            <p:ph type="ftr" sz="quarter" idx="11"/>
          </p:nvPr>
        </p:nvSpPr>
        <p:spPr/>
        <p:txBody>
          <a:bodyPr/>
          <a:lstStyle/>
          <a:p>
            <a:r>
              <a:rPr lang="en-US" smtClean="0"/>
              <a:t>www.zhangozy.wordpress.com</a:t>
            </a:r>
            <a:endParaRPr lang="ru-RU"/>
          </a:p>
        </p:txBody>
      </p:sp>
      <p:sp>
        <p:nvSpPr>
          <p:cNvPr id="7" name="Номер слайда 6"/>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cs typeface="Arial" pitchFamily="34" charset="0"/>
              </a:defRPr>
            </a:lvl1pPr>
          </a:lstStyle>
          <a:p>
            <a:fld id="{140D7E0F-B7A8-4B38-B8A5-6EF839BA0D45}" type="datetime1">
              <a:rPr lang="ru-RU" smtClean="0"/>
              <a:t>10.11.2010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cs typeface="Arial" pitchFamily="34" charset="0"/>
              </a:defRPr>
            </a:lvl1pPr>
          </a:lstStyle>
          <a:p>
            <a:r>
              <a:rPr lang="en-US" smtClean="0"/>
              <a:t>www.zhangozy.wordpress.com</a:t>
            </a: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cs typeface="Arial" pitchFamily="34" charset="0"/>
              </a:defRPr>
            </a:lvl1pPr>
          </a:lstStyle>
          <a:p>
            <a:fld id="{5504A431-C58B-479F-BF29-CD7A0237CA5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2130425"/>
            <a:ext cx="8029604" cy="1470025"/>
          </a:xfrm>
        </p:spPr>
        <p:txBody>
          <a:bodyPr>
            <a:normAutofit fontScale="90000"/>
          </a:bodyPr>
          <a:lstStyle/>
          <a:p>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Лоренц түрлендірулері. Классикалық  және релятивтік механикадағы кеңістік пен уақыт.</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Подзаголовок 2"/>
          <p:cNvSpPr>
            <a:spLocks noGrp="1"/>
          </p:cNvSpPr>
          <p:nvPr>
            <p:ph type="subTitle" idx="1"/>
          </p:nvPr>
        </p:nvSpPr>
        <p:spPr>
          <a:xfrm>
            <a:off x="1371600" y="4643446"/>
            <a:ext cx="6400800" cy="995354"/>
          </a:xfrm>
        </p:spPr>
        <p:txBody>
          <a:bodyPr>
            <a:normAutofit/>
          </a:bodyPr>
          <a:lstStyle/>
          <a:p>
            <a:r>
              <a:rPr lang="kk-KZ" sz="2800" dirty="0" smtClean="0">
                <a:solidFill>
                  <a:srgbClr val="0070C0"/>
                </a:solidFill>
              </a:rPr>
              <a:t>Пән мұғалімі: Оңғарбай Жанғозы</a:t>
            </a:r>
            <a:endParaRPr lang="ru-RU" sz="28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Пысықтау</a:t>
            </a:r>
            <a:r>
              <a:rPr lang="kk-KZ" dirty="0" smtClean="0"/>
              <a:t> </a:t>
            </a:r>
            <a:endParaRPr lang="ru-RU" dirty="0"/>
          </a:p>
        </p:txBody>
      </p:sp>
      <p:sp>
        <p:nvSpPr>
          <p:cNvPr id="3" name="Содержимое 2"/>
          <p:cNvSpPr>
            <a:spLocks noGrp="1"/>
          </p:cNvSpPr>
          <p:nvPr>
            <p:ph idx="1"/>
          </p:nvPr>
        </p:nvSpPr>
        <p:spPr/>
        <p:txBody>
          <a:bodyPr/>
          <a:lstStyle/>
          <a:p>
            <a:pPr lvl="0"/>
            <a:r>
              <a:rPr lang="kk-KZ" dirty="0" smtClean="0"/>
              <a:t>Салыстырмалы теорияның постулаттары қалай тұжырымдалады.</a:t>
            </a:r>
            <a:endParaRPr lang="ru-RU" dirty="0" smtClean="0"/>
          </a:p>
          <a:p>
            <a:pPr lvl="0"/>
            <a:r>
              <a:rPr lang="kk-KZ" dirty="0" smtClean="0"/>
              <a:t>Постулаттардан қандай салдарлар шығады?</a:t>
            </a:r>
            <a:endParaRPr lang="ru-RU" dirty="0"/>
          </a:p>
        </p:txBody>
      </p:sp>
      <p:pic>
        <p:nvPicPr>
          <p:cNvPr id="1026" name="Picture 2" descr="C:\Program Files\Microsoft Office\MEDIA\CAGCAT10\j0195812.wmf"/>
          <p:cNvPicPr>
            <a:picLocks noChangeAspect="1" noChangeArrowheads="1"/>
          </p:cNvPicPr>
          <p:nvPr/>
        </p:nvPicPr>
        <p:blipFill>
          <a:blip r:embed="rId2"/>
          <a:srcRect/>
          <a:stretch>
            <a:fillRect/>
          </a:stretch>
        </p:blipFill>
        <p:spPr bwMode="auto">
          <a:xfrm>
            <a:off x="3384550" y="3832225"/>
            <a:ext cx="2473334" cy="2544190"/>
          </a:xfrm>
          <a:prstGeom prst="rect">
            <a:avLst/>
          </a:prstGeom>
          <a:noFill/>
        </p:spPr>
      </p:pic>
      <p:sp>
        <p:nvSpPr>
          <p:cNvPr id="5" name="Нижний колонтитул 4"/>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Галилей түрлендірулері</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Содержимое 2"/>
          <p:cNvSpPr>
            <a:spLocks noGrp="1"/>
          </p:cNvSpPr>
          <p:nvPr>
            <p:ph idx="1"/>
          </p:nvPr>
        </p:nvSpPr>
        <p:spPr/>
        <p:txBody>
          <a:bodyPr>
            <a:normAutofit fontScale="92500" lnSpcReduction="10000"/>
          </a:bodyPr>
          <a:lstStyle/>
          <a:p>
            <a:r>
              <a:rPr lang="kk-KZ" dirty="0" smtClean="0"/>
              <a:t>Бір инерциялық жүйеден екіншіге өткенде материалдық нүктенің координаттарын сипаттайтын Галилейдің классикалық түрлендірулерінің жарамсыздығын, оны жоғарыдағы постулатты қанағаттандыратындай етіп ауыстыру керектігін Эйнштейн болжады. Бұл түрлендірудің мәні: барлық санақ жүйелерінде жарық жылдамдығы бірдей болмайды.</a:t>
            </a:r>
            <a:endParaRPr lang="ru-RU" dirty="0" smtClean="0"/>
          </a:p>
        </p:txBody>
      </p:sp>
      <p:sp>
        <p:nvSpPr>
          <p:cNvPr id="4" name="Нижний колонтитул 3"/>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Лоренц түрлендірулері</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Содержимое 2"/>
          <p:cNvSpPr>
            <a:spLocks noGrp="1"/>
          </p:cNvSpPr>
          <p:nvPr>
            <p:ph idx="1"/>
          </p:nvPr>
        </p:nvSpPr>
        <p:spPr/>
        <p:txBody>
          <a:bodyPr/>
          <a:lstStyle/>
          <a:p>
            <a:r>
              <a:rPr lang="kk-KZ" sz="2800" dirty="0" smtClean="0"/>
              <a:t>Эйнштейн постулаттарын қанағаттандыратын түрлендіруді нидерландия физигі Хендрик Антон Лоренц (1853-1928) жасады: </a:t>
            </a:r>
            <a:endParaRPr lang="ru-RU" sz="2800" dirty="0" smtClean="0"/>
          </a:p>
        </p:txBody>
      </p:sp>
      <p:pic>
        <p:nvPicPr>
          <p:cNvPr id="3080" name="Рисунок 4"/>
          <p:cNvPicPr>
            <a:picLocks noChangeAspect="1" noChangeArrowheads="1"/>
          </p:cNvPicPr>
          <p:nvPr/>
        </p:nvPicPr>
        <p:blipFill>
          <a:blip r:embed="rId2"/>
          <a:srcRect/>
          <a:stretch>
            <a:fillRect/>
          </a:stretch>
        </p:blipFill>
        <p:spPr bwMode="auto">
          <a:xfrm>
            <a:off x="2714612" y="3214686"/>
            <a:ext cx="1571636" cy="714380"/>
          </a:xfrm>
          <a:prstGeom prst="rect">
            <a:avLst/>
          </a:prstGeom>
          <a:noFill/>
        </p:spPr>
      </p:pic>
      <p:pic>
        <p:nvPicPr>
          <p:cNvPr id="3079" name="Рисунок 7"/>
          <p:cNvPicPr>
            <a:picLocks noChangeAspect="1" noChangeArrowheads="1"/>
          </p:cNvPicPr>
          <p:nvPr/>
        </p:nvPicPr>
        <p:blipFill>
          <a:blip r:embed="rId3"/>
          <a:srcRect/>
          <a:stretch>
            <a:fillRect/>
          </a:stretch>
        </p:blipFill>
        <p:spPr bwMode="auto">
          <a:xfrm>
            <a:off x="4429124" y="3143239"/>
            <a:ext cx="1714512" cy="877667"/>
          </a:xfrm>
          <a:prstGeom prst="rect">
            <a:avLst/>
          </a:prstGeom>
          <a:noFill/>
        </p:spPr>
      </p:pic>
      <p:pic>
        <p:nvPicPr>
          <p:cNvPr id="3078" name="Рисунок 10"/>
          <p:cNvPicPr>
            <a:picLocks noChangeAspect="1" noChangeArrowheads="1"/>
          </p:cNvPicPr>
          <p:nvPr/>
        </p:nvPicPr>
        <p:blipFill>
          <a:blip r:embed="rId4"/>
          <a:srcRect/>
          <a:stretch>
            <a:fillRect/>
          </a:stretch>
        </p:blipFill>
        <p:spPr bwMode="auto">
          <a:xfrm>
            <a:off x="4857752" y="4071933"/>
            <a:ext cx="821537" cy="250033"/>
          </a:xfrm>
          <a:prstGeom prst="rect">
            <a:avLst/>
          </a:prstGeom>
          <a:noFill/>
        </p:spPr>
      </p:pic>
      <p:pic>
        <p:nvPicPr>
          <p:cNvPr id="3077" name="Рисунок 13"/>
          <p:cNvPicPr>
            <a:picLocks noChangeAspect="1" noChangeArrowheads="1"/>
          </p:cNvPicPr>
          <p:nvPr/>
        </p:nvPicPr>
        <p:blipFill>
          <a:blip r:embed="rId5"/>
          <a:srcRect/>
          <a:stretch>
            <a:fillRect/>
          </a:stretch>
        </p:blipFill>
        <p:spPr bwMode="auto">
          <a:xfrm>
            <a:off x="2714611" y="4138610"/>
            <a:ext cx="821537" cy="250033"/>
          </a:xfrm>
          <a:prstGeom prst="rect">
            <a:avLst/>
          </a:prstGeom>
          <a:noFill/>
        </p:spPr>
      </p:pic>
      <p:pic>
        <p:nvPicPr>
          <p:cNvPr id="3076" name="Рисунок 16"/>
          <p:cNvPicPr>
            <a:picLocks noChangeAspect="1" noChangeArrowheads="1"/>
          </p:cNvPicPr>
          <p:nvPr/>
        </p:nvPicPr>
        <p:blipFill>
          <a:blip r:embed="rId6"/>
          <a:srcRect/>
          <a:stretch>
            <a:fillRect/>
          </a:stretch>
        </p:blipFill>
        <p:spPr bwMode="auto">
          <a:xfrm>
            <a:off x="2714612" y="4429123"/>
            <a:ext cx="750099" cy="214314"/>
          </a:xfrm>
          <a:prstGeom prst="rect">
            <a:avLst/>
          </a:prstGeom>
          <a:noFill/>
        </p:spPr>
      </p:pic>
      <p:pic>
        <p:nvPicPr>
          <p:cNvPr id="3075" name="Рисунок 19"/>
          <p:cNvPicPr>
            <a:picLocks noChangeAspect="1" noChangeArrowheads="1"/>
          </p:cNvPicPr>
          <p:nvPr/>
        </p:nvPicPr>
        <p:blipFill>
          <a:blip r:embed="rId7"/>
          <a:srcRect/>
          <a:stretch>
            <a:fillRect/>
          </a:stretch>
        </p:blipFill>
        <p:spPr bwMode="auto">
          <a:xfrm>
            <a:off x="4857752" y="4357685"/>
            <a:ext cx="767959" cy="214314"/>
          </a:xfrm>
          <a:prstGeom prst="rect">
            <a:avLst/>
          </a:prstGeom>
          <a:noFill/>
        </p:spPr>
      </p:pic>
      <p:pic>
        <p:nvPicPr>
          <p:cNvPr id="3074" name="Рисунок 22"/>
          <p:cNvPicPr>
            <a:picLocks noChangeAspect="1" noChangeArrowheads="1"/>
          </p:cNvPicPr>
          <p:nvPr/>
        </p:nvPicPr>
        <p:blipFill>
          <a:blip r:embed="rId8"/>
          <a:srcRect/>
          <a:stretch>
            <a:fillRect/>
          </a:stretch>
        </p:blipFill>
        <p:spPr bwMode="auto">
          <a:xfrm>
            <a:off x="2428860" y="4786313"/>
            <a:ext cx="1714512" cy="1221590"/>
          </a:xfrm>
          <a:prstGeom prst="rect">
            <a:avLst/>
          </a:prstGeom>
          <a:noFill/>
        </p:spPr>
      </p:pic>
      <p:pic>
        <p:nvPicPr>
          <p:cNvPr id="3073" name="Рисунок 25"/>
          <p:cNvPicPr>
            <a:picLocks noChangeAspect="1" noChangeArrowheads="1"/>
          </p:cNvPicPr>
          <p:nvPr/>
        </p:nvPicPr>
        <p:blipFill>
          <a:blip r:embed="rId9"/>
          <a:srcRect/>
          <a:stretch>
            <a:fillRect/>
          </a:stretch>
        </p:blipFill>
        <p:spPr bwMode="auto">
          <a:xfrm>
            <a:off x="4429124" y="4624639"/>
            <a:ext cx="1643074" cy="1340402"/>
          </a:xfrm>
          <a:prstGeom prst="rect">
            <a:avLst/>
          </a:prstGeom>
          <a:noFill/>
        </p:spPr>
      </p:pic>
      <p:sp>
        <p:nvSpPr>
          <p:cNvPr id="3081"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11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1800" b="0" i="0" u="none" strike="noStrike" cap="none" normalizeH="0" baseline="0" smtClean="0">
              <a:ln>
                <a:noFill/>
              </a:ln>
              <a:solidFill>
                <a:schemeClr val="tx1"/>
              </a:solidFill>
              <a:effectLst/>
              <a:latin typeface="Arial" pitchFamily="34" charset="0"/>
            </a:endParaRPr>
          </a:p>
        </p:txBody>
      </p:sp>
      <p:sp>
        <p:nvSpPr>
          <p:cNvPr id="3082" name="Rectangle 10"/>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1800" b="0" i="0" u="none" strike="noStrike" cap="none" normalizeH="0" baseline="0" smtClean="0">
              <a:ln>
                <a:noFill/>
              </a:ln>
              <a:solidFill>
                <a:schemeClr val="tx1"/>
              </a:solidFill>
              <a:effectLst/>
              <a:latin typeface="Arial" pitchFamily="34" charset="0"/>
            </a:endParaRPr>
          </a:p>
        </p:txBody>
      </p:sp>
      <p:sp>
        <p:nvSpPr>
          <p:cNvPr id="3083" name="Rectangle 11"/>
          <p:cNvSpPr>
            <a:spLocks noChangeArrowheads="1"/>
          </p:cNvSpPr>
          <p:nvPr/>
        </p:nvSpPr>
        <p:spPr bwMode="auto">
          <a:xfrm>
            <a:off x="0" y="1247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11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
        <p:nvSpPr>
          <p:cNvPr id="3084" name="Rectangle 12"/>
          <p:cNvSpPr>
            <a:spLocks noChangeArrowheads="1"/>
          </p:cNvSpPr>
          <p:nvPr/>
        </p:nvSpPr>
        <p:spPr bwMode="auto">
          <a:xfrm>
            <a:off x="0" y="1381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1800" b="0" i="0" u="none" strike="noStrike" cap="none" normalizeH="0" baseline="0" smtClean="0">
              <a:ln>
                <a:noFill/>
              </a:ln>
              <a:solidFill>
                <a:schemeClr val="tx1"/>
              </a:solidFill>
              <a:effectLst/>
              <a:latin typeface="Arial" pitchFamily="34" charset="0"/>
            </a:endParaRPr>
          </a:p>
        </p:txBody>
      </p:sp>
      <p:sp>
        <p:nvSpPr>
          <p:cNvPr id="3085" name="Rectangle 13"/>
          <p:cNvSpPr>
            <a:spLocks noChangeArrowheads="1"/>
          </p:cNvSpPr>
          <p:nvPr/>
        </p:nvSpPr>
        <p:spPr bwMode="auto">
          <a:xfrm>
            <a:off x="0" y="15144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11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
        <p:nvSpPr>
          <p:cNvPr id="3086" name="Rectangle 14"/>
          <p:cNvSpPr>
            <a:spLocks noChangeArrowheads="1"/>
          </p:cNvSpPr>
          <p:nvPr/>
        </p:nvSpPr>
        <p:spPr bwMode="auto">
          <a:xfrm>
            <a:off x="0" y="1628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1800" b="0" i="0" u="none" strike="noStrike" cap="none" normalizeH="0" baseline="0" smtClean="0">
              <a:ln>
                <a:noFill/>
              </a:ln>
              <a:solidFill>
                <a:schemeClr val="tx1"/>
              </a:solidFill>
              <a:effectLst/>
              <a:latin typeface="Arial" pitchFamily="34" charset="0"/>
            </a:endParaRPr>
          </a:p>
        </p:txBody>
      </p:sp>
      <p:sp>
        <p:nvSpPr>
          <p:cNvPr id="3087" name="Rectangle 15"/>
          <p:cNvSpPr>
            <a:spLocks noChangeArrowheads="1"/>
          </p:cNvSpPr>
          <p:nvPr/>
        </p:nvSpPr>
        <p:spPr bwMode="auto">
          <a:xfrm>
            <a:off x="0" y="1743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11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
        <p:nvSpPr>
          <p:cNvPr id="3088" name="Rectangle 16"/>
          <p:cNvSpPr>
            <a:spLocks noChangeArrowheads="1"/>
          </p:cNvSpPr>
          <p:nvPr/>
        </p:nvSpPr>
        <p:spPr bwMode="auto">
          <a:xfrm>
            <a:off x="0" y="2286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1800" b="0" i="0" u="none" strike="noStrike" cap="none" normalizeH="0" baseline="0" smtClean="0">
              <a:ln>
                <a:noFill/>
              </a:ln>
              <a:solidFill>
                <a:schemeClr val="tx1"/>
              </a:solidFill>
              <a:effectLst/>
              <a:latin typeface="Arial" pitchFamily="34" charset="0"/>
            </a:endParaRPr>
          </a:p>
        </p:txBody>
      </p:sp>
      <p:sp>
        <p:nvSpPr>
          <p:cNvPr id="20" name="Нижний колонтитул 19"/>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Лоренц түрлендірулерінен мынадай қорытынды туады:</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a:buNone/>
            </a:pPr>
            <a:r>
              <a:rPr lang="kk-KZ" dirty="0" smtClean="0"/>
              <a:t>1. Соңғы формуладан уақыттың да басқа координаттар сияқты түрленетіндігін көреміз. Ал, ол </a:t>
            </a:r>
            <a:r>
              <a:rPr lang="kk-KZ" b="1" dirty="0" smtClean="0"/>
              <a:t>уақыттың салыстырмалы</a:t>
            </a:r>
            <a:r>
              <a:rPr lang="kk-KZ" dirty="0" smtClean="0"/>
              <a:t> екендігін, уақыттың санақ жүйесінде ғана емес, сонымен </a:t>
            </a:r>
            <a:r>
              <a:rPr lang="kk-KZ" b="1" dirty="0" smtClean="0"/>
              <a:t>бірге координатқа тәуелділігін</a:t>
            </a:r>
            <a:r>
              <a:rPr lang="kk-KZ" dirty="0" smtClean="0"/>
              <a:t> дәлелдейді.</a:t>
            </a:r>
            <a:endParaRPr lang="ru-RU" dirty="0" smtClean="0"/>
          </a:p>
          <a:p>
            <a:pPr>
              <a:buNone/>
            </a:pPr>
            <a:r>
              <a:rPr lang="kk-KZ" dirty="0" smtClean="0"/>
              <a:t>2. Бұл формуладан уақыт төртінші координаттың ролін атқаруда, олай болса жаңа теория бойынша кеңістік пен уақыттың бір-бірінсіз қарастырылмайтындығын көреміз. Ньютон механикасында кеңістік пен уақыт бір-біріне тәуелсіз деп қарастырылды. Егер      &lt;&lt; 1 болса (яғни жүйелер жарық жылдамдығынан кем жылдамдықпен қозғалса), онда Лоренц түрлендірулерінен Галилей түрлендіруі шығады. </a:t>
            </a:r>
            <a:endParaRPr lang="ru-RU" dirty="0" smtClean="0"/>
          </a:p>
          <a:p>
            <a:endParaRPr lang="ru-RU" dirty="0"/>
          </a:p>
        </p:txBody>
      </p:sp>
      <p:pic>
        <p:nvPicPr>
          <p:cNvPr id="4" name="Рисунок 3"/>
          <p:cNvPicPr/>
          <p:nvPr/>
        </p:nvPicPr>
        <p:blipFill>
          <a:blip r:embed="rId2"/>
          <a:srcRect/>
          <a:stretch>
            <a:fillRect/>
          </a:stretch>
        </p:blipFill>
        <p:spPr bwMode="auto">
          <a:xfrm>
            <a:off x="5857884" y="4714884"/>
            <a:ext cx="571504" cy="357190"/>
          </a:xfrm>
          <a:prstGeom prst="rect">
            <a:avLst/>
          </a:prstGeom>
          <a:noFill/>
          <a:ln w="9525">
            <a:noFill/>
            <a:miter lim="800000"/>
            <a:headEnd/>
            <a:tailEnd/>
          </a:ln>
        </p:spPr>
      </p:pic>
      <p:sp>
        <p:nvSpPr>
          <p:cNvPr id="5" name="Нижний колонтитул 4"/>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Қорытынды</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Содержимое 2"/>
          <p:cNvSpPr>
            <a:spLocks noGrp="1"/>
          </p:cNvSpPr>
          <p:nvPr>
            <p:ph idx="1"/>
          </p:nvPr>
        </p:nvSpPr>
        <p:spPr/>
        <p:txBody>
          <a:bodyPr>
            <a:normAutofit fontScale="85000" lnSpcReduction="20000"/>
          </a:bodyPr>
          <a:lstStyle/>
          <a:p>
            <a:r>
              <a:rPr lang="kk-KZ" dirty="0" smtClean="0"/>
              <a:t>Бұл сәйкестік принципінің негізі. Бұдан Галилей түрлендірулері де Ньютон механикасы сияқты аз жылдамдықпен ғана қозғалатын денелер мен санақ жүйелері үшін орындалады деген қорытынды туады. </a:t>
            </a:r>
            <a:endParaRPr lang="ru-RU" dirty="0" smtClean="0"/>
          </a:p>
          <a:p>
            <a:r>
              <a:rPr lang="kk-KZ" dirty="0" smtClean="0"/>
              <a:t>Ал Лоренц түрлендірулері кез-келген жылдамдықпен қозғалған (өте аз, өте үлкен жылдамдық) денелер және санақ жүйелері үшін қолданыла береді, әрі уақыт пен кеңістік бұл түрлендіру бойынша абсолют емес, кеңістік төрт өлшемді (төртіншісі уақыт). Галилей, Ньютонша кеңістік үш өлшемді еді.</a:t>
            </a:r>
            <a:endParaRPr lang="ru-RU" dirty="0" smtClean="0"/>
          </a:p>
          <a:p>
            <a:endParaRPr lang="ru-RU" dirty="0"/>
          </a:p>
        </p:txBody>
      </p:sp>
      <p:sp>
        <p:nvSpPr>
          <p:cNvPr id="4" name="Нижний колонтитул 3"/>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B</a:t>
            </a:r>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-деңгей</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Содержимое 2"/>
          <p:cNvSpPr>
            <a:spLocks noGrp="1"/>
          </p:cNvSpPr>
          <p:nvPr>
            <p:ph idx="1"/>
          </p:nvPr>
        </p:nvSpPr>
        <p:spPr>
          <a:xfrm>
            <a:off x="457200" y="1571612"/>
            <a:ext cx="8229600" cy="4857784"/>
          </a:xfrm>
        </p:spPr>
        <p:txBody>
          <a:bodyPr>
            <a:normAutofit/>
          </a:bodyPr>
          <a:lstStyle/>
          <a:p>
            <a:pPr marL="514350" indent="-514350">
              <a:buFont typeface="+mj-lt"/>
              <a:buAutoNum type="arabicPeriod"/>
            </a:pP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Релятивист</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і</a:t>
            </a: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 </a:t>
            </a:r>
            <a:r>
              <a:rPr lang="ru-RU"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бөлшек  тең екі</a:t>
            </a: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“бөлікке” бөлінеді. Олардың біреуінің жылдамдығы нольге тең. Бөлшектің бөлінгенге дейінгі жылдамдығын</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v</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және екінші “бөлшектің”  жылдамдығын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a:t>
            </a:r>
            <a:r>
              <a:rPr lang="en-US" b="1" baseline="-25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табыңдар. Бөлін</a:t>
            </a:r>
            <a:r>
              <a:rPr lang="ru-RU"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ет</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ін кезде екі бөліктің де жылдамдығы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u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тең болған.</a:t>
            </a:r>
            <a:endPar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514350" indent="-514350">
              <a:buFont typeface="+mj-lt"/>
              <a:buAutoNum type="arabicPeriod"/>
            </a:pPr>
            <a:endPar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Нижний колонтитул 3"/>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a:t>
            </a:r>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-деңгей</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Содержимое 2"/>
          <p:cNvSpPr>
            <a:spLocks noGrp="1"/>
          </p:cNvSpPr>
          <p:nvPr>
            <p:ph idx="1"/>
          </p:nvPr>
        </p:nvSpPr>
        <p:spPr>
          <a:xfrm>
            <a:off x="457200" y="1571612"/>
            <a:ext cx="8229600" cy="4857784"/>
          </a:xfrm>
        </p:spPr>
        <p:txBody>
          <a:bodyPr>
            <a:normAutofit fontScale="70000" lnSpcReduction="20000"/>
          </a:bodyPr>
          <a:lstStyle/>
          <a:p>
            <a:pPr marL="514350" indent="-514350">
              <a:buFont typeface="+mj-lt"/>
              <a:buAutoNum type="arabicPeriod"/>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Екі бірдей бөлшектің біреуі қозғалмай тұр, екіншісі релятивистік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жылдамдықпен қозғалады. Жылдымдықты қосудың релятивистік заңы арқылы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u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жылдамдықты және массалар центрін анықтаңдар.</a:t>
            </a:r>
          </a:p>
          <a:p>
            <a:pPr marL="514350" indent="-514350">
              <a:buFont typeface="+mj-lt"/>
              <a:buAutoNum type="arabicPeriod"/>
            </a:pP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Сутегі атомы толқын ұзындығы </a:t>
            </a:r>
            <a:r>
              <a:rPr lang="el-G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λ</a:t>
            </a:r>
            <a:r>
              <a:rPr lang="en-US" b="1" baseline="-25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0</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=21</a:t>
            </a: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см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радиотолқындар шығара алады. Егер сутегі атом 0,60с жылдамдықпен Жерге перпендикуляр қозғалатын болса, Жерде қабылданатын толқын ұзындығы қандай болмақ?</a:t>
            </a:r>
          </a:p>
          <a:p>
            <a:pPr marL="514350" indent="-514350">
              <a:buFont typeface="+mj-lt"/>
              <a:buAutoNum type="arabicPeriod"/>
            </a:pP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Тыныштық массасы м дене түзу сызықты а үдеумен қозғлады. Егер дене жылдамдығы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 </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болған жағдайда оған қандай күш әсер етеді?</a:t>
            </a:r>
          </a:p>
          <a:p>
            <a:pPr marL="514350" indent="-514350">
              <a:buFont typeface="+mj-lt"/>
              <a:buAutoNum type="arabicPeriod"/>
            </a:pP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Циклотрондағы протонның жылдамдығы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болса,  релятивистік айналу периоды</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T</a:t>
            </a:r>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неге тең болады? Циклотрондағыв магнит индукциясы В.</a:t>
            </a:r>
            <a:endPar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Нижний колонтитул 3"/>
          <p:cNvSpPr>
            <a:spLocks noGrp="1"/>
          </p:cNvSpPr>
          <p:nvPr>
            <p:ph type="ftr" sz="quarter" idx="11"/>
          </p:nvPr>
        </p:nvSpPr>
        <p:spPr/>
        <p:txBody>
          <a:bodyPr/>
          <a:lstStyle/>
          <a:p>
            <a:r>
              <a:rPr lang="en-US" smtClean="0"/>
              <a:t>www.zhangozy.wordpress.com</a:t>
            </a:r>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403</Words>
  <Application>Microsoft Office PowerPoint</Application>
  <PresentationFormat>Экран (4:3)</PresentationFormat>
  <Paragraphs>38</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Лоренц түрлендірулері. Классикалық  және релятивтік механикадағы кеңістік пен уақыт.</vt:lpstr>
      <vt:lpstr>Пысықтау </vt:lpstr>
      <vt:lpstr>Галилей түрлендірулері</vt:lpstr>
      <vt:lpstr>Лоренц түрлендірулері</vt:lpstr>
      <vt:lpstr>Лоренц түрлендірулерінен мынадай қорытынды туады: </vt:lpstr>
      <vt:lpstr>Қорытынды</vt:lpstr>
      <vt:lpstr>B-деңгей</vt:lpstr>
      <vt:lpstr>C-деңгей</vt:lpstr>
    </vt:vector>
  </TitlesOfParts>
  <Company>Microsoft Home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Релятивситік механика тақырыбына деңгейлік есептер шығару.</dc:title>
  <dc:creator>Zhangozy</dc:creator>
  <cp:lastModifiedBy>user</cp:lastModifiedBy>
  <cp:revision>13</cp:revision>
  <dcterms:created xsi:type="dcterms:W3CDTF">2010-10-07T18:35:47Z</dcterms:created>
  <dcterms:modified xsi:type="dcterms:W3CDTF">2010-11-10T09:29:50Z</dcterms:modified>
</cp:coreProperties>
</file>