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gif" Extension="gif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handoutMaster+xml" PartName="/ppt/handoutMasters/handout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handoutMasterIdLst>
    <p:handoutMasterId r:id="rId35"/>
  </p:handoutMasterIdLst>
  <p:sldIdLst>
    <p:sldId id="285" r:id="rId3"/>
    <p:sldId id="283" r:id="rId4"/>
    <p:sldId id="284" r:id="rId5"/>
    <p:sldId id="275" r:id="rId6"/>
    <p:sldId id="286" r:id="rId7"/>
    <p:sldId id="274" r:id="rId8"/>
    <p:sldId id="273" r:id="rId9"/>
    <p:sldId id="276" r:id="rId10"/>
    <p:sldId id="277" r:id="rId11"/>
    <p:sldId id="278" r:id="rId12"/>
    <p:sldId id="279" r:id="rId13"/>
    <p:sldId id="280" r:id="rId14"/>
    <p:sldId id="256" r:id="rId15"/>
    <p:sldId id="258" r:id="rId16"/>
    <p:sldId id="259" r:id="rId17"/>
    <p:sldId id="257" r:id="rId18"/>
    <p:sldId id="260" r:id="rId19"/>
    <p:sldId id="261" r:id="rId20"/>
    <p:sldId id="263" r:id="rId21"/>
    <p:sldId id="265" r:id="rId22"/>
    <p:sldId id="266" r:id="rId23"/>
    <p:sldId id="264" r:id="rId24"/>
    <p:sldId id="270" r:id="rId25"/>
    <p:sldId id="267" r:id="rId26"/>
    <p:sldId id="262" r:id="rId27"/>
    <p:sldId id="271" r:id="rId28"/>
    <p:sldId id="268" r:id="rId29"/>
    <p:sldId id="269" r:id="rId30"/>
    <p:sldId id="272" r:id="rId31"/>
    <p:sldId id="282" r:id="rId32"/>
    <p:sldId id="281" r:id="rId33"/>
    <p:sldId id="295" r:id="rId3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99FF99"/>
    <a:srgbClr val="9900FF"/>
    <a:srgbClr val="000066"/>
    <a:srgbClr val="00FFFF"/>
    <a:srgbClr val="006600"/>
    <a:srgbClr val="0033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39" autoAdjust="0"/>
    <p:restoredTop sz="94660"/>
  </p:normalViewPr>
  <p:slideViewPr>
    <p:cSldViewPr>
      <p:cViewPr varScale="1">
        <p:scale>
          <a:sx n="112" d="100"/>
          <a:sy n="112" d="100"/>
        </p:scale>
        <p:origin x="-15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BA13E1A-8D54-4D5A-9995-092DAA622CAC}" type="datetimeFigureOut">
              <a:rPr lang="ru-RU"/>
              <a:pPr>
                <a:defRPr/>
              </a:pPr>
              <a:t>16.10.2012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FB29454-5758-46D4-9ADF-71551777F6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302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B7C45-5722-4567-9289-FE72130AB8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189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A328B-C3D6-46DA-8274-40EC27222C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973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44B5B-915C-4493-8946-DE284B96DB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626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E395B-615F-4EC3-BE16-68AF4401B5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688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84BDF-EB48-4CD4-B29B-74842FE719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449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3F987-9F45-418A-8204-571C418C4A5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287627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D51C9-7A47-4028-A87B-6D3FD676C95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6062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A1C04-0599-48F5-92DA-F4A5A5885A9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87865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4FBBA-1511-4F41-89DD-0C5526CB4B7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212697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EA675-EAB3-4AAB-89D0-39981CE0432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233534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7FA07-D13D-46C8-9A70-B078D43AFC9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67686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FC516-73A7-478A-901D-F87B9DACFC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3709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1D8E3-09B1-4872-881C-DD1EDE15737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46973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4FE3D-F8AF-4344-9EDF-629CACC2322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05029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A7191-79D8-4FFE-B71A-A6340166418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258866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A40F5-A07C-4561-9963-16EC71BB52A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191202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16DE2-7559-4039-9319-8A8C6BCC11B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658650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248BE-5E7C-4AE8-8438-50D139B2BDA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223468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D5E30-E381-4262-AC34-AC20900C28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323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E4259-DE74-4151-B9CB-C1778B4371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322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ADF43-656A-4544-9950-BA95516223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330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371D8-C958-47EB-80C5-B69CF60C25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211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C6E33-287E-416F-A952-7D46E98483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540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A7B20-A090-4BAB-9935-5DF9F6CFE7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41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77E96-1BDB-4CF5-A612-AA3F8FC4CA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316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66CC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9E1B1D4A-6E98-477B-A3E3-BD24A790DB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3" r:id="rId2"/>
    <p:sldLayoutId id="2147483792" r:id="rId3"/>
    <p:sldLayoutId id="2147483791" r:id="rId4"/>
    <p:sldLayoutId id="2147483790" r:id="rId5"/>
    <p:sldLayoutId id="2147483789" r:id="rId6"/>
    <p:sldLayoutId id="2147483788" r:id="rId7"/>
    <p:sldLayoutId id="2147483787" r:id="rId8"/>
    <p:sldLayoutId id="2147483786" r:id="rId9"/>
    <p:sldLayoutId id="2147483785" r:id="rId10"/>
    <p:sldLayoutId id="2147483784" r:id="rId11"/>
    <p:sldLayoutId id="2147483783" r:id="rId12"/>
    <p:sldLayoutId id="214748378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66CC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8F5C2AC6-A3E3-40EA-A4FD-AD3F5D3DE75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4506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5" r:id="rId2"/>
    <p:sldLayoutId id="2147483804" r:id="rId3"/>
    <p:sldLayoutId id="2147483803" r:id="rId4"/>
    <p:sldLayoutId id="2147483802" r:id="rId5"/>
    <p:sldLayoutId id="2147483801" r:id="rId6"/>
    <p:sldLayoutId id="2147483800" r:id="rId7"/>
    <p:sldLayoutId id="2147483799" r:id="rId8"/>
    <p:sldLayoutId id="2147483798" r:id="rId9"/>
    <p:sldLayoutId id="2147483797" r:id="rId10"/>
    <p:sldLayoutId id="2147483796" r:id="rId11"/>
    <p:sldLayoutId id="214748379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2.gif" Type="http://schemas.openxmlformats.org/officeDocument/2006/relationships/image"/><Relationship Id="rId2" Target="../media/image1.gif" Type="http://schemas.openxmlformats.org/officeDocument/2006/relationships/image"/><Relationship Id="rId1" Target="../slideLayouts/slideLayout1.xml" Type="http://schemas.openxmlformats.org/officeDocument/2006/relationships/slideLayout"/><Relationship Id="rId5" Target="../media/image4.jpeg" Type="http://schemas.openxmlformats.org/officeDocument/2006/relationships/image"/><Relationship Id="rId4" Target="../media/image3.gif" Type="http://schemas.openxmlformats.org/officeDocument/2006/relationships/image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gif"/><Relationship Id="rId4" Type="http://schemas.openxmlformats.org/officeDocument/2006/relationships/image" Target="../media/image3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slide" Target="slide18.xml"/><Relationship Id="rId7" Type="http://schemas.openxmlformats.org/officeDocument/2006/relationships/image" Target="../media/image3.gif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openxmlformats.org/officeDocument/2006/relationships/image" Target="../media/image1.gif"/><Relationship Id="rId4" Type="http://schemas.openxmlformats.org/officeDocument/2006/relationships/slide" Target="slide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3.gi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3.gi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12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slide" Target="slide6.xml"/><Relationship Id="rId7" Type="http://schemas.openxmlformats.org/officeDocument/2006/relationships/image" Target="../media/image1.gif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0.xml"/><Relationship Id="rId5" Type="http://schemas.openxmlformats.org/officeDocument/2006/relationships/slide" Target="slide28.xml"/><Relationship Id="rId4" Type="http://schemas.openxmlformats.org/officeDocument/2006/relationships/slide" Target="slide13.xml"/><Relationship Id="rId9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8.xml"/><Relationship Id="rId7" Type="http://schemas.openxmlformats.org/officeDocument/2006/relationships/slide" Target="slide12.xml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1.xml"/><Relationship Id="rId5" Type="http://schemas.openxmlformats.org/officeDocument/2006/relationships/slide" Target="slide10.xml"/><Relationship Id="rId4" Type="http://schemas.openxmlformats.org/officeDocument/2006/relationships/slide" Target="slide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20" name="Picture 4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421" name="Picture 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422" name="Picture 6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423" name="Picture 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424" name="Picture 8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425" name="Picture 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426" name="Picture 10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427" name="Picture 1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428" name="Picture 12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429" name="Picture 1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430" name="Picture 14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431" name="Picture 1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432" name="Picture 16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433" name="Picture 1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434" name="Picture 18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435" name="Picture 1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436" name="Picture 20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437" name="Picture 2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438" name="Picture 22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439" name="Picture 2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460" name="Picture 4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4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461" name="WordArt 45"/>
          <p:cNvSpPr>
            <a:spLocks noChangeArrowheads="1" noChangeShapeType="1" noTextEdit="1"/>
          </p:cNvSpPr>
          <p:nvPr/>
        </p:nvSpPr>
        <p:spPr bwMode="auto">
          <a:xfrm>
            <a:off x="1547813" y="2708275"/>
            <a:ext cx="6115050" cy="2357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Информатика </a:t>
            </a:r>
            <a:r>
              <a:rPr lang="ru-RU" sz="3600" b="1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пәнімен</a:t>
            </a:r>
            <a:r>
              <a:rPr lang="ru-RU" sz="36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ru-RU" sz="3600" b="1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кіріктірілген</a:t>
            </a:r>
            <a:r>
              <a:rPr lang="ru-RU" sz="36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3600" b="1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сабақтар</a:t>
            </a:r>
            <a:r>
              <a:rPr lang="ru-RU" sz="36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3600" b="1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жүйесі</a:t>
            </a:r>
            <a:endParaRPr lang="ru-RU" sz="3600" b="1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3"/>
          <p:cNvSpPr txBox="1">
            <a:spLocks noChangeArrowheads="1"/>
          </p:cNvSpPr>
          <p:nvPr/>
        </p:nvSpPr>
        <p:spPr bwMode="auto">
          <a:xfrm>
            <a:off x="2143125" y="1500188"/>
            <a:ext cx="6643688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5000"/>
              <a:t>3 8 B</a:t>
            </a:r>
            <a:endParaRPr lang="ru-RU" sz="15000"/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642938" y="5643563"/>
            <a:ext cx="1000125" cy="642937"/>
          </a:xfrm>
          <a:prstGeom prst="actionButtonBackPrevious">
            <a:avLst/>
          </a:prstGeom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3"/>
          <p:cNvSpPr txBox="1">
            <a:spLocks noChangeArrowheads="1"/>
          </p:cNvSpPr>
          <p:nvPr/>
        </p:nvSpPr>
        <p:spPr bwMode="auto">
          <a:xfrm>
            <a:off x="1928813" y="1928813"/>
            <a:ext cx="7215187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5000"/>
              <a:t>41770</a:t>
            </a:r>
            <a:endParaRPr lang="ru-RU" sz="15000"/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642938" y="5643563"/>
            <a:ext cx="1000125" cy="642937"/>
          </a:xfrm>
          <a:prstGeom prst="actionButtonBackPrevious">
            <a:avLst/>
          </a:prstGeom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3"/>
          <p:cNvSpPr txBox="1">
            <a:spLocks noChangeArrowheads="1"/>
          </p:cNvSpPr>
          <p:nvPr/>
        </p:nvSpPr>
        <p:spPr bwMode="auto">
          <a:xfrm>
            <a:off x="2071688" y="1714500"/>
            <a:ext cx="5214937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5000"/>
              <a:t>1 4 D</a:t>
            </a:r>
            <a:endParaRPr lang="ru-RU" sz="15000"/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642938" y="5643563"/>
            <a:ext cx="1000125" cy="642937"/>
          </a:xfrm>
          <a:prstGeom prst="actionButtonBackPrevious">
            <a:avLst/>
          </a:prstGeom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1476375" y="1773238"/>
            <a:ext cx="6335713" cy="2376487"/>
          </a:xfrm>
          <a:prstGeom prst="rect">
            <a:avLst/>
          </a:prstGeom>
        </p:spPr>
        <p:txBody>
          <a:bodyPr wrap="none" fromWordArt="1">
            <a:prstTxWarp prst="textCurveDown">
              <a:avLst>
                <a:gd name="adj" fmla="val 43477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Логиканың негізгі түсініктері</a:t>
            </a:r>
          </a:p>
        </p:txBody>
      </p:sp>
      <p:pic>
        <p:nvPicPr>
          <p:cNvPr id="12292" name="Picture 4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3" name="Picture 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4" name="Picture 6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5" name="Picture 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6" name="Picture 8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7" name="Picture 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8" name="Picture 10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9" name="Picture 1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0" name="Picture 12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1" name="Picture 1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2" name="Picture 14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3" name="Picture 1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4" name="Picture 16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5" name="Picture 1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6" name="Picture 18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7" name="Picture 1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8" name="Picture 20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9" name="Picture 2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10" name="Picture 22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11" name="Picture 2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12" name="Picture 24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549275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13" name="Picture 2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5" y="625475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14" name="Picture 26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422275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15" name="Picture 2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5" y="396875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16" name="Picture 28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22275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17" name="Picture 2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175" y="396875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18" name="Picture 30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4575" y="422275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19" name="Picture 3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575" y="396875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20" name="Picture 32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975" y="422275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21" name="Picture 3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975" y="396875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22" name="Picture 34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375" y="422275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23" name="Picture 3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375" y="396875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24" name="Picture 36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549275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25" name="Picture 3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175" y="625475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26" name="Picture 38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4575" y="549275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27" name="Picture 3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575" y="625475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28" name="Picture 40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975" y="549275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29" name="Picture 4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975" y="625475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30" name="Picture 42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375" y="549275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31" name="Picture 4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375" y="625475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32" name="Picture 4" descr="J0095744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3789363"/>
            <a:ext cx="3779837" cy="216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33" name="Picture 4" descr="J0095744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81785">
            <a:off x="-482600" y="3443288"/>
            <a:ext cx="3779837" cy="216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0605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kk-KZ" sz="40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Пікір</a:t>
            </a:r>
            <a:r>
              <a:rPr lang="kk-KZ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000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деп ақиқат немесе жалған екенін тұжырымдауға болатын, мағынасы бойынша аяқталған сөйлемді айтамыз.</a:t>
            </a:r>
            <a:endParaRPr lang="ru-RU" sz="4000" i="1" dirty="0" smtClean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6" name="Picture 4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7" name="Picture 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8" name="Picture 6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9" name="Picture 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0" name="Picture 8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1" name="Picture 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2" name="Picture 10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3" name="Picture 1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4" name="Picture 12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5" name="Picture 1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6" name="Picture 14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7" name="Picture 1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8" name="Picture 16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9" name="Picture 1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30" name="Picture 18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31" name="Picture 1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32" name="Picture 20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33" name="Picture 2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34" name="Picture 22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35" name="Picture 2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36" name="Picture 24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4762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37" name="Picture 2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5" y="5524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38" name="Picture 26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3492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39" name="Picture 2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5" y="3238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40" name="Picture 28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3492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41" name="Picture 2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175" y="3238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42" name="Picture 30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4575" y="3492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43" name="Picture 3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575" y="3238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44" name="Picture 32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975" y="3492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45" name="Picture 3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975" y="3238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46" name="Picture 34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375" y="3492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47" name="Picture 3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375" y="3238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48" name="Picture 36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762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49" name="Picture 3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175" y="5524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50" name="Picture 38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4575" y="4762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51" name="Picture 3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575" y="5524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52" name="Picture 40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975" y="4762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53" name="Picture 4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975" y="5524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54" name="Picture 42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375" y="4762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55" name="Picture 4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375" y="5524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916113"/>
            <a:ext cx="8229600" cy="1143000"/>
          </a:xfrm>
        </p:spPr>
        <p:txBody>
          <a:bodyPr/>
          <a:lstStyle/>
          <a:p>
            <a:pPr eaLnBrk="1" hangingPunct="1"/>
            <a:r>
              <a:rPr lang="kk-KZ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Мысал.</a:t>
            </a:r>
            <a:br>
              <a:rPr lang="kk-KZ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“Қар - ақ”, </a:t>
            </a:r>
            <a:br>
              <a:rPr lang="kk-KZ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“2</a:t>
            </a:r>
            <a:r>
              <a:rPr lang="en-US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kk-KZ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kk-KZ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4” деген ақиқат, </a:t>
            </a:r>
            <a:br>
              <a:rPr lang="kk-KZ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ал “Тау тегіс”, “2</a:t>
            </a:r>
            <a:r>
              <a:rPr lang="en-US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kk-KZ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kk-KZ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5” деген – жалған пікір болып табылады.</a:t>
            </a:r>
            <a:r>
              <a:rPr lang="kk-KZ" sz="40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40" name="Picture 4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1" name="Picture 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2" name="Picture 6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3" name="Picture 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4" name="Picture 8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5" name="Picture 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6" name="Picture 10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7" name="Picture 1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8" name="Picture 12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9" name="Picture 1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0" name="Picture 14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1" name="Picture 1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2" name="Picture 16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3" name="Picture 1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4" name="Picture 18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5" name="Picture 1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6" name="Picture 20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7" name="Picture 2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8" name="Picture 22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9" name="Picture 2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60" name="Picture 24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4762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61" name="Picture 2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213" y="552450"/>
            <a:ext cx="239712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62" name="Picture 26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3492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63" name="Picture 2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213" y="323850"/>
            <a:ext cx="239712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64" name="Picture 28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3492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65" name="Picture 2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613" y="323850"/>
            <a:ext cx="239712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66" name="Picture 30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013" y="3492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67" name="Picture 3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8013" y="323850"/>
            <a:ext cx="239712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68" name="Picture 32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2413" y="3492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69" name="Picture 3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413" y="323850"/>
            <a:ext cx="239712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70" name="Picture 34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8813" y="3492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71" name="Picture 3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813" y="323850"/>
            <a:ext cx="239712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72" name="Picture 36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4762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73" name="Picture 3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613" y="552450"/>
            <a:ext cx="239712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74" name="Picture 38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013" y="4762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75" name="Picture 3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8013" y="552450"/>
            <a:ext cx="239712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76" name="Picture 40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2413" y="4762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77" name="Picture 4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413" y="552450"/>
            <a:ext cx="239712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78" name="Picture 42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8813" y="4762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79" name="Picture 4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813" y="552450"/>
            <a:ext cx="239712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9750" y="2133600"/>
            <a:ext cx="7772400" cy="1470025"/>
          </a:xfrm>
        </p:spPr>
        <p:txBody>
          <a:bodyPr/>
          <a:lstStyle/>
          <a:p>
            <a:pPr eaLnBrk="1" hangingPunct="1"/>
            <a:r>
              <a:rPr lang="kk-KZ" smtClean="0">
                <a:latin typeface="Times New Roman" pitchFamily="18" charset="0"/>
                <a:cs typeface="Times New Roman" pitchFamily="18" charset="0"/>
              </a:rPr>
              <a:t>Пікірлер </a:t>
            </a:r>
            <a:r>
              <a:rPr lang="kk-KZ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kk-KZ" smtClean="0">
                <a:latin typeface="Times New Roman" pitchFamily="18" charset="0"/>
                <a:cs typeface="Times New Roman" pitchFamily="18" charset="0"/>
              </a:rPr>
              <a:t> және </a:t>
            </a:r>
            <a:r>
              <a:rPr lang="kk-KZ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жеке </a:t>
            </a:r>
            <a:r>
              <a:rPr lang="kk-KZ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kk-KZ" smtClean="0">
                <a:latin typeface="Times New Roman" pitchFamily="18" charset="0"/>
                <a:cs typeface="Times New Roman" pitchFamily="18" charset="0"/>
              </a:rPr>
              <a:t> бөлінеді.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4" name="Picture 4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5" name="Picture 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6" name="Picture 6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7" name="Picture 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8" name="Picture 8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9" name="Picture 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70" name="Picture 10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71" name="Picture 1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72" name="Picture 12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73" name="Picture 1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74" name="Picture 14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75" name="Picture 1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76" name="Picture 16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77" name="Picture 1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78" name="Picture 18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79" name="Picture 1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80" name="Picture 20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81" name="Picture 2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82" name="Picture 22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83" name="Picture 2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84" name="Picture 24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4762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85" name="Picture 2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552450"/>
            <a:ext cx="239712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86" name="Picture 26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3492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87" name="Picture 2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323850"/>
            <a:ext cx="239712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88" name="Picture 28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438" y="3492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89" name="Picture 2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438" y="323850"/>
            <a:ext cx="239712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90" name="Picture 30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492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91" name="Picture 3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38" y="323850"/>
            <a:ext cx="239712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92" name="Picture 32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238" y="3492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93" name="Picture 3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238" y="323850"/>
            <a:ext cx="239712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94" name="Picture 34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3492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95" name="Picture 3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638" y="323850"/>
            <a:ext cx="239712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96" name="Picture 36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438" y="4762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97" name="Picture 3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438" y="552450"/>
            <a:ext cx="239712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98" name="Picture 38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4762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99" name="Picture 3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38" y="552450"/>
            <a:ext cx="239712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400" name="Picture 40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238" y="4762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401" name="Picture 4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238" y="552450"/>
            <a:ext cx="239712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402" name="Picture 42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762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403" name="Picture 4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638" y="552450"/>
            <a:ext cx="239712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857250" y="1000125"/>
            <a:ext cx="7097713" cy="44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kk-KZ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kk-KZ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пікір нақты фактілерді көрсетеді,</a:t>
            </a:r>
            <a:r>
              <a:rPr lang="kk-KZ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800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мысалы, “3+3</a:t>
            </a:r>
            <a:r>
              <a:rPr lang="en-US" sz="4800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kk-KZ" sz="4800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7”, 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kk-KZ" sz="4800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“Бүгін күн шуақты болды”.</a:t>
            </a:r>
            <a:endParaRPr lang="ru-RU" sz="4800" dirty="0">
              <a:solidFill>
                <a:schemeClr val="tx2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4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9" name="Picture 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0" name="Picture 6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1" name="Picture 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2" name="Picture 8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3" name="Picture 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4" name="Picture 10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5" name="Picture 1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6" name="Picture 12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7" name="Picture 1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8" name="Picture 14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9" name="Picture 1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00" name="Picture 16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01" name="Picture 1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02" name="Picture 18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03" name="Picture 1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04" name="Picture 20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05" name="Picture 2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06" name="Picture 22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07" name="Picture 2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08" name="Picture 24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6207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09" name="Picture 2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6969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10" name="Picture 26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4937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11" name="Picture 2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4683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12" name="Picture 28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0" y="4937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13" name="Picture 2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0" y="4683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14" name="Picture 30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4937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15" name="Picture 3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0400" y="4683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16" name="Picture 32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800" y="4937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17" name="Picture 3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800" y="4683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18" name="Picture 34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200" y="4937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19" name="Picture 3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3200" y="4683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20" name="Picture 36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0" y="6207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21" name="Picture 3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0" y="6969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22" name="Picture 38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6207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23" name="Picture 3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0400" y="6969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24" name="Picture 40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800" y="6207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25" name="Picture 4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800" y="6969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26" name="Picture 42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200" y="6207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27" name="Picture 4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3200" y="6969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1258888" y="1484313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kk-KZ" sz="3200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>
          <a:xfrm>
            <a:off x="684213" y="27813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Жалпы </a:t>
            </a:r>
            <a:r>
              <a:rPr lang="kk-KZ" sz="4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пікірлер объектілер немесе құбылыстар тобының қасиеттерін сипаттайды</a:t>
            </a:r>
            <a:r>
              <a:rPr lang="kk-K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мысалы, “Егер жаңбыр жауған болса онда көше су болып жатыр”, “Кез келген квадрат  параллелограмм болып табылады”.</a:t>
            </a:r>
            <a:r>
              <a:rPr lang="ru-RU" sz="40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3" name="Picture 5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4" name="Picture 6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5" name="Picture 7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6" name="Picture 8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7" name="Picture 9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8" name="Picture 10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9" name="Picture 11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0" name="Picture 12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1" name="Picture 13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2" name="Picture 14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3" name="Picture 15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4" name="Picture 16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5" name="Picture 17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6" name="Picture 18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7" name="Picture 19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8" name="Picture 20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9" name="Picture 21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30" name="Picture 22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31" name="Picture 23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32" name="Picture 24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33" name="Picture 25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473075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34" name="Picture 26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549275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35" name="Picture 27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346075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36" name="Picture 28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320675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37" name="Picture 29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775" y="346075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38" name="Picture 30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320675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39" name="Picture 31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175" y="346075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40" name="Picture 32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175" y="320675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41" name="Picture 33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575" y="346075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42" name="Picture 34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4575" y="320675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43" name="Picture 35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975" y="346075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44" name="Picture 36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975" y="320675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45" name="Picture 37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775" y="473075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46" name="Picture 38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549275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47" name="Picture 39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175" y="473075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48" name="Picture 40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175" y="549275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49" name="Picture 41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575" y="473075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50" name="Picture 42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4575" y="549275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51" name="Picture 43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975" y="473075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52" name="Picture 44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975" y="549275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349500"/>
            <a:ext cx="8229600" cy="1143000"/>
          </a:xfrm>
        </p:spPr>
        <p:txBody>
          <a:bodyPr/>
          <a:lstStyle/>
          <a:p>
            <a:pPr eaLnBrk="1" hangingPunct="1"/>
            <a:r>
              <a:rPr lang="kk-KZ" sz="6000" b="1" smtClean="0">
                <a:latin typeface="Times New Roman" pitchFamily="18" charset="0"/>
                <a:cs typeface="Times New Roman" pitchFamily="18" charset="0"/>
              </a:rPr>
              <a:t>Логика -  пікірлер және олардың байланыстары туралы ғылым.</a:t>
            </a:r>
            <a:endParaRPr lang="ru-RU" sz="6000" b="1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6" name="Picture 4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7" name="Picture 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8" name="Picture 6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9" name="Picture 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40" name="Picture 8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41" name="Picture 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42" name="Picture 10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43" name="Picture 1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44" name="Picture 12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45" name="Picture 1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46" name="Picture 14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47" name="Picture 1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48" name="Picture 16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49" name="Picture 1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50" name="Picture 18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51" name="Picture 1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52" name="Picture 20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53" name="Picture 2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54" name="Picture 22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55" name="Picture 2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56" name="Picture 24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4762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57" name="Picture 2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5" y="5524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58" name="Picture 26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3492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59" name="Picture 2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5" y="3238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60" name="Picture 28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3492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61" name="Picture 2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175" y="3238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62" name="Picture 30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4575" y="3492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63" name="Picture 3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575" y="3238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64" name="Picture 32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975" y="3492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65" name="Picture 3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975" y="3238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66" name="Picture 34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375" y="3492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67" name="Picture 3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375" y="3238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68" name="Picture 36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762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69" name="Picture 3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175" y="5524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70" name="Picture 38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4575" y="4762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71" name="Picture 3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575" y="5524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72" name="Picture 40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975" y="4762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73" name="Picture 4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975" y="5524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74" name="Picture 42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375" y="4762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75" name="Picture 4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375" y="5524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AutoShape 4"/>
          <p:cNvSpPr>
            <a:spLocks noChangeArrowheads="1"/>
          </p:cNvSpPr>
          <p:nvPr/>
        </p:nvSpPr>
        <p:spPr bwMode="auto">
          <a:xfrm>
            <a:off x="457200" y="228600"/>
            <a:ext cx="8534400" cy="1295400"/>
          </a:xfrm>
          <a:prstGeom prst="roundRect">
            <a:avLst>
              <a:gd name="adj" fmla="val 16667"/>
            </a:avLst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8373" name="WordArt 5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838200" y="381000"/>
            <a:ext cx="8077200" cy="104775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b="1" i="1" kern="10">
                <a:ln w="28575">
                  <a:solidFill>
                    <a:srgbClr val="33CC33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Мақсаты</a:t>
            </a:r>
          </a:p>
        </p:txBody>
      </p:sp>
      <p:sp>
        <p:nvSpPr>
          <p:cNvPr id="58374" name="AutoShape 6"/>
          <p:cNvSpPr>
            <a:spLocks noChangeArrowheads="1"/>
          </p:cNvSpPr>
          <p:nvPr/>
        </p:nvSpPr>
        <p:spPr bwMode="auto">
          <a:xfrm>
            <a:off x="1447800" y="1524000"/>
            <a:ext cx="228600" cy="914400"/>
          </a:xfrm>
          <a:prstGeom prst="downArrow">
            <a:avLst>
              <a:gd name="adj1" fmla="val 50000"/>
              <a:gd name="adj2" fmla="val 100000"/>
            </a:avLst>
          </a:prstGeom>
          <a:gradFill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8375" name="AutoShape 7"/>
          <p:cNvSpPr>
            <a:spLocks noChangeArrowheads="1"/>
          </p:cNvSpPr>
          <p:nvPr/>
        </p:nvSpPr>
        <p:spPr bwMode="auto">
          <a:xfrm>
            <a:off x="4419600" y="1524000"/>
            <a:ext cx="228600" cy="914400"/>
          </a:xfrm>
          <a:prstGeom prst="downArrow">
            <a:avLst>
              <a:gd name="adj1" fmla="val 50000"/>
              <a:gd name="adj2" fmla="val 100000"/>
            </a:avLst>
          </a:prstGeom>
          <a:gradFill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8376" name="AutoShape 8"/>
          <p:cNvSpPr>
            <a:spLocks noChangeArrowheads="1"/>
          </p:cNvSpPr>
          <p:nvPr/>
        </p:nvSpPr>
        <p:spPr bwMode="auto">
          <a:xfrm>
            <a:off x="7019925" y="1484313"/>
            <a:ext cx="228600" cy="914400"/>
          </a:xfrm>
          <a:prstGeom prst="downArrow">
            <a:avLst>
              <a:gd name="adj1" fmla="val 50000"/>
              <a:gd name="adj2" fmla="val 100000"/>
            </a:avLst>
          </a:prstGeom>
          <a:gradFill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8377" name="AutoShape 9"/>
          <p:cNvSpPr>
            <a:spLocks noChangeArrowheads="1"/>
          </p:cNvSpPr>
          <p:nvPr/>
        </p:nvSpPr>
        <p:spPr bwMode="auto">
          <a:xfrm>
            <a:off x="250825" y="2492375"/>
            <a:ext cx="2819400" cy="3657600"/>
          </a:xfrm>
          <a:prstGeom prst="flowChartAlternateProcess">
            <a:avLst/>
          </a:prstGeom>
          <a:gradFill rotWithShape="1">
            <a:gsLst>
              <a:gs pos="0">
                <a:schemeClr val="bg1"/>
              </a:gs>
              <a:gs pos="50000">
                <a:srgbClr val="FF00FF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kk-KZ" sz="2000" b="1">
                <a:solidFill>
                  <a:srgbClr val="003300"/>
                </a:solidFill>
                <a:cs typeface="Arial" charset="0"/>
              </a:rPr>
              <a:t>Білімділік</a:t>
            </a:r>
          </a:p>
          <a:p>
            <a:pPr algn="ctr"/>
            <a:endParaRPr lang="kk-KZ" sz="2000" b="1">
              <a:solidFill>
                <a:srgbClr val="003300"/>
              </a:solidFill>
              <a:cs typeface="Arial" charset="0"/>
            </a:endParaRPr>
          </a:p>
          <a:p>
            <a:pPr algn="ctr"/>
            <a:r>
              <a:rPr lang="kk-KZ" sz="1600" b="1">
                <a:solidFill>
                  <a:srgbClr val="000099"/>
                </a:solidFill>
                <a:cs typeface="Arial" charset="0"/>
              </a:rPr>
              <a:t>ЭЕМ қатысуымен</a:t>
            </a:r>
          </a:p>
          <a:p>
            <a:pPr algn="ctr"/>
            <a:r>
              <a:rPr lang="kk-KZ" sz="1600" b="1">
                <a:solidFill>
                  <a:srgbClr val="000099"/>
                </a:solidFill>
                <a:cs typeface="Arial" charset="0"/>
              </a:rPr>
              <a:t> шешілетін </a:t>
            </a:r>
          </a:p>
          <a:p>
            <a:pPr algn="ctr"/>
            <a:r>
              <a:rPr lang="kk-KZ" sz="1600" b="1">
                <a:solidFill>
                  <a:srgbClr val="000099"/>
                </a:solidFill>
                <a:cs typeface="Arial" charset="0"/>
              </a:rPr>
              <a:t>есептердің  ішінде, </a:t>
            </a:r>
          </a:p>
          <a:p>
            <a:pPr algn="ctr"/>
            <a:r>
              <a:rPr lang="kk-KZ" sz="1600" b="1">
                <a:solidFill>
                  <a:srgbClr val="000099"/>
                </a:solidFill>
                <a:cs typeface="Arial" charset="0"/>
              </a:rPr>
              <a:t>әдетте логикалық</a:t>
            </a:r>
          </a:p>
          <a:p>
            <a:pPr algn="ctr"/>
            <a:r>
              <a:rPr lang="kk-KZ" sz="1600" b="1">
                <a:solidFill>
                  <a:srgbClr val="000099"/>
                </a:solidFill>
                <a:cs typeface="Arial" charset="0"/>
              </a:rPr>
              <a:t>  деп аталатын есептерде</a:t>
            </a:r>
          </a:p>
          <a:p>
            <a:pPr algn="ctr"/>
            <a:r>
              <a:rPr lang="kk-KZ" sz="1600" b="1">
                <a:solidFill>
                  <a:srgbClr val="000099"/>
                </a:solidFill>
                <a:cs typeface="Arial" charset="0"/>
              </a:rPr>
              <a:t> аз емес екендігінен,</a:t>
            </a:r>
          </a:p>
          <a:p>
            <a:pPr algn="ctr"/>
            <a:r>
              <a:rPr lang="kk-KZ" sz="1600" b="1">
                <a:solidFill>
                  <a:srgbClr val="000099"/>
                </a:solidFill>
                <a:cs typeface="Arial" charset="0"/>
              </a:rPr>
              <a:t>Логика және пікір</a:t>
            </a:r>
          </a:p>
          <a:p>
            <a:pPr algn="ctr"/>
            <a:r>
              <a:rPr lang="kk-KZ" sz="1600" b="1">
                <a:solidFill>
                  <a:srgbClr val="000099"/>
                </a:solidFill>
                <a:cs typeface="Arial" charset="0"/>
              </a:rPr>
              <a:t> ұғымдары туралы</a:t>
            </a:r>
          </a:p>
          <a:p>
            <a:pPr algn="ctr"/>
            <a:r>
              <a:rPr lang="kk-KZ" sz="1600" b="1">
                <a:solidFill>
                  <a:srgbClr val="000099"/>
                </a:solidFill>
                <a:cs typeface="Arial" charset="0"/>
              </a:rPr>
              <a:t> ақпарат беру.</a:t>
            </a:r>
          </a:p>
        </p:txBody>
      </p:sp>
      <p:sp>
        <p:nvSpPr>
          <p:cNvPr id="58378" name="AutoShape 10"/>
          <p:cNvSpPr>
            <a:spLocks noChangeArrowheads="1"/>
          </p:cNvSpPr>
          <p:nvPr/>
        </p:nvSpPr>
        <p:spPr bwMode="auto">
          <a:xfrm>
            <a:off x="6156325" y="2492375"/>
            <a:ext cx="2362200" cy="3581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rgbClr val="FF00FF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kk-KZ" b="1">
                <a:solidFill>
                  <a:srgbClr val="003300"/>
                </a:solidFill>
                <a:latin typeface="KZ Times New Roman" pitchFamily="18" charset="0"/>
                <a:cs typeface="Arial" charset="0"/>
              </a:rPr>
              <a:t>Тәрбиелік</a:t>
            </a:r>
          </a:p>
          <a:p>
            <a:pPr algn="ctr"/>
            <a:endParaRPr lang="kk-KZ" b="1">
              <a:solidFill>
                <a:srgbClr val="003300"/>
              </a:solidFill>
              <a:latin typeface="KZ Times New Roman" pitchFamily="18" charset="0"/>
              <a:cs typeface="Arial" charset="0"/>
            </a:endParaRPr>
          </a:p>
          <a:p>
            <a:pPr algn="ctr"/>
            <a:endParaRPr lang="kk-KZ" b="1">
              <a:solidFill>
                <a:schemeClr val="accent2"/>
              </a:solidFill>
              <a:latin typeface="KZ Times New Roman" pitchFamily="18" charset="0"/>
              <a:cs typeface="Arial" charset="0"/>
            </a:endParaRPr>
          </a:p>
          <a:p>
            <a:pPr algn="ctr"/>
            <a:r>
              <a:rPr lang="kk-KZ" sz="1600" b="1">
                <a:solidFill>
                  <a:schemeClr val="accent2"/>
                </a:solidFill>
                <a:latin typeface="KZ Times New Roman" pitchFamily="18" charset="0"/>
                <a:cs typeface="Arial" charset="0"/>
              </a:rPr>
              <a:t>      </a:t>
            </a:r>
            <a:r>
              <a:rPr lang="kk-KZ" sz="2000" b="1">
                <a:solidFill>
                  <a:schemeClr val="accent2"/>
                </a:solidFill>
                <a:latin typeface="KZ Times New Roman" pitchFamily="18" charset="0"/>
                <a:cs typeface="Arial" charset="0"/>
              </a:rPr>
              <a:t>Оқушылардың</a:t>
            </a:r>
          </a:p>
          <a:p>
            <a:pPr algn="ctr"/>
            <a:r>
              <a:rPr lang="kk-KZ" sz="2000" b="1">
                <a:solidFill>
                  <a:schemeClr val="accent2"/>
                </a:solidFill>
                <a:latin typeface="KZ Times New Roman" pitchFamily="18" charset="0"/>
                <a:cs typeface="Arial" charset="0"/>
              </a:rPr>
              <a:t> ой-өрісін</a:t>
            </a:r>
          </a:p>
          <a:p>
            <a:pPr algn="ctr"/>
            <a:r>
              <a:rPr lang="kk-KZ" sz="2000" b="1">
                <a:solidFill>
                  <a:schemeClr val="accent2"/>
                </a:solidFill>
                <a:latin typeface="KZ Times New Roman" pitchFamily="18" charset="0"/>
                <a:cs typeface="Arial" charset="0"/>
              </a:rPr>
              <a:t> дамыту</a:t>
            </a:r>
            <a:r>
              <a:rPr lang="kk-KZ" sz="1600" b="1">
                <a:solidFill>
                  <a:schemeClr val="accent2"/>
                </a:solidFill>
                <a:latin typeface="KZ Times New Roman" pitchFamily="18" charset="0"/>
                <a:cs typeface="Arial" charset="0"/>
              </a:rPr>
              <a:t>.</a:t>
            </a:r>
            <a:endParaRPr lang="ru-RU" sz="1600" b="1">
              <a:solidFill>
                <a:schemeClr val="accent2"/>
              </a:solidFill>
              <a:latin typeface="KZ Times New Roman" pitchFamily="18" charset="0"/>
              <a:cs typeface="Arial" charset="0"/>
            </a:endParaRPr>
          </a:p>
        </p:txBody>
      </p:sp>
      <p:sp>
        <p:nvSpPr>
          <p:cNvPr id="58379" name="AutoShape 11"/>
          <p:cNvSpPr>
            <a:spLocks noChangeArrowheads="1"/>
          </p:cNvSpPr>
          <p:nvPr/>
        </p:nvSpPr>
        <p:spPr bwMode="auto">
          <a:xfrm>
            <a:off x="3348038" y="2492375"/>
            <a:ext cx="2671762" cy="3581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rgbClr val="FF00FF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kk-KZ" b="1">
                <a:solidFill>
                  <a:srgbClr val="003300"/>
                </a:solidFill>
                <a:cs typeface="Arial" charset="0"/>
              </a:rPr>
              <a:t>Дамытушылық</a:t>
            </a:r>
          </a:p>
          <a:p>
            <a:pPr algn="ctr"/>
            <a:endParaRPr lang="kk-KZ" b="1">
              <a:solidFill>
                <a:srgbClr val="FF3300"/>
              </a:solidFill>
              <a:cs typeface="Arial" charset="0"/>
            </a:endParaRPr>
          </a:p>
          <a:p>
            <a:pPr algn="ctr"/>
            <a:endParaRPr lang="kk-KZ" b="1">
              <a:solidFill>
                <a:srgbClr val="FF3300"/>
              </a:solidFill>
              <a:cs typeface="Arial" charset="0"/>
            </a:endParaRPr>
          </a:p>
          <a:p>
            <a:pPr algn="ctr"/>
            <a:r>
              <a:rPr lang="kk-KZ" sz="2000" b="1">
                <a:solidFill>
                  <a:schemeClr val="accent2"/>
                </a:solidFill>
                <a:cs typeface="Arial" charset="0"/>
              </a:rPr>
              <a:t>Оқушыларды </a:t>
            </a:r>
          </a:p>
          <a:p>
            <a:pPr algn="ctr"/>
            <a:r>
              <a:rPr lang="kk-KZ" sz="2000" b="1">
                <a:solidFill>
                  <a:schemeClr val="accent2"/>
                </a:solidFill>
                <a:cs typeface="Arial" charset="0"/>
              </a:rPr>
              <a:t>әдептілікке,</a:t>
            </a:r>
          </a:p>
          <a:p>
            <a:pPr algn="ctr"/>
            <a:r>
              <a:rPr lang="kk-KZ" sz="2000" b="1">
                <a:solidFill>
                  <a:schemeClr val="accent2"/>
                </a:solidFill>
                <a:cs typeface="Arial" charset="0"/>
              </a:rPr>
              <a:t> ұқыптылыққа </a:t>
            </a:r>
          </a:p>
          <a:p>
            <a:pPr algn="ctr"/>
            <a:r>
              <a:rPr lang="kk-KZ" sz="2000" b="1">
                <a:solidFill>
                  <a:schemeClr val="accent2"/>
                </a:solidFill>
                <a:cs typeface="Arial" charset="0"/>
              </a:rPr>
              <a:t>дағдыландыру.</a:t>
            </a:r>
            <a:endParaRPr lang="ru-RU" sz="2000" b="1">
              <a:solidFill>
                <a:schemeClr val="accent2"/>
              </a:solidFill>
              <a:cs typeface="Arial" charset="0"/>
            </a:endParaRPr>
          </a:p>
        </p:txBody>
      </p:sp>
      <p:pic>
        <p:nvPicPr>
          <p:cNvPr id="58380" name="Picture 12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81" name="Picture 1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82" name="Picture 14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83" name="Picture 1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84" name="Picture 16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85" name="Picture 1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86" name="Picture 18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87" name="Picture 1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88" name="Picture 20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89" name="Picture 2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90" name="Picture 22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91" name="Picture 2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92" name="Picture 24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93" name="Picture 2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94" name="Picture 26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95" name="Picture 2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96" name="Picture 28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97" name="Picture 2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98" name="Picture 30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99" name="Picture 3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837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779838" y="928688"/>
            <a:ext cx="5545137" cy="5380037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kk-KZ" sz="2400" b="1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kk-KZ" sz="2400" b="1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kk-KZ" sz="24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Неміс ғалымы Г.В.Лейбниц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24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24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1666 жылы) алғаш рет ойлау,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kk-KZ" sz="24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пайымдау заңдарындағы анықталмағандықтың ауызша төрелік етуін және пікірлер арасындағы байланысты математикалық қатынас түрінде анықталатын математика тіліне аударуға тырысты. </a:t>
            </a:r>
            <a:endParaRPr lang="ru-RU" sz="2400" b="1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50" name="Picture 6" descr="Gottfried Wilhelm von Leibniz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1125538"/>
            <a:ext cx="3381375" cy="3960812"/>
          </a:xfrm>
          <a:noFill/>
        </p:spPr>
      </p:pic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900113" y="5373688"/>
            <a:ext cx="1655762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kk-KZ">
                <a:solidFill>
                  <a:srgbClr val="0000FF"/>
                </a:solidFill>
                <a:latin typeface="Comic Sans MS" pitchFamily="66" charset="0"/>
              </a:rPr>
              <a:t>Г.В.Лейбниц</a:t>
            </a:r>
          </a:p>
          <a:p>
            <a:pPr eaLnBrk="1" hangingPunct="1">
              <a:spcBef>
                <a:spcPct val="50000"/>
              </a:spcBef>
            </a:pPr>
            <a:r>
              <a:rPr lang="kk-KZ">
                <a:solidFill>
                  <a:srgbClr val="0000FF"/>
                </a:solidFill>
                <a:latin typeface="Comic Sans MS" pitchFamily="66" charset="0"/>
              </a:rPr>
              <a:t>1646 – 1716</a:t>
            </a:r>
            <a:endParaRPr lang="ru-RU">
              <a:solidFill>
                <a:srgbClr val="0000FF"/>
              </a:solidFill>
              <a:latin typeface="Comic Sans MS" pitchFamily="66" charset="0"/>
            </a:endParaRPr>
          </a:p>
        </p:txBody>
      </p:sp>
      <p:pic>
        <p:nvPicPr>
          <p:cNvPr id="19462" name="Picture 6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3" name="Picture 7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4" name="Picture 8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5" name="Picture 9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6" name="Picture 10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7" name="Picture 11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8" name="Picture 12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9" name="Picture 13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70" name="Picture 14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71" name="Picture 15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72" name="Picture 16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73" name="Picture 17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74" name="Picture 18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75" name="Picture 19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76" name="Picture 20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77" name="Picture 21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78" name="Picture 22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79" name="Picture 23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80" name="Picture 24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81" name="Picture 25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82" name="Picture 26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4762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83" name="Picture 27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5524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84" name="Picture 28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3492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85" name="Picture 29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3238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86" name="Picture 30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0" y="3492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87" name="Picture 31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0" y="3238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88" name="Picture 32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3492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89" name="Picture 33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0400" y="3238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90" name="Picture 34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800" y="3492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91" name="Picture 35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800" y="3238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92" name="Picture 36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200" y="3492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93" name="Picture 37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3200" y="3238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94" name="Picture 38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0" y="4762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95" name="Picture 39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0" y="5524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96" name="Picture 40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4762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97" name="Picture 41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0400" y="5524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98" name="Picture 42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800" y="4762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99" name="Picture 43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800" y="5524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500" name="Picture 44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200" y="4762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501" name="Picture 45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3200" y="5524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/>
      <p:bldP spid="3175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484313"/>
            <a:ext cx="4679950" cy="48244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kk-KZ" sz="2400" b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Жүз жылдан соң ағылшын математигі Джордж Буль математикалық заңдылықтарға бағынатын логикалық әмбебап тілді құру туралы Лейбниц </a:t>
            </a:r>
            <a:r>
              <a:rPr lang="kk-KZ" sz="2400" b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идеясын</a:t>
            </a:r>
            <a:r>
              <a:rPr lang="kk-KZ" sz="2400" b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дамытып, логикалық алгебраның атасы атанды.</a:t>
            </a:r>
            <a:endParaRPr lang="ru-RU" sz="2400" b="1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9" name="Picture 7" descr="Изображение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92725" y="1412875"/>
            <a:ext cx="3473450" cy="4464050"/>
          </a:xfrm>
          <a:noFill/>
        </p:spPr>
      </p:pic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6372225" y="5876925"/>
            <a:ext cx="1944688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kk-KZ" b="1" i="1">
                <a:solidFill>
                  <a:srgbClr val="660033"/>
                </a:solidFill>
                <a:latin typeface="Comic Sans MS" pitchFamily="66" charset="0"/>
              </a:rPr>
              <a:t>Д.Буль</a:t>
            </a:r>
          </a:p>
          <a:p>
            <a:pPr eaLnBrk="1" hangingPunct="1">
              <a:spcBef>
                <a:spcPct val="50000"/>
              </a:spcBef>
            </a:pPr>
            <a:r>
              <a:rPr lang="kk-KZ" b="1" i="1">
                <a:solidFill>
                  <a:srgbClr val="660033"/>
                </a:solidFill>
                <a:latin typeface="Comic Sans MS" pitchFamily="66" charset="0"/>
              </a:rPr>
              <a:t>1815 – 1864</a:t>
            </a:r>
            <a:endParaRPr lang="ru-RU" b="1" i="1">
              <a:solidFill>
                <a:srgbClr val="660033"/>
              </a:solidFill>
              <a:latin typeface="Comic Sans MS" pitchFamily="66" charset="0"/>
            </a:endParaRPr>
          </a:p>
        </p:txBody>
      </p:sp>
      <p:pic>
        <p:nvPicPr>
          <p:cNvPr id="20486" name="Picture 6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4048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7" name="Picture 7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575" y="4810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8" name="Picture 8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2778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9" name="Picture 9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575" y="2524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0" name="Picture 10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975" y="2778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1" name="Picture 11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975" y="2524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2" name="Picture 12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2778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3" name="Picture 13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75" y="2524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4" name="Picture 14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1775" y="2778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5" name="Picture 15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775" y="2524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6" name="Picture 16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175" y="2778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7" name="Picture 17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175" y="2524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8" name="Picture 18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975" y="4048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9" name="Picture 19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975" y="4810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0" name="Picture 20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4048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1" name="Picture 21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75" y="4810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2" name="Picture 22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1775" y="4048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3" name="Picture 23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775" y="4810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4" name="Picture 24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175" y="4048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5" name="Picture 25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175" y="4810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build="p"/>
      <p:bldP spid="3380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AutoShape 34"/>
          <p:cNvSpPr>
            <a:spLocks noChangeArrowheads="1"/>
          </p:cNvSpPr>
          <p:nvPr/>
        </p:nvSpPr>
        <p:spPr bwMode="auto">
          <a:xfrm>
            <a:off x="1619250" y="692150"/>
            <a:ext cx="6121400" cy="935038"/>
          </a:xfrm>
          <a:prstGeom prst="flowChartPreparat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2400">
                <a:solidFill>
                  <a:srgbClr val="513E25"/>
                </a:solidFill>
              </a:rPr>
              <a:t>Ғылыми пән ретінде логиканың </a:t>
            </a:r>
          </a:p>
          <a:p>
            <a:pPr algn="ctr"/>
            <a:r>
              <a:rPr lang="kk-KZ" sz="2400">
                <a:solidFill>
                  <a:srgbClr val="513E25"/>
                </a:solidFill>
              </a:rPr>
              <a:t>бірнеше нұсқалары дараланады</a:t>
            </a:r>
            <a:endParaRPr lang="ru-RU" sz="2400">
              <a:solidFill>
                <a:srgbClr val="513E25"/>
              </a:solidFill>
            </a:endParaRPr>
          </a:p>
        </p:txBody>
      </p:sp>
      <p:sp>
        <p:nvSpPr>
          <p:cNvPr id="27654" name="AutoShape 3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47813" y="2349500"/>
            <a:ext cx="2520950" cy="100965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b="1">
                <a:solidFill>
                  <a:srgbClr val="513E25"/>
                </a:solidFill>
              </a:rPr>
              <a:t>Формальды </a:t>
            </a:r>
          </a:p>
          <a:p>
            <a:pPr algn="ctr"/>
            <a:r>
              <a:rPr lang="kk-KZ" b="1">
                <a:solidFill>
                  <a:srgbClr val="513E25"/>
                </a:solidFill>
              </a:rPr>
              <a:t>логика</a:t>
            </a:r>
            <a:endParaRPr lang="ru-RU" b="1">
              <a:solidFill>
                <a:srgbClr val="513E25"/>
              </a:solidFill>
            </a:endParaRPr>
          </a:p>
        </p:txBody>
      </p:sp>
      <p:sp>
        <p:nvSpPr>
          <p:cNvPr id="27655" name="AutoShape 3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264150" y="4364038"/>
            <a:ext cx="2520950" cy="1152525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b="1">
                <a:solidFill>
                  <a:srgbClr val="513E25"/>
                </a:solidFill>
              </a:rPr>
              <a:t>Ықтималдық </a:t>
            </a:r>
          </a:p>
          <a:p>
            <a:pPr algn="ctr"/>
            <a:r>
              <a:rPr lang="kk-KZ" b="1">
                <a:solidFill>
                  <a:srgbClr val="513E25"/>
                </a:solidFill>
              </a:rPr>
              <a:t>логика</a:t>
            </a:r>
            <a:endParaRPr lang="ru-RU" b="1">
              <a:solidFill>
                <a:srgbClr val="513E25"/>
              </a:solidFill>
            </a:endParaRPr>
          </a:p>
        </p:txBody>
      </p:sp>
      <p:sp>
        <p:nvSpPr>
          <p:cNvPr id="27656" name="AutoShape 3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276600" y="3429000"/>
            <a:ext cx="2665413" cy="122555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k-KZ" b="1">
              <a:solidFill>
                <a:srgbClr val="513E25"/>
              </a:solidFill>
            </a:endParaRPr>
          </a:p>
          <a:p>
            <a:pPr algn="ctr"/>
            <a:r>
              <a:rPr lang="kk-KZ" b="1">
                <a:solidFill>
                  <a:srgbClr val="513E25"/>
                </a:solidFill>
              </a:rPr>
              <a:t>Математикалық </a:t>
            </a:r>
          </a:p>
          <a:p>
            <a:pPr algn="ctr"/>
            <a:r>
              <a:rPr lang="kk-KZ" b="1">
                <a:solidFill>
                  <a:srgbClr val="513E25"/>
                </a:solidFill>
              </a:rPr>
              <a:t>логика</a:t>
            </a:r>
            <a:endParaRPr lang="ru-RU" b="1">
              <a:solidFill>
                <a:srgbClr val="513E25"/>
              </a:solidFill>
            </a:endParaRPr>
          </a:p>
        </p:txBody>
      </p:sp>
      <p:sp>
        <p:nvSpPr>
          <p:cNvPr id="27657" name="Line 49"/>
          <p:cNvSpPr>
            <a:spLocks noChangeShapeType="1"/>
          </p:cNvSpPr>
          <p:nvPr/>
        </p:nvSpPr>
        <p:spPr bwMode="auto">
          <a:xfrm>
            <a:off x="2843213" y="16287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58" name="Line 50"/>
          <p:cNvSpPr>
            <a:spLocks noChangeShapeType="1"/>
          </p:cNvSpPr>
          <p:nvPr/>
        </p:nvSpPr>
        <p:spPr bwMode="auto">
          <a:xfrm>
            <a:off x="6516688" y="1627188"/>
            <a:ext cx="0" cy="273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59" name="Line 51"/>
          <p:cNvSpPr>
            <a:spLocks noChangeShapeType="1"/>
          </p:cNvSpPr>
          <p:nvPr/>
        </p:nvSpPr>
        <p:spPr bwMode="auto">
          <a:xfrm>
            <a:off x="4572000" y="1628775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1514" name="Picture 10" descr="BD20657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5" name="Picture 11" descr="J009571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6" name="Picture 12" descr="BD20656_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7" name="Picture 13" descr="J009571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8" name="Picture 14" descr="BD20656_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9" name="Picture 15" descr="J009571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0" name="Picture 16" descr="BD20656_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1" name="Picture 17" descr="J009571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2" name="Picture 18" descr="BD20656_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3" name="Picture 19" descr="J009571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4" name="Picture 20" descr="BD20656_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5" name="Picture 21" descr="J009571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6" name="Picture 22" descr="BD20657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7" name="Picture 23" descr="J009571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8" name="Picture 24" descr="BD20657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9" name="Picture 25" descr="J009571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0" name="Picture 26" descr="BD20657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1" name="Picture 27" descr="J009571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2" name="Picture 28" descr="BD20657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3" name="Picture 29" descr="J009571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4" name="Picture 30" descr="BD20657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2603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5" name="Picture 31" descr="J009571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138" y="336550"/>
            <a:ext cx="239712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6" name="Picture 32" descr="BD20656_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1333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7" name="Picture 33" descr="J009571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138" y="107950"/>
            <a:ext cx="239712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8" name="Picture 34" descr="BD20656_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7538" y="1333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9" name="Picture 35" descr="J009571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538" y="107950"/>
            <a:ext cx="239712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40" name="Picture 36" descr="BD20656_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1333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41" name="Picture 37" descr="J009571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938" y="107950"/>
            <a:ext cx="239712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42" name="Picture 38" descr="BD20656_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0338" y="1333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43" name="Picture 39" descr="J009571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338" y="107950"/>
            <a:ext cx="239712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44" name="Picture 40" descr="BD20656_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6738" y="1333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45" name="Picture 41" descr="J009571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8738" y="107950"/>
            <a:ext cx="239712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46" name="Picture 42" descr="BD20657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7538" y="2603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47" name="Picture 43" descr="J009571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538" y="336550"/>
            <a:ext cx="239712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48" name="Picture 44" descr="BD20657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2603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49" name="Picture 45" descr="J009571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938" y="336550"/>
            <a:ext cx="239712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50" name="Picture 46" descr="BD20657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0338" y="2603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51" name="Picture 47" descr="J009571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338" y="336550"/>
            <a:ext cx="239712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52" name="Picture 48" descr="BD20657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6738" y="2603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53" name="Picture 49" descr="J009571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8738" y="336550"/>
            <a:ext cx="239712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54" name="Picture 4" descr="J0095744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927395">
            <a:off x="-50800" y="3298825"/>
            <a:ext cx="3779838" cy="216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/>
      <p:bldP spid="27654" grpId="0" animBg="1"/>
      <p:bldP spid="27655" grpId="0" animBg="1"/>
      <p:bldP spid="27656" grpId="0" animBg="1"/>
      <p:bldP spid="27657" grpId="0" animBg="1"/>
      <p:bldP spid="27658" grpId="0" animBg="1"/>
      <p:bldP spid="2765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565400"/>
            <a:ext cx="8229600" cy="1143000"/>
          </a:xfrm>
        </p:spPr>
        <p:txBody>
          <a:bodyPr/>
          <a:lstStyle/>
          <a:p>
            <a:pPr eaLnBrk="1" hangingPunct="1"/>
            <a:r>
              <a:rPr lang="kk-KZ" sz="4000" b="1" smtClean="0">
                <a:solidFill>
                  <a:srgbClr val="7030A0"/>
                </a:solidFill>
              </a:rPr>
              <a:t>Пікірлер алгебрасы</a:t>
            </a:r>
            <a:r>
              <a:rPr lang="kk-KZ" sz="4000" smtClean="0">
                <a:solidFill>
                  <a:srgbClr val="7030A0"/>
                </a:solidFill>
              </a:rPr>
              <a:t> – идеал пікірлерге қатысты ақиқат немесе жалған пікір деп тұжырымдауға болатын пікірлерді зерттейтін логикалар алгебрасы.</a:t>
            </a:r>
            <a:endParaRPr lang="ru-RU" sz="4000" smtClean="0">
              <a:solidFill>
                <a:srgbClr val="7030A0"/>
              </a:solidFill>
            </a:endParaRPr>
          </a:p>
        </p:txBody>
      </p:sp>
      <p:pic>
        <p:nvPicPr>
          <p:cNvPr id="22532" name="Picture 4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3" name="Picture 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4" name="Picture 6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5" name="Picture 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6" name="Picture 8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7" name="Picture 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8" name="Picture 10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9" name="Picture 1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40" name="Picture 12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41" name="Picture 1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42" name="Picture 14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43" name="Picture 1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44" name="Picture 16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45" name="Picture 1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46" name="Picture 18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47" name="Picture 1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48" name="Picture 20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49" name="Picture 2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50" name="Picture 22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51" name="Picture 2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52" name="Picture 24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4048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53" name="Picture 2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138" y="481013"/>
            <a:ext cx="239712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54" name="Picture 26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2778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55" name="Picture 2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138" y="252413"/>
            <a:ext cx="239712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56" name="Picture 28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7538" y="2778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57" name="Picture 2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538" y="252413"/>
            <a:ext cx="239712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58" name="Picture 30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2778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59" name="Picture 3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938" y="252413"/>
            <a:ext cx="239712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60" name="Picture 32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0338" y="2778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61" name="Picture 3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338" y="252413"/>
            <a:ext cx="239712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62" name="Picture 34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6738" y="2778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63" name="Picture 3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8738" y="252413"/>
            <a:ext cx="239712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64" name="Picture 36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7538" y="4048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65" name="Picture 3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538" y="481013"/>
            <a:ext cx="239712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66" name="Picture 38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4048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67" name="Picture 3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938" y="481013"/>
            <a:ext cx="239712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68" name="Picture 40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0338" y="4048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69" name="Picture 4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338" y="481013"/>
            <a:ext cx="239712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70" name="Picture 42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6738" y="4048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71" name="Picture 4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8738" y="481013"/>
            <a:ext cx="239712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349500"/>
            <a:ext cx="8229600" cy="1143000"/>
          </a:xfrm>
        </p:spPr>
        <p:txBody>
          <a:bodyPr/>
          <a:lstStyle/>
          <a:p>
            <a:pPr eaLnBrk="1" hangingPunct="1"/>
            <a:r>
              <a:rPr lang="kk-KZ" sz="4000" b="1" smtClean="0">
                <a:solidFill>
                  <a:srgbClr val="000099"/>
                </a:solidFill>
              </a:rPr>
              <a:t>Қарапайым пікірлер</a:t>
            </a:r>
            <a:r>
              <a:rPr lang="kk-KZ" sz="4000" smtClean="0">
                <a:solidFill>
                  <a:srgbClr val="000099"/>
                </a:solidFill>
              </a:rPr>
              <a:t> логикалар алгебрасында латынның бас әріптерімен таңбаланады:</a:t>
            </a:r>
            <a:br>
              <a:rPr lang="kk-KZ" sz="4000" smtClean="0">
                <a:solidFill>
                  <a:srgbClr val="000099"/>
                </a:solidFill>
              </a:rPr>
            </a:br>
            <a:r>
              <a:rPr lang="kk-KZ" sz="4000" smtClean="0">
                <a:solidFill>
                  <a:srgbClr val="000099"/>
                </a:solidFill>
              </a:rPr>
              <a:t>А</a:t>
            </a:r>
            <a:r>
              <a:rPr lang="en-US" sz="4000" smtClean="0">
                <a:solidFill>
                  <a:srgbClr val="000099"/>
                </a:solidFill>
              </a:rPr>
              <a:t>=</a:t>
            </a:r>
            <a:r>
              <a:rPr lang="en-US" sz="4000" smtClean="0">
                <a:solidFill>
                  <a:srgbClr val="000099"/>
                </a:solidFill>
                <a:cs typeface="Arial" charset="0"/>
              </a:rPr>
              <a:t>{</a:t>
            </a:r>
            <a:r>
              <a:rPr lang="kk-KZ" sz="4000" smtClean="0">
                <a:solidFill>
                  <a:srgbClr val="000099"/>
                </a:solidFill>
                <a:cs typeface="Arial" charset="0"/>
              </a:rPr>
              <a:t>Абай – қазақ халқының ұлы ақыны</a:t>
            </a:r>
            <a:r>
              <a:rPr lang="en-US" sz="4000" smtClean="0">
                <a:solidFill>
                  <a:srgbClr val="000099"/>
                </a:solidFill>
                <a:cs typeface="Arial" charset="0"/>
              </a:rPr>
              <a:t>}</a:t>
            </a:r>
            <a:r>
              <a:rPr lang="kk-KZ" sz="4000" smtClean="0">
                <a:solidFill>
                  <a:srgbClr val="000099"/>
                </a:solidFill>
                <a:cs typeface="Arial" charset="0"/>
              </a:rPr>
              <a:t>.</a:t>
            </a:r>
            <a:r>
              <a:rPr lang="en-US" sz="4000" smtClean="0">
                <a:solidFill>
                  <a:srgbClr val="000099"/>
                </a:solidFill>
              </a:rPr>
              <a:t/>
            </a:r>
            <a:br>
              <a:rPr lang="en-US" sz="4000" smtClean="0">
                <a:solidFill>
                  <a:srgbClr val="000099"/>
                </a:solidFill>
              </a:rPr>
            </a:br>
            <a:r>
              <a:rPr lang="en-US" sz="4000" smtClean="0">
                <a:solidFill>
                  <a:srgbClr val="000099"/>
                </a:solidFill>
              </a:rPr>
              <a:t>B=</a:t>
            </a:r>
            <a:r>
              <a:rPr lang="en-US" sz="4000" smtClean="0">
                <a:solidFill>
                  <a:srgbClr val="000099"/>
                </a:solidFill>
                <a:cs typeface="Arial" charset="0"/>
              </a:rPr>
              <a:t>{</a:t>
            </a:r>
            <a:r>
              <a:rPr lang="kk-KZ" sz="4000" smtClean="0">
                <a:solidFill>
                  <a:srgbClr val="000099"/>
                </a:solidFill>
                <a:cs typeface="Arial" charset="0"/>
              </a:rPr>
              <a:t>А.С.Пушкин – ұлы математик</a:t>
            </a:r>
            <a:r>
              <a:rPr lang="en-US" sz="4000" smtClean="0">
                <a:solidFill>
                  <a:srgbClr val="000099"/>
                </a:solidFill>
                <a:cs typeface="Arial" charset="0"/>
              </a:rPr>
              <a:t>}</a:t>
            </a:r>
            <a:r>
              <a:rPr lang="kk-KZ" sz="4000" smtClean="0">
                <a:solidFill>
                  <a:srgbClr val="000099"/>
                </a:solidFill>
                <a:cs typeface="Arial" charset="0"/>
              </a:rPr>
              <a:t>.</a:t>
            </a:r>
            <a:endParaRPr lang="ru-RU" sz="4000" smtClean="0">
              <a:solidFill>
                <a:srgbClr val="000099"/>
              </a:solidFill>
              <a:cs typeface="Arial" charset="0"/>
            </a:endParaRPr>
          </a:p>
        </p:txBody>
      </p:sp>
      <p:pic>
        <p:nvPicPr>
          <p:cNvPr id="23556" name="Picture 4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7" name="Picture 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8" name="Picture 6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9" name="Picture 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0" name="Picture 8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1" name="Picture 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2" name="Picture 10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3" name="Picture 1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4" name="Picture 12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5" name="Picture 1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6" name="Picture 14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7" name="Picture 1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8" name="Picture 16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9" name="Picture 1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70" name="Picture 18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71" name="Picture 1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72" name="Picture 20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73" name="Picture 2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74" name="Picture 22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75" name="Picture 2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76" name="Picture 24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4000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77" name="Picture 2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4762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78" name="Picture 26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2730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79" name="Picture 2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2476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80" name="Picture 28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775" y="2730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81" name="Picture 2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476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82" name="Picture 30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175" y="2730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83" name="Picture 3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175" y="2476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84" name="Picture 32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575" y="2730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85" name="Picture 3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4575" y="2476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86" name="Picture 34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975" y="27305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87" name="Picture 3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975" y="2476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88" name="Picture 36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775" y="4000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89" name="Picture 3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4762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90" name="Picture 38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175" y="4000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91" name="Picture 3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175" y="4762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92" name="Picture 40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575" y="4000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93" name="Picture 4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4575" y="4762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94" name="Picture 42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975" y="40005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95" name="Picture 4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975" y="47625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14313" y="500063"/>
            <a:ext cx="8715375" cy="5715000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Құрмалас пікірлер </a:t>
            </a:r>
            <a:r>
              <a:rPr lang="kk-KZ" sz="4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табиғи тілде пікірлер алгебрасында логикалық амалдармен алмастырылатын “және”, “немесе”, “теріске шығару” сөздері арқылы құрылады. </a:t>
            </a:r>
            <a:endParaRPr lang="ru-RU" sz="44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785794"/>
            <a:ext cx="7858180" cy="378565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Бастауыштың</a:t>
            </a:r>
            <a:r>
              <a:rPr lang="ru-RU" sz="8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</a:t>
            </a:r>
          </a:p>
          <a:p>
            <a:pPr algn="ctr">
              <a:defRPr/>
            </a:pPr>
            <a:r>
              <a:rPr lang="ru-RU" sz="8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жасалу</a:t>
            </a:r>
            <a:r>
              <a:rPr lang="ru-RU" sz="8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>
              <a:defRPr/>
            </a:pPr>
            <a:r>
              <a:rPr lang="ru-RU" sz="8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8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жолдары</a:t>
            </a:r>
            <a:endParaRPr lang="ru-RU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5604" name="Picture 4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5" name="Picture 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6" name="Picture 6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7" name="Picture 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8" name="Picture 8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9" name="Picture 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10" name="Picture 10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11" name="Picture 1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12" name="Picture 12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13" name="Picture 1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14" name="Picture 14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15" name="Picture 1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16" name="Picture 16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17" name="Picture 1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18" name="Picture 18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19" name="Picture 1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20" name="Picture 20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21" name="Picture 2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22" name="Picture 22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23" name="Picture 2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24" name="Picture 24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4048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25" name="Picture 2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481013"/>
            <a:ext cx="239712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26" name="Picture 26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2778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27" name="Picture 2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252413"/>
            <a:ext cx="239712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28" name="Picture 28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438" y="2778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29" name="Picture 2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438" y="252413"/>
            <a:ext cx="239712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30" name="Picture 30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2778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31" name="Picture 3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38" y="252413"/>
            <a:ext cx="239712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32" name="Picture 32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238" y="2778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33" name="Picture 3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238" y="252413"/>
            <a:ext cx="239712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34" name="Picture 34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2778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35" name="Picture 3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638" y="252413"/>
            <a:ext cx="239712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36" name="Picture 36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438" y="4048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37" name="Picture 3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438" y="481013"/>
            <a:ext cx="239712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38" name="Picture 38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4048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39" name="Picture 3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38" y="481013"/>
            <a:ext cx="239712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40" name="Picture 40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238" y="4048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41" name="Picture 4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238" y="481013"/>
            <a:ext cx="239712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42" name="Picture 42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048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43" name="Picture 4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638" y="481013"/>
            <a:ext cx="239712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44" name="Picture 4" descr="J0095744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3500438"/>
            <a:ext cx="3779837" cy="216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929" name="Group 65"/>
          <p:cNvGraphicFramePr>
            <a:graphicFrameLocks noGrp="1"/>
          </p:cNvGraphicFramePr>
          <p:nvPr>
            <p:ph type="tbl" idx="1"/>
          </p:nvPr>
        </p:nvGraphicFramePr>
        <p:xfrm>
          <a:off x="428625" y="714375"/>
          <a:ext cx="7959725" cy="5972175"/>
        </p:xfrm>
        <a:graphic>
          <a:graphicData uri="http://schemas.openxmlformats.org/drawingml/2006/table">
            <a:tbl>
              <a:tblPr/>
              <a:tblGrid>
                <a:gridCol w="2652127"/>
                <a:gridCol w="2655471"/>
                <a:gridCol w="2652127"/>
              </a:tblGrid>
              <a:tr h="15072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Ай – Жердің серігі.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Шағырлой ауылы - Сырым ауданындағы  елді мекен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Жаны сұлу  ешкімге жамандақ жасамайды,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432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Бастауышты</a:t>
                      </a:r>
                      <a:r>
                        <a:rPr kumimoji="0" lang="kk-K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ң жасалу жолдары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58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Адамдардың көзі көк болады.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Мен - жоғарғы  оқу  орнының  студентімін.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Сыпайы  сырын  сақтар.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Төрт жердегі төрт –он алты,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Асық  ойнаған азар, доп  ойнаған  тозар,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Сөйлеу-мәдениеттіліктің белгісі,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33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“О, алақай!”- қуанудың белгісі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Еріншектің  ертеңі бітпес,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214438"/>
            <a:ext cx="8229600" cy="4525962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kk-KZ" smtClean="0">
                <a:solidFill>
                  <a:srgbClr val="9900FF"/>
                </a:solidFill>
              </a:rPr>
              <a:t>Ауылдың  маңы-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kk-KZ" smtClean="0">
                <a:solidFill>
                  <a:srgbClr val="9900FF"/>
                </a:solidFill>
              </a:rPr>
              <a:t>Балалар шуы-</a:t>
            </a:r>
          </a:p>
          <a:p>
            <a:pPr marL="609600" indent="-609600" eaLnBrk="1" hangingPunct="1">
              <a:buFontTx/>
              <a:buNone/>
            </a:pPr>
            <a:r>
              <a:rPr lang="kk-KZ" smtClean="0">
                <a:solidFill>
                  <a:srgbClr val="9900FF"/>
                </a:solidFill>
              </a:rPr>
              <a:t>3. Асық  ойнаған -  </a:t>
            </a:r>
          </a:p>
          <a:p>
            <a:pPr marL="609600" indent="-609600" eaLnBrk="1" hangingPunct="1">
              <a:buFontTx/>
              <a:buNone/>
            </a:pPr>
            <a:endParaRPr lang="kk-KZ" smtClean="0">
              <a:solidFill>
                <a:srgbClr val="9900FF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kk-KZ" smtClean="0">
                <a:solidFill>
                  <a:srgbClr val="9900FF"/>
                </a:solidFill>
              </a:rPr>
              <a:t>4. Оның  айтып  отырғаны –</a:t>
            </a:r>
          </a:p>
          <a:p>
            <a:pPr marL="609600" indent="-609600" eaLnBrk="1" hangingPunct="1">
              <a:buFontTx/>
              <a:buNone/>
            </a:pPr>
            <a:r>
              <a:rPr lang="kk-KZ" smtClean="0">
                <a:solidFill>
                  <a:srgbClr val="9900FF"/>
                </a:solidFill>
              </a:rPr>
              <a:t>5. Алтау -</a:t>
            </a:r>
          </a:p>
          <a:p>
            <a:pPr marL="609600" indent="-609600" eaLnBrk="1" hangingPunct="1">
              <a:buFontTx/>
              <a:buNone/>
            </a:pPr>
            <a:r>
              <a:rPr lang="kk-KZ" smtClean="0">
                <a:solidFill>
                  <a:srgbClr val="9900FF"/>
                </a:solidFill>
              </a:rPr>
              <a:t>   Төртеу-</a:t>
            </a:r>
          </a:p>
          <a:p>
            <a:pPr marL="609600" indent="-609600" eaLnBrk="1" hangingPunct="1">
              <a:buFontTx/>
              <a:buNone/>
            </a:pPr>
            <a:r>
              <a:rPr lang="kk-KZ" smtClean="0">
                <a:solidFill>
                  <a:srgbClr val="9900FF"/>
                </a:solidFill>
              </a:rPr>
              <a:t>6. Жығылған- </a:t>
            </a:r>
          </a:p>
          <a:p>
            <a:pPr marL="609600" indent="-609600" eaLnBrk="1" hangingPunct="1">
              <a:buFontTx/>
              <a:buNone/>
            </a:pPr>
            <a:r>
              <a:rPr lang="kk-KZ" smtClean="0">
                <a:solidFill>
                  <a:srgbClr val="9900FF"/>
                </a:solidFill>
              </a:rPr>
              <a:t>7. Ол өзі- </a:t>
            </a:r>
          </a:p>
          <a:p>
            <a:pPr marL="609600" indent="-609600" eaLnBrk="1" hangingPunct="1">
              <a:buFontTx/>
              <a:buNone/>
            </a:pPr>
            <a:endParaRPr lang="ru-RU" smtClean="0">
              <a:solidFill>
                <a:srgbClr val="9900FF"/>
              </a:solidFill>
            </a:endParaRPr>
          </a:p>
        </p:txBody>
      </p:sp>
      <p:sp>
        <p:nvSpPr>
          <p:cNvPr id="5" name="Полилиния 4"/>
          <p:cNvSpPr/>
          <p:nvPr/>
        </p:nvSpPr>
        <p:spPr>
          <a:xfrm>
            <a:off x="3303588" y="3136900"/>
            <a:ext cx="90487" cy="36513"/>
          </a:xfrm>
          <a:custGeom>
            <a:avLst/>
            <a:gdLst/>
            <a:ahLst/>
            <a:cxnLst/>
            <a:rect l="0" t="0" r="0" b="0"/>
            <a:pathLst>
              <a:path w="91259" h="36480">
                <a:moveTo>
                  <a:pt x="0" y="27359"/>
                </a:moveTo>
                <a:lnTo>
                  <a:pt x="9126" y="36479"/>
                </a:lnTo>
                <a:lnTo>
                  <a:pt x="18252" y="27359"/>
                </a:lnTo>
                <a:lnTo>
                  <a:pt x="36504" y="27359"/>
                </a:lnTo>
                <a:lnTo>
                  <a:pt x="54755" y="18239"/>
                </a:lnTo>
                <a:lnTo>
                  <a:pt x="73006" y="9119"/>
                </a:lnTo>
                <a:lnTo>
                  <a:pt x="91258" y="0"/>
                </a:lnTo>
                <a:lnTo>
                  <a:pt x="91258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657" name="WordArt 9"/>
          <p:cNvSpPr>
            <a:spLocks noChangeArrowheads="1" noChangeShapeType="1" noTextEdit="1"/>
          </p:cNvSpPr>
          <p:nvPr/>
        </p:nvSpPr>
        <p:spPr bwMode="auto">
          <a:xfrm>
            <a:off x="539750" y="260350"/>
            <a:ext cx="4249738" cy="1008063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5472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Бекіту</a:t>
            </a:r>
          </a:p>
        </p:txBody>
      </p:sp>
      <p:pic>
        <p:nvPicPr>
          <p:cNvPr id="27658" name="Picture 10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9" name="Picture 1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60" name="Picture 12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61" name="Picture 1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62" name="Picture 14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63" name="Picture 1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64" name="Picture 16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65" name="Picture 1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66" name="Picture 18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67" name="Picture 1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68" name="Picture 20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69" name="Picture 2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70" name="Picture 22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71" name="Picture 2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72" name="Picture 24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73" name="Picture 2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74" name="Picture 26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75" name="Picture 2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76" name="Picture 28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77" name="Picture 2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625" y="500063"/>
          <a:ext cx="7786688" cy="60007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286375"/>
                <a:gridCol w="1285875"/>
                <a:gridCol w="1214438"/>
              </a:tblGrid>
              <a:tr h="750094"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/>
                        <a:t>Пайымдау</a:t>
                      </a:r>
                      <a:endParaRPr lang="ru-RU" sz="1800" b="1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/>
                        <a:t>ақиқат</a:t>
                      </a:r>
                      <a:endParaRPr lang="ru-RU" sz="1800" b="1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/>
                        <a:t>жалған</a:t>
                      </a:r>
                      <a:endParaRPr lang="ru-RU" sz="1800" b="1" dirty="0"/>
                    </a:p>
                  </a:txBody>
                  <a:tcPr marL="91439" marR="91439"/>
                </a:tc>
              </a:tr>
              <a:tr h="750094"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/>
                        <a:t>Күн жарқырап тұр</a:t>
                      </a:r>
                      <a:endParaRPr lang="ru-RU" sz="1800" b="1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endParaRPr lang="ru-RU" sz="1800"/>
                    </a:p>
                  </a:txBody>
                  <a:tcPr marL="91439" marR="91439"/>
                </a:tc>
              </a:tr>
              <a:tr h="750094"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/>
                        <a:t>222 – жай сан</a:t>
                      </a:r>
                      <a:endParaRPr lang="ru-RU" sz="1800" b="1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91439" marR="91439"/>
                </a:tc>
              </a:tr>
              <a:tr h="750094"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/>
                        <a:t>Жер жазық</a:t>
                      </a:r>
                      <a:endParaRPr lang="ru-RU" sz="1800" b="1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endParaRPr lang="ru-RU" sz="1800"/>
                    </a:p>
                  </a:txBody>
                  <a:tcPr marL="91439" marR="91439"/>
                </a:tc>
              </a:tr>
              <a:tr h="750094"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/>
                        <a:t>Кез келген квадрат ромб болады</a:t>
                      </a:r>
                      <a:endParaRPr lang="ru-RU" sz="1800" b="1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endParaRPr lang="ru-RU" sz="1800"/>
                    </a:p>
                  </a:txBody>
                  <a:tcPr marL="91439" marR="91439"/>
                </a:tc>
              </a:tr>
              <a:tr h="750094"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/>
                        <a:t>-9  ≥-11</a:t>
                      </a:r>
                      <a:endParaRPr lang="ru-RU" sz="2000" b="1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endParaRPr lang="ru-RU" sz="1800"/>
                    </a:p>
                  </a:txBody>
                  <a:tcPr marL="91439" marR="91439"/>
                </a:tc>
              </a:tr>
              <a:tr h="750094"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/>
                        <a:t>Мен тоғызыншы  сыныпта оқимын</a:t>
                      </a:r>
                      <a:endParaRPr lang="ru-RU" sz="1800" b="1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endParaRPr lang="ru-RU" sz="18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91439" marR="91439"/>
                </a:tc>
              </a:tr>
              <a:tr h="750094"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/>
                        <a:t>Қояндардың бәрі капустаны жақсы көреді</a:t>
                      </a:r>
                      <a:endParaRPr lang="ru-RU" sz="1800" b="1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endParaRPr lang="ru-RU" sz="18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91439" marR="91439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WordArt 4"/>
          <p:cNvSpPr>
            <a:spLocks noChangeArrowheads="1" noChangeShapeType="1" noTextEdit="1"/>
          </p:cNvSpPr>
          <p:nvPr/>
        </p:nvSpPr>
        <p:spPr bwMode="auto">
          <a:xfrm>
            <a:off x="304800" y="533400"/>
            <a:ext cx="29432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Сабақтың  типі:</a:t>
            </a:r>
          </a:p>
        </p:txBody>
      </p:sp>
      <p:sp>
        <p:nvSpPr>
          <p:cNvPr id="59397" name="WordArt 5"/>
          <p:cNvSpPr>
            <a:spLocks noChangeArrowheads="1" noChangeShapeType="1" noTextEdit="1"/>
          </p:cNvSpPr>
          <p:nvPr/>
        </p:nvSpPr>
        <p:spPr bwMode="auto">
          <a:xfrm>
            <a:off x="304800" y="1371600"/>
            <a:ext cx="30194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Сабақтың  түрі:</a:t>
            </a:r>
          </a:p>
        </p:txBody>
      </p:sp>
      <p:sp>
        <p:nvSpPr>
          <p:cNvPr id="59398" name="WordArt 6"/>
          <p:cNvSpPr>
            <a:spLocks noChangeArrowheads="1" noChangeShapeType="1" noTextEdit="1"/>
          </p:cNvSpPr>
          <p:nvPr/>
        </p:nvSpPr>
        <p:spPr bwMode="auto">
          <a:xfrm>
            <a:off x="304800" y="2133600"/>
            <a:ext cx="29908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Сабақтың әдісі:</a:t>
            </a:r>
          </a:p>
        </p:txBody>
      </p:sp>
      <p:sp>
        <p:nvSpPr>
          <p:cNvPr id="59399" name="WordArt 7"/>
          <p:cNvSpPr>
            <a:spLocks noChangeArrowheads="1" noChangeShapeType="1" noTextEdit="1"/>
          </p:cNvSpPr>
          <p:nvPr/>
        </p:nvSpPr>
        <p:spPr bwMode="auto">
          <a:xfrm>
            <a:off x="179388" y="3141663"/>
            <a:ext cx="435292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Сабақтың формасы:</a:t>
            </a:r>
          </a:p>
        </p:txBody>
      </p:sp>
      <p:sp>
        <p:nvSpPr>
          <p:cNvPr id="59400" name="WordArt 8"/>
          <p:cNvSpPr>
            <a:spLocks noChangeArrowheads="1" noChangeShapeType="1" noTextEdit="1"/>
          </p:cNvSpPr>
          <p:nvPr/>
        </p:nvSpPr>
        <p:spPr bwMode="auto">
          <a:xfrm>
            <a:off x="250825" y="4149725"/>
            <a:ext cx="42386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Сабақтың көрнекілігі:</a:t>
            </a:r>
          </a:p>
        </p:txBody>
      </p:sp>
      <p:sp>
        <p:nvSpPr>
          <p:cNvPr id="59401" name="Rectangle 9"/>
          <p:cNvSpPr>
            <a:spLocks noChangeArrowheads="1"/>
          </p:cNvSpPr>
          <p:nvPr/>
        </p:nvSpPr>
        <p:spPr bwMode="auto">
          <a:xfrm>
            <a:off x="3429000" y="609600"/>
            <a:ext cx="39306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kk-KZ" sz="2400" b="1">
                <a:solidFill>
                  <a:srgbClr val="006600"/>
                </a:solidFill>
                <a:latin typeface="KZ Times New Roman" pitchFamily="18" charset="0"/>
                <a:cs typeface="Arial" charset="0"/>
              </a:rPr>
              <a:t>Жаңа  сабақты  меңгерту</a:t>
            </a:r>
            <a:endParaRPr lang="ru-RU" sz="2400" b="1">
              <a:solidFill>
                <a:srgbClr val="006600"/>
              </a:solidFill>
              <a:latin typeface="KZ Times New Roman" pitchFamily="18" charset="0"/>
              <a:cs typeface="Arial" charset="0"/>
            </a:endParaRPr>
          </a:p>
          <a:p>
            <a:pPr eaLnBrk="0" hangingPunct="0"/>
            <a:endParaRPr lang="ru-RU" sz="2000">
              <a:solidFill>
                <a:srgbClr val="006600"/>
              </a:solidFill>
              <a:cs typeface="Arial" charset="0"/>
            </a:endParaRPr>
          </a:p>
        </p:txBody>
      </p:sp>
      <p:sp>
        <p:nvSpPr>
          <p:cNvPr id="59402" name="Rectangle 10"/>
          <p:cNvSpPr>
            <a:spLocks noChangeArrowheads="1"/>
          </p:cNvSpPr>
          <p:nvPr/>
        </p:nvSpPr>
        <p:spPr bwMode="auto">
          <a:xfrm>
            <a:off x="3429000" y="1371600"/>
            <a:ext cx="2663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kk-KZ" sz="2400" b="1">
                <a:solidFill>
                  <a:srgbClr val="006600"/>
                </a:solidFill>
                <a:latin typeface="KZ Times New Roman" pitchFamily="18" charset="0"/>
                <a:cs typeface="Arial" charset="0"/>
              </a:rPr>
              <a:t>Бинарлық сабақ</a:t>
            </a:r>
          </a:p>
        </p:txBody>
      </p:sp>
      <p:sp>
        <p:nvSpPr>
          <p:cNvPr id="59403" name="Rectangle 11"/>
          <p:cNvSpPr>
            <a:spLocks noChangeArrowheads="1"/>
          </p:cNvSpPr>
          <p:nvPr/>
        </p:nvSpPr>
        <p:spPr bwMode="auto">
          <a:xfrm>
            <a:off x="4716463" y="3141663"/>
            <a:ext cx="3048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kk-KZ" sz="2400" b="1">
                <a:solidFill>
                  <a:srgbClr val="006600"/>
                </a:solidFill>
                <a:cs typeface="Arial" charset="0"/>
              </a:rPr>
              <a:t>Дәстүрлі</a:t>
            </a:r>
            <a:endParaRPr lang="ru-RU" sz="2400" b="1">
              <a:solidFill>
                <a:srgbClr val="006600"/>
              </a:solidFill>
              <a:cs typeface="Arial" charset="0"/>
            </a:endParaRPr>
          </a:p>
          <a:p>
            <a:pPr eaLnBrk="0" hangingPunct="0"/>
            <a:endParaRPr lang="ru-RU" sz="2400" b="1">
              <a:solidFill>
                <a:srgbClr val="006600"/>
              </a:solidFill>
              <a:cs typeface="Arial" charset="0"/>
            </a:endParaRPr>
          </a:p>
        </p:txBody>
      </p:sp>
      <p:sp>
        <p:nvSpPr>
          <p:cNvPr id="59404" name="Rectangle 12"/>
          <p:cNvSpPr>
            <a:spLocks noChangeArrowheads="1"/>
          </p:cNvSpPr>
          <p:nvPr/>
        </p:nvSpPr>
        <p:spPr bwMode="auto">
          <a:xfrm>
            <a:off x="4643438" y="4221163"/>
            <a:ext cx="33194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kk-KZ" sz="2000" b="1">
                <a:solidFill>
                  <a:srgbClr val="006600"/>
                </a:solidFill>
                <a:cs typeface="Arial" charset="0"/>
              </a:rPr>
              <a:t>Интерактивті тақта, </a:t>
            </a:r>
          </a:p>
          <a:p>
            <a:pPr algn="ctr"/>
            <a:r>
              <a:rPr lang="kk-KZ" sz="2000" b="1">
                <a:solidFill>
                  <a:srgbClr val="006600"/>
                </a:solidFill>
                <a:cs typeface="Arial" charset="0"/>
              </a:rPr>
              <a:t>карточкалар, компьютер</a:t>
            </a:r>
            <a:endParaRPr lang="ru-RU">
              <a:solidFill>
                <a:srgbClr val="006600"/>
              </a:solidFill>
              <a:cs typeface="Arial" charset="0"/>
            </a:endParaRPr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3492500" y="2205038"/>
            <a:ext cx="419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2000" b="1">
                <a:solidFill>
                  <a:srgbClr val="006600"/>
                </a:solidFill>
                <a:cs typeface="Arial" charset="0"/>
              </a:rPr>
              <a:t>сұрақ-жауап, түсіндірме</a:t>
            </a:r>
            <a:endParaRPr lang="ru-RU" sz="2000" b="1">
              <a:solidFill>
                <a:srgbClr val="006600"/>
              </a:solidFill>
              <a:cs typeface="Arial" charset="0"/>
            </a:endParaRPr>
          </a:p>
        </p:txBody>
      </p:sp>
      <p:pic>
        <p:nvPicPr>
          <p:cNvPr id="59406" name="Picture 14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407" name="Picture 1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408" name="Picture 16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409" name="Picture 1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410" name="Picture 18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411" name="Picture 1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412" name="Picture 20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413" name="Picture 2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414" name="Picture 22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415" name="Picture 2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416" name="Picture 24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417" name="Picture 2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418" name="Picture 26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419" name="Picture 2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420" name="Picture 28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421" name="Picture 2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422" name="Picture 30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423" name="Picture 3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424" name="Picture 32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425" name="Picture 3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0232" y="1571612"/>
            <a:ext cx="5603842" cy="424731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Үйге тапсырма:</a:t>
            </a:r>
          </a:p>
          <a:p>
            <a:pPr algn="ctr">
              <a:defRPr/>
            </a:pPr>
            <a:r>
              <a:rPr lang="kk-KZ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§ 3.1 </a:t>
            </a:r>
          </a:p>
          <a:p>
            <a:pPr algn="ctr">
              <a:defRPr/>
            </a:pPr>
            <a:r>
              <a:rPr lang="kk-KZ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3.1 тапсырма</a:t>
            </a:r>
          </a:p>
          <a:p>
            <a:pPr algn="ctr">
              <a:defRPr/>
            </a:pPr>
            <a:endParaRPr lang="kk-KZ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kk-KZ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37 жаттығу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9700" name="Picture 4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1" name="Picture 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2" name="Picture 6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3" name="Picture 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4" name="Picture 8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5" name="Picture 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6" name="Picture 10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7" name="Picture 1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8" name="Picture 12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9" name="Picture 1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10" name="Picture 14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11" name="Picture 1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12" name="Picture 16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13" name="Picture 1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14" name="Picture 18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15" name="Picture 1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16" name="Picture 20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17" name="Picture 2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18" name="Picture 22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19" name="Picture 2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20" name="Picture 24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4048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21" name="Picture 2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0" y="4810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22" name="Picture 26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2778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23" name="Picture 2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0" y="2524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24" name="Picture 28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2778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25" name="Picture 2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150" y="2524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26" name="Picture 30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550" y="2778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27" name="Picture 3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3550" y="2524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28" name="Picture 32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7950" y="2778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29" name="Picture 3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950" y="2524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30" name="Picture 34" descr="BD20656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350" y="2778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31" name="Picture 35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50" y="2524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32" name="Picture 36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4048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33" name="Picture 37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150" y="4810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34" name="Picture 38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550" y="4048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35" name="Picture 39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3550" y="4810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36" name="Picture 40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7950" y="4048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37" name="Picture 41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950" y="4810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38" name="Picture 42" descr="BD2065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350" y="4048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39" name="Picture 43" descr="J00957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50" y="4810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40" name="Picture 4" descr="J0095744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836410">
            <a:off x="5076825" y="3429000"/>
            <a:ext cx="3779838" cy="216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41" name="Picture 4" descr="J0095744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54594">
            <a:off x="-338137" y="3155950"/>
            <a:ext cx="3779838" cy="216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5" descr="product_sdm_n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4365625"/>
            <a:ext cx="27051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6" descr="lcd170_side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913"/>
            <a:ext cx="1346200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6" name="Picture 4" descr="J0095744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365625"/>
            <a:ext cx="3779837" cy="216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7" name="Picture 4" descr="J0095744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88913"/>
            <a:ext cx="3779838" cy="216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8" name="Picture 4" descr="J0095744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89363"/>
            <a:ext cx="3779838" cy="216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258888" y="1268413"/>
            <a:ext cx="8572500" cy="431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uk-UA" sz="6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Компьютерлік</a:t>
            </a:r>
            <a:r>
              <a:rPr lang="uk-UA" sz="6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6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сауатты</a:t>
            </a:r>
            <a:r>
              <a:rPr lang="uk-UA" sz="6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6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боп</a:t>
            </a:r>
            <a:r>
              <a:rPr lang="uk-UA" sz="6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uk-UA" sz="6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Тілімізді</a:t>
            </a:r>
            <a:r>
              <a:rPr lang="uk-UA" sz="6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6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сақтайық</a:t>
            </a:r>
            <a:r>
              <a:rPr lang="uk-UA" sz="6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endParaRPr lang="uk-UA" sz="66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700" name="Picture 44" descr="Рисунок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80" name="Picture 24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6237288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81" name="Picture 25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5" y="6313488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82" name="Picture 26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6110288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83" name="Picture 27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5" y="6084888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84" name="Picture 28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6110288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85" name="Picture 29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175" y="6084888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86" name="Picture 30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4575" y="6110288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87" name="Picture 31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575" y="6084888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88" name="Picture 32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975" y="6110288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89" name="Picture 33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975" y="6084888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90" name="Picture 34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375" y="6110288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91" name="Picture 35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375" y="6084888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92" name="Picture 36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6237288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93" name="Picture 37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175" y="6313488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94" name="Picture 38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4575" y="6237288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95" name="Picture 39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575" y="6313488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96" name="Picture 40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975" y="6237288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97" name="Picture 41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975" y="6313488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98" name="Picture 42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375" y="6237288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99" name="Picture 43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375" y="6313488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60" name="Picture 4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4048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61" name="Picture 5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481013"/>
            <a:ext cx="239712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62" name="Picture 6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2778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63" name="Picture 7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252413"/>
            <a:ext cx="239712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64" name="Picture 8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438" y="2778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65" name="Picture 9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438" y="252413"/>
            <a:ext cx="239712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66" name="Picture 10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2778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67" name="Picture 11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38" y="252413"/>
            <a:ext cx="239712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68" name="Picture 12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238" y="2778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69" name="Picture 13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238" y="252413"/>
            <a:ext cx="239712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70" name="Picture 14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2778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71" name="Picture 15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638" y="252413"/>
            <a:ext cx="239712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72" name="Picture 16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438" y="4048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73" name="Picture 17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438" y="481013"/>
            <a:ext cx="239712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74" name="Picture 18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4048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75" name="Picture 19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38" y="481013"/>
            <a:ext cx="239712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76" name="Picture 20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238" y="4048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77" name="Picture 21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238" y="481013"/>
            <a:ext cx="239712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78" name="Picture 22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048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79" name="Picture 23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638" y="481013"/>
            <a:ext cx="239712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701" name="Picture 45" descr="90846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0"/>
            <a:ext cx="2600325" cy="262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702" name="Picture 46" descr="90846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613" y="4114800"/>
            <a:ext cx="2338387" cy="234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703" name="Picture 47" descr="Рисунок1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2808288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704" name="Picture 48" descr="Рисунок1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35713" y="609600"/>
            <a:ext cx="2808287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705" name="WordArt 49"/>
          <p:cNvSpPr>
            <a:spLocks noChangeArrowheads="1" noChangeShapeType="1" noTextEdit="1"/>
          </p:cNvSpPr>
          <p:nvPr/>
        </p:nvSpPr>
        <p:spPr bwMode="auto">
          <a:xfrm>
            <a:off x="1116013" y="2420938"/>
            <a:ext cx="7416800" cy="201612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Назарларыңызға рахмет!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0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70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3"/>
          <p:cNvGrpSpPr>
            <a:grpSpLocks/>
          </p:cNvGrpSpPr>
          <p:nvPr/>
        </p:nvGrpSpPr>
        <p:grpSpPr bwMode="auto">
          <a:xfrm>
            <a:off x="1714500" y="642938"/>
            <a:ext cx="5402263" cy="5041900"/>
            <a:chOff x="1110" y="436"/>
            <a:chExt cx="3403" cy="3176"/>
          </a:xfrm>
        </p:grpSpPr>
        <p:sp>
          <p:nvSpPr>
            <p:cNvPr id="4099" name="Line 17"/>
            <p:cNvSpPr>
              <a:spLocks noChangeShapeType="1"/>
            </p:cNvSpPr>
            <p:nvPr/>
          </p:nvSpPr>
          <p:spPr bwMode="auto">
            <a:xfrm>
              <a:off x="1111" y="2251"/>
              <a:ext cx="340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0" name="Line 18"/>
            <p:cNvSpPr>
              <a:spLocks noChangeShapeType="1"/>
            </p:cNvSpPr>
            <p:nvPr/>
          </p:nvSpPr>
          <p:spPr bwMode="auto">
            <a:xfrm>
              <a:off x="1110" y="2704"/>
              <a:ext cx="340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1" name="Line 19"/>
            <p:cNvSpPr>
              <a:spLocks noChangeShapeType="1"/>
            </p:cNvSpPr>
            <p:nvPr/>
          </p:nvSpPr>
          <p:spPr bwMode="auto">
            <a:xfrm>
              <a:off x="1110" y="3113"/>
              <a:ext cx="340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2" name="Line 20"/>
            <p:cNvSpPr>
              <a:spLocks noChangeShapeType="1"/>
            </p:cNvSpPr>
            <p:nvPr/>
          </p:nvSpPr>
          <p:spPr bwMode="auto">
            <a:xfrm>
              <a:off x="1111" y="3475"/>
              <a:ext cx="340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3" name="Line 14"/>
            <p:cNvSpPr>
              <a:spLocks noChangeShapeType="1"/>
            </p:cNvSpPr>
            <p:nvPr/>
          </p:nvSpPr>
          <p:spPr bwMode="auto">
            <a:xfrm>
              <a:off x="1111" y="1071"/>
              <a:ext cx="340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4" name="Line 15"/>
            <p:cNvSpPr>
              <a:spLocks noChangeShapeType="1"/>
            </p:cNvSpPr>
            <p:nvPr/>
          </p:nvSpPr>
          <p:spPr bwMode="auto">
            <a:xfrm>
              <a:off x="1111" y="1480"/>
              <a:ext cx="340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5" name="Line 13"/>
            <p:cNvSpPr>
              <a:spLocks noChangeShapeType="1"/>
            </p:cNvSpPr>
            <p:nvPr/>
          </p:nvSpPr>
          <p:spPr bwMode="auto">
            <a:xfrm>
              <a:off x="1129" y="599"/>
              <a:ext cx="3384" cy="1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6" name="Rectangle 5"/>
            <p:cNvSpPr>
              <a:spLocks noChangeArrowheads="1"/>
            </p:cNvSpPr>
            <p:nvPr/>
          </p:nvSpPr>
          <p:spPr bwMode="auto">
            <a:xfrm>
              <a:off x="1701" y="436"/>
              <a:ext cx="2313" cy="317"/>
            </a:xfrm>
            <a:prstGeom prst="rect">
              <a:avLst/>
            </a:prstGeom>
            <a:solidFill>
              <a:srgbClr val="FFFF66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>
                  <a:solidFill>
                    <a:srgbClr val="0000FF"/>
                  </a:solidFill>
                  <a:latin typeface="KZ Cooper" pitchFamily="34" charset="0"/>
                </a:rPr>
                <a:t>Сабақтың барысы:</a:t>
              </a:r>
            </a:p>
          </p:txBody>
        </p:sp>
        <p:sp>
          <p:nvSpPr>
            <p:cNvPr id="4107" name="Rectangle 6">
              <a:hlinkClick r:id="rId2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1384" y="935"/>
              <a:ext cx="2857" cy="227"/>
            </a:xfrm>
            <a:prstGeom prst="rect">
              <a:avLst/>
            </a:prstGeom>
            <a:solidFill>
              <a:srgbClr val="66FF66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 b="1">
                  <a:solidFill>
                    <a:srgbClr val="0000FF"/>
                  </a:solidFill>
                  <a:latin typeface="Times New Roman" pitchFamily="18" charset="0"/>
                </a:rPr>
                <a:t>Ұйымдастыру бөлімі</a:t>
              </a:r>
            </a:p>
          </p:txBody>
        </p:sp>
        <p:sp>
          <p:nvSpPr>
            <p:cNvPr id="4108" name="Rectangle 7">
              <a:hlinkClick r:id="rId3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1383" y="1344"/>
              <a:ext cx="2857" cy="227"/>
            </a:xfrm>
            <a:prstGeom prst="rect">
              <a:avLst/>
            </a:prstGeom>
            <a:solidFill>
              <a:srgbClr val="66FF66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 b="1">
                  <a:solidFill>
                    <a:srgbClr val="0000FF"/>
                  </a:solidFill>
                  <a:latin typeface="Times New Roman" pitchFamily="18" charset="0"/>
                </a:rPr>
                <a:t>Үй тапсырмасын тексеру</a:t>
              </a:r>
            </a:p>
          </p:txBody>
        </p:sp>
        <p:sp>
          <p:nvSpPr>
            <p:cNvPr id="4109" name="Rectangle 9">
              <a:hlinkClick r:id="rId4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1383" y="2160"/>
              <a:ext cx="2857" cy="227"/>
            </a:xfrm>
            <a:prstGeom prst="rect">
              <a:avLst/>
            </a:prstGeom>
            <a:solidFill>
              <a:srgbClr val="66FF66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 b="1">
                  <a:solidFill>
                    <a:srgbClr val="0000FF"/>
                  </a:solidFill>
                  <a:latin typeface="Times New Roman" pitchFamily="18" charset="0"/>
                </a:rPr>
                <a:t>Жаңа сабақ</a:t>
              </a:r>
            </a:p>
          </p:txBody>
        </p:sp>
        <p:sp>
          <p:nvSpPr>
            <p:cNvPr id="4110" name="Rectangle 10">
              <a:hlinkClick r:id="rId5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1383" y="2568"/>
              <a:ext cx="2857" cy="227"/>
            </a:xfrm>
            <a:prstGeom prst="rect">
              <a:avLst/>
            </a:prstGeom>
            <a:solidFill>
              <a:srgbClr val="66FF66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 b="1">
                  <a:solidFill>
                    <a:srgbClr val="0000FF"/>
                  </a:solidFill>
                  <a:latin typeface="Times New Roman" pitchFamily="18" charset="0"/>
                </a:rPr>
                <a:t>Жаңа сабақты қорытындылау</a:t>
              </a:r>
            </a:p>
          </p:txBody>
        </p:sp>
        <p:sp>
          <p:nvSpPr>
            <p:cNvPr id="4111" name="Rectangle 11">
              <a:hlinkClick r:id="rId6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1383" y="2976"/>
              <a:ext cx="2857" cy="227"/>
            </a:xfrm>
            <a:prstGeom prst="rect">
              <a:avLst/>
            </a:prstGeom>
            <a:solidFill>
              <a:srgbClr val="66FF66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 b="1">
                  <a:solidFill>
                    <a:srgbClr val="0000FF"/>
                  </a:solidFill>
                  <a:latin typeface="Times New Roman" pitchFamily="18" charset="0"/>
                </a:rPr>
                <a:t>Үйге тапсырма</a:t>
              </a:r>
            </a:p>
          </p:txBody>
        </p:sp>
        <p:sp>
          <p:nvSpPr>
            <p:cNvPr id="4112" name="Rectangle 12"/>
            <p:cNvSpPr>
              <a:spLocks noChangeArrowheads="1"/>
            </p:cNvSpPr>
            <p:nvPr/>
          </p:nvSpPr>
          <p:spPr bwMode="auto">
            <a:xfrm>
              <a:off x="1383" y="3385"/>
              <a:ext cx="2857" cy="227"/>
            </a:xfrm>
            <a:prstGeom prst="rect">
              <a:avLst/>
            </a:prstGeom>
            <a:solidFill>
              <a:srgbClr val="66FF66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 b="1">
                  <a:solidFill>
                    <a:srgbClr val="0000FF"/>
                  </a:solidFill>
                  <a:latin typeface="Times New Roman" pitchFamily="18" charset="0"/>
                </a:rPr>
                <a:t>Бағалау</a:t>
              </a:r>
            </a:p>
          </p:txBody>
        </p:sp>
        <p:sp>
          <p:nvSpPr>
            <p:cNvPr id="4113" name="Line 21"/>
            <p:cNvSpPr>
              <a:spLocks noChangeShapeType="1"/>
            </p:cNvSpPr>
            <p:nvPr/>
          </p:nvSpPr>
          <p:spPr bwMode="auto">
            <a:xfrm>
              <a:off x="1111" y="572"/>
              <a:ext cx="0" cy="29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4" name="Line 22"/>
            <p:cNvSpPr>
              <a:spLocks noChangeShapeType="1"/>
            </p:cNvSpPr>
            <p:nvPr/>
          </p:nvSpPr>
          <p:spPr bwMode="auto">
            <a:xfrm>
              <a:off x="4513" y="618"/>
              <a:ext cx="0" cy="285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4116" name="Picture 20" descr="BD20657_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7" name="Picture 21" descr="J009571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8" name="Picture 22" descr="BD20656_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9" name="Picture 23" descr="J009571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0" name="Picture 24" descr="BD20656_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1" name="Picture 25" descr="J009571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2" name="Picture 26" descr="BD20656_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3" name="Picture 27" descr="J009571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4" name="Picture 28" descr="BD20656_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5" name="Picture 29" descr="J009571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6" name="Picture 30" descr="BD20656_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299200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7" name="Picture 31" descr="J009571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738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8" name="Picture 32" descr="BD20657_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9" name="Picture 33" descr="J009571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30" name="Picture 34" descr="BD20657_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31" name="Picture 35" descr="J009571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32" name="Picture 36" descr="BD20657_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33" name="Picture 37" descr="J009571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34" name="Picture 38" descr="BD20657_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426200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35" name="Picture 39" descr="J009571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502400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36" name="Picture 40" descr="BD20657_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159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37" name="Picture 41" descr="J009571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25" y="3921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38" name="Picture 42" descr="BD20656_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39" name="Picture 43" descr="J009571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25" y="1635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40" name="Picture 44" descr="BD20656_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7225" y="1889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41" name="Picture 45" descr="J009571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9225" y="1635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42" name="Picture 46" descr="BD20656_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25" y="1889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43" name="Picture 47" descr="J009571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625" y="1635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44" name="Picture 48" descr="BD20656_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025" y="1889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45" name="Picture 49" descr="J009571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025" y="1635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46" name="Picture 50" descr="BD20656_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6425" y="188913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47" name="Picture 51" descr="J009571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425" y="1635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48" name="Picture 52" descr="BD20657_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7225" y="3159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49" name="Picture 53" descr="J009571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9225" y="3921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50" name="Picture 54" descr="BD20657_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25" y="3159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51" name="Picture 55" descr="J009571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625" y="3921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52" name="Picture 56" descr="BD20657_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025" y="3159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53" name="Picture 57" descr="J009571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025" y="3921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54" name="Picture 58" descr="BD20657_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6425" y="315913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55" name="Picture 59" descr="J009571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425" y="392113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288" y="6308725"/>
            <a:ext cx="504825" cy="360363"/>
          </a:xfrm>
          <a:prstGeom prst="actionButtonBeginning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762000" y="2743200"/>
            <a:ext cx="77724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i="1">
                <a:solidFill>
                  <a:srgbClr val="0000FF"/>
                </a:solidFill>
                <a:latin typeface="Times New Roman KK EK" pitchFamily="18" charset="0"/>
              </a:rPr>
              <a:t>Оқушылармен амандасу, жоқ оқушыларды анықтау, көңілдерін сабаққа аудару. </a:t>
            </a:r>
          </a:p>
        </p:txBody>
      </p:sp>
      <p:sp>
        <p:nvSpPr>
          <p:cNvPr id="61446" name="WordArt 6"/>
          <p:cNvSpPr>
            <a:spLocks noChangeArrowheads="1" noChangeShapeType="1" noTextEdit="1"/>
          </p:cNvSpPr>
          <p:nvPr/>
        </p:nvSpPr>
        <p:spPr bwMode="auto">
          <a:xfrm>
            <a:off x="1403350" y="1196975"/>
            <a:ext cx="6119813" cy="117792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Ұйымдастыру бөлімі</a:t>
            </a:r>
          </a:p>
        </p:txBody>
      </p:sp>
      <p:pic>
        <p:nvPicPr>
          <p:cNvPr id="61487" name="Picture 47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5945188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8" name="Picture 48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6021388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9" name="Picture 49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5818188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0" name="Picture 50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5792788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1" name="Picture 51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775" y="5818188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2" name="Picture 52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5792788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3" name="Picture 53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175" y="5818188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4" name="Picture 54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175" y="5792788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5" name="Picture 55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575" y="5818188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6" name="Picture 56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4575" y="5792788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7" name="Picture 57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975" y="5818188"/>
            <a:ext cx="1752600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8" name="Picture 58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975" y="5792788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9" name="Picture 59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775" y="5945188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0" name="Picture 60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021388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1" name="Picture 61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175" y="5945188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2" name="Picture 62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175" y="6021388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3" name="Picture 63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575" y="5945188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4" name="Picture 64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4575" y="6021388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5" name="Picture 65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975" y="5945188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6" name="Picture 66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975" y="6021388"/>
            <a:ext cx="239713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7" name="Picture 67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50" y="549275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8" name="Picture 68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650" y="625475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9" name="Picture 69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50" y="422275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0" name="Picture 70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650" y="396875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1" name="Picture 71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422275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2" name="Picture 72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3050" y="396875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3" name="Picture 73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450" y="422275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4" name="Picture 74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9450" y="396875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5" name="Picture 75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3850" y="422275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6" name="Picture 76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5850" y="396875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7" name="Picture 77" descr="BD20656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250" y="422275"/>
            <a:ext cx="17526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8" name="Picture 78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250" y="396875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9" name="Picture 79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549275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0" name="Picture 80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3050" y="625475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1" name="Picture 81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450" y="549275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2" name="Picture 82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9450" y="625475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3" name="Picture 83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3850" y="549275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4" name="Picture 84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5850" y="625475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5" name="Picture 85" descr="BD2065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250" y="549275"/>
            <a:ext cx="1752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6" name="Picture 86" descr="J00957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250" y="625475"/>
            <a:ext cx="239713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1538" y="428604"/>
            <a:ext cx="5669565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Үй тапсырмасы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>
            <a:hlinkClick r:id="rId2" action="ppaction://hlinksldjump"/>
          </p:cNvPr>
          <p:cNvSpPr/>
          <p:nvPr/>
        </p:nvSpPr>
        <p:spPr>
          <a:xfrm>
            <a:off x="1357313" y="1643063"/>
            <a:ext cx="1928812" cy="1143000"/>
          </a:xfrm>
          <a:prstGeom prst="rect">
            <a:avLst/>
          </a:prstGeom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6000" dirty="0">
                <a:solidFill>
                  <a:schemeClr val="tx2"/>
                </a:solidFill>
              </a:rPr>
              <a:t>12</a:t>
            </a:r>
            <a:r>
              <a:rPr lang="en-US" sz="6000" dirty="0">
                <a:solidFill>
                  <a:schemeClr val="tx2"/>
                </a:solidFill>
              </a:rPr>
              <a:t>=</a:t>
            </a:r>
            <a:endParaRPr lang="ru-RU" sz="6000" dirty="0">
              <a:solidFill>
                <a:schemeClr val="tx2"/>
              </a:solidFill>
            </a:endParaRPr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1357313" y="3143250"/>
            <a:ext cx="1928812" cy="1143000"/>
          </a:xfrm>
          <a:prstGeom prst="rect">
            <a:avLst/>
          </a:prstGeom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5400">
                <a:solidFill>
                  <a:schemeClr val="tx2"/>
                </a:solidFill>
              </a:rPr>
              <a:t>5</a:t>
            </a:r>
            <a:r>
              <a:rPr lang="kk-KZ" sz="5400">
                <a:solidFill>
                  <a:schemeClr val="tx2"/>
                </a:solidFill>
              </a:rPr>
              <a:t>2</a:t>
            </a:r>
            <a:r>
              <a:rPr lang="en-US" sz="5400">
                <a:solidFill>
                  <a:schemeClr val="tx2"/>
                </a:solidFill>
              </a:rPr>
              <a:t>3=</a:t>
            </a:r>
            <a:endParaRPr lang="ru-RU" sz="5400">
              <a:solidFill>
                <a:schemeClr val="tx2"/>
              </a:solidFill>
            </a:endParaRPr>
          </a:p>
        </p:txBody>
      </p:sp>
      <p:sp>
        <p:nvSpPr>
          <p:cNvPr id="9" name="Прямоугольник 8">
            <a:hlinkClick r:id="rId4" action="ppaction://hlinksldjump"/>
          </p:cNvPr>
          <p:cNvSpPr/>
          <p:nvPr/>
        </p:nvSpPr>
        <p:spPr>
          <a:xfrm>
            <a:off x="1357313" y="4786313"/>
            <a:ext cx="1928812" cy="1143000"/>
          </a:xfrm>
          <a:prstGeom prst="rect">
            <a:avLst/>
          </a:prstGeom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5400">
                <a:solidFill>
                  <a:schemeClr val="tx2"/>
                </a:solidFill>
              </a:rPr>
              <a:t>856=</a:t>
            </a:r>
            <a:endParaRPr lang="ru-RU" sz="5400">
              <a:solidFill>
                <a:schemeClr val="tx2"/>
              </a:solidFill>
            </a:endParaRPr>
          </a:p>
        </p:txBody>
      </p:sp>
      <p:sp>
        <p:nvSpPr>
          <p:cNvPr id="10" name="Прямоугольник 9">
            <a:hlinkClick r:id="rId5" action="ppaction://hlinksldjump"/>
          </p:cNvPr>
          <p:cNvSpPr/>
          <p:nvPr/>
        </p:nvSpPr>
        <p:spPr>
          <a:xfrm>
            <a:off x="4643438" y="1643063"/>
            <a:ext cx="1928812" cy="1143000"/>
          </a:xfrm>
          <a:prstGeom prst="rect">
            <a:avLst/>
          </a:prstGeom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5400">
                <a:solidFill>
                  <a:schemeClr val="tx2"/>
                </a:solidFill>
              </a:rPr>
              <a:t>907=</a:t>
            </a:r>
            <a:endParaRPr lang="ru-RU" sz="5400">
              <a:solidFill>
                <a:schemeClr val="tx2"/>
              </a:solidFill>
            </a:endParaRPr>
          </a:p>
        </p:txBody>
      </p:sp>
      <p:sp>
        <p:nvSpPr>
          <p:cNvPr id="11" name="Прямоугольник 10">
            <a:hlinkClick r:id="rId6" action="ppaction://hlinksldjump"/>
          </p:cNvPr>
          <p:cNvSpPr/>
          <p:nvPr/>
        </p:nvSpPr>
        <p:spPr>
          <a:xfrm>
            <a:off x="4643438" y="3143250"/>
            <a:ext cx="4286250" cy="1143000"/>
          </a:xfrm>
          <a:prstGeom prst="rect">
            <a:avLst/>
          </a:prstGeom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tx2"/>
                </a:solidFill>
              </a:rPr>
              <a:t>100001111111000=</a:t>
            </a:r>
            <a:endParaRPr lang="ru-RU" sz="3600" b="1" dirty="0">
              <a:solidFill>
                <a:schemeClr val="tx2"/>
              </a:solidFill>
            </a:endParaRPr>
          </a:p>
        </p:txBody>
      </p:sp>
      <p:sp>
        <p:nvSpPr>
          <p:cNvPr id="12" name="Прямоугольник 11">
            <a:hlinkClick r:id="rId7" action="ppaction://hlinksldjump"/>
          </p:cNvPr>
          <p:cNvSpPr/>
          <p:nvPr/>
        </p:nvSpPr>
        <p:spPr>
          <a:xfrm>
            <a:off x="4643438" y="4714875"/>
            <a:ext cx="1928812" cy="1143000"/>
          </a:xfrm>
          <a:prstGeom prst="rect">
            <a:avLst/>
          </a:prstGeom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5400">
                <a:solidFill>
                  <a:schemeClr val="tx2"/>
                </a:solidFill>
              </a:rPr>
              <a:t>33</a:t>
            </a:r>
            <a:r>
              <a:rPr lang="ru-RU" sz="5400">
                <a:solidFill>
                  <a:schemeClr val="tx2"/>
                </a:solidFill>
              </a:rPr>
              <a:t>3</a:t>
            </a:r>
            <a:r>
              <a:rPr lang="en-US" sz="5400">
                <a:solidFill>
                  <a:schemeClr val="tx2"/>
                </a:solidFill>
              </a:rPr>
              <a:t>=</a:t>
            </a:r>
            <a:endParaRPr lang="ru-RU" sz="5400">
              <a:solidFill>
                <a:schemeClr val="tx2"/>
              </a:solidFill>
            </a:endParaRPr>
          </a:p>
        </p:txBody>
      </p:sp>
      <p:sp>
        <p:nvSpPr>
          <p:cNvPr id="5131" name="AutoShape 11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8313" y="6237288"/>
            <a:ext cx="719137" cy="360362"/>
          </a:xfrm>
          <a:prstGeom prst="actionButtonBeginning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"/>
          <p:cNvSpPr txBox="1">
            <a:spLocks noChangeArrowheads="1"/>
          </p:cNvSpPr>
          <p:nvPr/>
        </p:nvSpPr>
        <p:spPr bwMode="auto">
          <a:xfrm>
            <a:off x="1285875" y="2143125"/>
            <a:ext cx="74295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5000"/>
              <a:t>1 1 0 0</a:t>
            </a:r>
            <a:endParaRPr lang="ru-RU" sz="15000"/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428625" y="5500688"/>
            <a:ext cx="1428750" cy="571500"/>
          </a:xfrm>
          <a:prstGeom prst="actionButtonBackPrevious">
            <a:avLst/>
          </a:prstGeom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714375" y="2571750"/>
            <a:ext cx="7929563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9600">
                <a:solidFill>
                  <a:schemeClr val="tx2"/>
                </a:solidFill>
              </a:rPr>
              <a:t>   1000001011</a:t>
            </a:r>
            <a:endParaRPr lang="ru-RU" sz="9600">
              <a:solidFill>
                <a:schemeClr val="tx2"/>
              </a:solidFill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642938" y="5643563"/>
            <a:ext cx="1000125" cy="642937"/>
          </a:xfrm>
          <a:prstGeom prst="actionButtonBackPrevious">
            <a:avLst/>
          </a:prstGeom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"/>
          <p:cNvSpPr txBox="1">
            <a:spLocks noChangeArrowheads="1"/>
          </p:cNvSpPr>
          <p:nvPr/>
        </p:nvSpPr>
        <p:spPr bwMode="auto">
          <a:xfrm>
            <a:off x="2500313" y="2500313"/>
            <a:ext cx="607218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9600"/>
              <a:t>1 5 3 0</a:t>
            </a:r>
            <a:endParaRPr lang="ru-RU" sz="9600"/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642938" y="5643563"/>
            <a:ext cx="1000125" cy="642937"/>
          </a:xfrm>
          <a:prstGeom prst="actionButtonBackPrevious">
            <a:avLst/>
          </a:prstGeom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508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</a:spPr>
      <a:bodyPr/>
      <a:lstStyle>
        <a:defPPr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</TotalTime>
  <Words>505</Words>
  <Application>Microsoft Office PowerPoint</Application>
  <PresentationFormat>Экран (4:3)</PresentationFormat>
  <Paragraphs>133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32</vt:i4>
      </vt:variant>
    </vt:vector>
  </HeadingPairs>
  <TitlesOfParts>
    <vt:vector size="43" baseType="lpstr">
      <vt:lpstr>Arial</vt:lpstr>
      <vt:lpstr>Calibri</vt:lpstr>
      <vt:lpstr>Garamond</vt:lpstr>
      <vt:lpstr>Wingdings</vt:lpstr>
      <vt:lpstr>KZ Times New Roman</vt:lpstr>
      <vt:lpstr>KZ Cooper</vt:lpstr>
      <vt:lpstr>Times New Roman</vt:lpstr>
      <vt:lpstr>Times New Roman KK EK</vt:lpstr>
      <vt:lpstr>Comic Sans MS</vt:lpstr>
      <vt:lpstr>Оформление по умолчанию</vt:lpstr>
      <vt:lpstr>Край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Пікір деп ақиқат немесе жалған екенін тұжырымдауға болатын, мағынасы бойынша аяқталған сөйлемді айтамыз.</vt:lpstr>
      <vt:lpstr>Мысал. “Қар - ақ”,  “2·2=4” деген ақиқат,  ал “Тау тегіс”, “2·2=5” деген – жалған пікір болып табылады. </vt:lpstr>
      <vt:lpstr>Пікірлер жалпы және жеке болып бөлінеді.</vt:lpstr>
      <vt:lpstr>Презентация PowerPoint</vt:lpstr>
      <vt:lpstr>Жалпы пікірлер объектілер немесе құбылыстар тобының қасиеттерін сипаттайды, мысалы, “Егер жаңбыр жауған болса онда көше су болып жатыр”, “Кез келген квадрат  параллелограмм болып табылады”. </vt:lpstr>
      <vt:lpstr>Логика -  пікірлер және олардың байланыстары туралы ғылым.</vt:lpstr>
      <vt:lpstr>Презентация PowerPoint</vt:lpstr>
      <vt:lpstr>Презентация PowerPoint</vt:lpstr>
      <vt:lpstr>Презентация PowerPoint</vt:lpstr>
      <vt:lpstr>Пікірлер алгебрасы – идеал пікірлерге қатысты ақиқат немесе жалған пікір деп тұжырымдауға болатын пікірлерді зерттейтін логикалар алгебрасы.</vt:lpstr>
      <vt:lpstr>Қарапайым пікірлер логикалар алгебрасында латынның бас әріптерімен таңбаланады: А={Абай – қазақ халқының ұлы ақыны}. B={А.С.Пушкин – ұлы математик}.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XTreme</dc:creator>
  <cp:lastModifiedBy>Nurken</cp:lastModifiedBy>
  <cp:revision>21</cp:revision>
  <dcterms:created xsi:type="dcterms:W3CDTF">2009-10-13T20:05:09Z</dcterms:created>
  <dcterms:modified xsi:type="dcterms:W3CDTF">2012-10-16T07:30:10Z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432139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D5.0.5</vt:lpwstr>
  </property>
</Properties>
</file>