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app.xml" Type="http://schemas.openxmlformats.org/officeDocument/2006/relationships/extended-properties"/><Relationship Id="rId2" Target="docProps/core.xml" Type="http://schemas.openxmlformats.org/package/2006/relationships/metadata/core-properties"/><Relationship Id="rId1" Target="ppt/presentation.xml" Type="http://schemas.openxmlformats.org/officeDocument/2006/relationships/officeDocument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8"/>
  </p:notesMasterIdLst>
  <p:sldIdLst>
    <p:sldId id="268" r:id="rId2"/>
    <p:sldId id="269" r:id="rId3"/>
    <p:sldId id="279" r:id="rId4"/>
    <p:sldId id="271" r:id="rId5"/>
    <p:sldId id="278" r:id="rId6"/>
    <p:sldId id="280" r:id="rId7"/>
    <p:sldId id="277" r:id="rId8"/>
    <p:sldId id="281" r:id="rId9"/>
    <p:sldId id="282" r:id="rId10"/>
    <p:sldId id="284" r:id="rId11"/>
    <p:sldId id="266" r:id="rId12"/>
    <p:sldId id="272" r:id="rId13"/>
    <p:sldId id="285" r:id="rId14"/>
    <p:sldId id="273" r:id="rId15"/>
    <p:sldId id="275" r:id="rId16"/>
    <p:sldId id="27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2" autoAdjust="0"/>
    <p:restoredTop sz="94660"/>
  </p:normalViewPr>
  <p:slideViewPr>
    <p:cSldViewPr>
      <p:cViewPr>
        <p:scale>
          <a:sx n="89" d="100"/>
          <a:sy n="89" d="100"/>
        </p:scale>
        <p:origin x="-74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3881E-0C0D-4E61-9C31-99867E1B236C}" type="datetimeFigureOut">
              <a:rPr lang="ru-RU" smtClean="0"/>
              <a:pPr/>
              <a:t>21.10.2012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59D84B-7DD6-4D55-97FA-0762B1092F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692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8004A4E4-E39D-49EC-B48A-6086167E0B0D}" type="datetimeFigureOut">
              <a:rPr lang="ru-RU" smtClean="0"/>
              <a:pPr/>
              <a:t>21.10.2012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4C33F86-14A9-4879-AC1D-DCE135AF545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04A4E4-E39D-49EC-B48A-6086167E0B0D}" type="datetimeFigureOut">
              <a:rPr lang="ru-RU" smtClean="0"/>
              <a:pPr/>
              <a:t>21.10.2012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C33F86-14A9-4879-AC1D-DCE135AF54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04A4E4-E39D-49EC-B48A-6086167E0B0D}" type="datetimeFigureOut">
              <a:rPr lang="ru-RU" smtClean="0"/>
              <a:pPr/>
              <a:t>21.10.2012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C33F86-14A9-4879-AC1D-DCE135AF54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04A4E4-E39D-49EC-B48A-6086167E0B0D}" type="datetimeFigureOut">
              <a:rPr lang="ru-RU" smtClean="0"/>
              <a:pPr/>
              <a:t>21.10.2012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C33F86-14A9-4879-AC1D-DCE135AF54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8004A4E4-E39D-49EC-B48A-6086167E0B0D}" type="datetimeFigureOut">
              <a:rPr lang="ru-RU" smtClean="0"/>
              <a:pPr/>
              <a:t>21.10.2012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4C33F86-14A9-4879-AC1D-DCE135AF545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04A4E4-E39D-49EC-B48A-6086167E0B0D}" type="datetimeFigureOut">
              <a:rPr lang="ru-RU" smtClean="0"/>
              <a:pPr/>
              <a:t>21.10.2012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4C33F86-14A9-4879-AC1D-DCE135AF545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04A4E4-E39D-49EC-B48A-6086167E0B0D}" type="datetimeFigureOut">
              <a:rPr lang="ru-RU" smtClean="0"/>
              <a:pPr/>
              <a:t>21.10.2012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4C33F86-14A9-4879-AC1D-DCE135AF54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04A4E4-E39D-49EC-B48A-6086167E0B0D}" type="datetimeFigureOut">
              <a:rPr lang="ru-RU" smtClean="0"/>
              <a:pPr/>
              <a:t>21.10.2012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C33F86-14A9-4879-AC1D-DCE135AF545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04A4E4-E39D-49EC-B48A-6086167E0B0D}" type="datetimeFigureOut">
              <a:rPr lang="ru-RU" smtClean="0"/>
              <a:pPr/>
              <a:t>21.10.2012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C33F86-14A9-4879-AC1D-DCE135AF54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8004A4E4-E39D-49EC-B48A-6086167E0B0D}" type="datetimeFigureOut">
              <a:rPr lang="ru-RU" smtClean="0"/>
              <a:pPr/>
              <a:t>21.10.2012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4C33F86-14A9-4879-AC1D-DCE135AF545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8004A4E4-E39D-49EC-B48A-6086167E0B0D}" type="datetimeFigureOut">
              <a:rPr lang="ru-RU" smtClean="0"/>
              <a:pPr/>
              <a:t>21.10.2012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4C33F86-14A9-4879-AC1D-DCE135AF545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8004A4E4-E39D-49EC-B48A-6086167E0B0D}" type="datetimeFigureOut">
              <a:rPr lang="ru-RU" smtClean="0"/>
              <a:pPr/>
              <a:t>21.10.2012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C4C33F86-14A9-4879-AC1D-DCE135AF545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ww\Desktop\картинки\R4Prp5O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404664"/>
            <a:ext cx="9144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6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Кремний және  оның   </a:t>
            </a:r>
          </a:p>
          <a:p>
            <a:r>
              <a:rPr lang="kk-KZ" sz="6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қосылыстары</a:t>
            </a:r>
            <a:endParaRPr lang="ru-RU" sz="66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4" descr="белая глин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924944"/>
            <a:ext cx="2339752" cy="2304256"/>
          </a:xfrm>
          <a:prstGeom prst="rect">
            <a:avLst/>
          </a:prstGeom>
          <a:noFill/>
        </p:spPr>
      </p:pic>
      <p:pic>
        <p:nvPicPr>
          <p:cNvPr id="5" name="Picture 6" descr="полевой шпат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1760" y="2924944"/>
            <a:ext cx="2304256" cy="2304256"/>
          </a:xfrm>
          <a:prstGeom prst="rect">
            <a:avLst/>
          </a:prstGeom>
          <a:noFill/>
        </p:spPr>
      </p:pic>
      <p:pic>
        <p:nvPicPr>
          <p:cNvPr id="6" name="Picture 5" descr="слюда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2924944"/>
            <a:ext cx="2232248" cy="2304256"/>
          </a:xfrm>
          <a:prstGeom prst="rect">
            <a:avLst/>
          </a:prstGeom>
          <a:noFill/>
        </p:spPr>
      </p:pic>
      <p:pic>
        <p:nvPicPr>
          <p:cNvPr id="7" name="Picture 7" descr="Кварцевый песок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92280" y="2924944"/>
            <a:ext cx="2051720" cy="2304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песчаная кос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79512" y="0"/>
            <a:ext cx="4139952" cy="635769"/>
          </a:xfrm>
          <a:prstGeom prst="rect">
            <a:avLst/>
          </a:prstGeom>
        </p:spPr>
        <p:txBody>
          <a:bodyPr>
            <a:normAutofit fontScale="82500" lnSpcReduction="10000"/>
          </a:bodyPr>
          <a:lstStyle/>
          <a:p>
            <a:pPr marL="54864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сапфирин –  </a:t>
            </a: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көгілдір 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агат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icture 6" descr="сапфирин- агат голубого цвет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620689"/>
            <a:ext cx="3435538" cy="2664295"/>
          </a:xfrm>
          <a:prstGeom prst="rect">
            <a:avLst/>
          </a:prstGeom>
          <a:noFill/>
          <a:effectLst>
            <a:softEdge rad="63500"/>
          </a:effectLst>
        </p:spPr>
      </p:pic>
      <p:pic>
        <p:nvPicPr>
          <p:cNvPr id="5" name="Picture 3" descr="iяшма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548680"/>
            <a:ext cx="3888432" cy="2736304"/>
          </a:xfrm>
          <a:prstGeom prst="rect">
            <a:avLst/>
          </a:prstGeom>
          <a:noFill/>
          <a:effectLst>
            <a:softEdge rad="63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5796136" y="0"/>
            <a:ext cx="26642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яшма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4" descr="Цитрин- кварц лимонного цвета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3717032"/>
            <a:ext cx="3456384" cy="2952328"/>
          </a:xfrm>
          <a:prstGeom prst="rect">
            <a:avLst/>
          </a:prstGeom>
          <a:noFill/>
          <a:effectLst>
            <a:softEdge rad="63500"/>
          </a:effectLst>
        </p:spPr>
      </p:pic>
      <p:sp>
        <p:nvSpPr>
          <p:cNvPr id="8" name="Прямоугольник 7"/>
          <p:cNvSpPr/>
          <p:nvPr/>
        </p:nvSpPr>
        <p:spPr>
          <a:xfrm>
            <a:off x="395536" y="3356992"/>
            <a:ext cx="38827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Цитрин-  лимон  </a:t>
            </a:r>
            <a:r>
              <a:rPr lang="ru-RU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түстес  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кварц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Picture 4" descr="0 топаз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88024" y="3645024"/>
            <a:ext cx="3817044" cy="3024336"/>
          </a:xfrm>
          <a:prstGeom prst="rect">
            <a:avLst/>
          </a:prstGeom>
          <a:noFill/>
          <a:effectLst>
            <a:softEdge rad="63500"/>
          </a:effectLst>
        </p:spPr>
      </p:pic>
      <p:sp>
        <p:nvSpPr>
          <p:cNvPr id="10" name="Прямоугольник 9"/>
          <p:cNvSpPr/>
          <p:nvPr/>
        </p:nvSpPr>
        <p:spPr>
          <a:xfrm>
            <a:off x="6012160" y="3212976"/>
            <a:ext cx="10107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топаз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ww\Desktop\5-1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86908" cy="72152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ww\Desktop\картинки\R4Prp5O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42844" y="142852"/>
            <a:ext cx="671515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III </a:t>
            </a:r>
            <a:r>
              <a:rPr lang="kk-KZ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кезеңі 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kk-KZ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Мағынаны тану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endParaRPr lang="kk-KZ" sz="28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</a:t>
            </a:r>
            <a:r>
              <a:rPr lang="kk-KZ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Тест</a:t>
            </a:r>
            <a:endParaRPr lang="kk-KZ" sz="24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kk-KZ" sz="2400" b="1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kk-KZ" sz="2400" b="1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kk-KZ" sz="2400" b="1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</a:t>
            </a:r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SiO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……</a:t>
            </a:r>
            <a:r>
              <a:rPr lang="kk-KZ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...</a:t>
            </a:r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&gt; Si + 2CO</a:t>
            </a:r>
          </a:p>
          <a:p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2.SiO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….</a:t>
            </a:r>
            <a:r>
              <a:rPr lang="kk-KZ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.....</a:t>
            </a:r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=&gt; Si + 2MgO</a:t>
            </a:r>
          </a:p>
          <a:p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3.Si + ….</a:t>
            </a:r>
            <a:r>
              <a:rPr lang="kk-KZ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......</a:t>
            </a:r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=&gt; SiO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800" b="1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4.SiO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….</a:t>
            </a:r>
            <a:r>
              <a:rPr lang="kk-KZ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......</a:t>
            </a:r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=&gt; CaSiO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800" b="1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5.SiO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….</a:t>
            </a:r>
            <a:r>
              <a:rPr lang="kk-KZ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......</a:t>
            </a:r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=&gt; Na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H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</a:t>
            </a:r>
          </a:p>
          <a:p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6.SiO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….</a:t>
            </a:r>
            <a:r>
              <a:rPr lang="kk-KZ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......</a:t>
            </a:r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=&gt; CaSiO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CO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800" b="1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7.Na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SiO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….</a:t>
            </a:r>
            <a:r>
              <a:rPr lang="kk-KZ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......</a:t>
            </a:r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=&gt; Na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+H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SiO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800" b="1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8.Na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SiO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….</a:t>
            </a:r>
            <a:r>
              <a:rPr lang="kk-KZ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......</a:t>
            </a:r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=&gt; CaSiO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+ 2NaCl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929454" y="2214554"/>
            <a:ext cx="192882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lphaUcPeriod"/>
            </a:pPr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</a:p>
          <a:p>
            <a:pPr marL="457200" indent="-457200">
              <a:buAutoNum type="alphaUcPeriod"/>
            </a:pPr>
            <a:r>
              <a:rPr lang="en-US" sz="2400" b="1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CaO</a:t>
            </a:r>
            <a:endParaRPr lang="en-US" sz="2400" b="1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lphaUcPeriod"/>
            </a:pPr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2Mg</a:t>
            </a:r>
          </a:p>
          <a:p>
            <a:pPr marL="457200" indent="-457200"/>
            <a:r>
              <a:rPr lang="ru-RU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Д.   </a:t>
            </a:r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2C</a:t>
            </a:r>
          </a:p>
          <a:p>
            <a:pPr marL="457200" indent="-457200"/>
            <a:r>
              <a:rPr lang="ru-RU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Е.   </a:t>
            </a:r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CaCO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400" b="1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/>
            <a:r>
              <a:rPr lang="kk-KZ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Ж.  </a:t>
            </a:r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CaCl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400" b="1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/>
            <a:r>
              <a:rPr lang="ru-RU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З.</a:t>
            </a:r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2NaOH</a:t>
            </a:r>
          </a:p>
          <a:p>
            <a:pPr marL="457200" indent="-457200"/>
            <a:r>
              <a:rPr lang="ru-RU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И.   </a:t>
            </a:r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400" b="1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ww\Documents\мусина\химия фото\Фото\DSC04788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ww\Desktop\картинки\R4Prp5O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643042" y="142852"/>
            <a:ext cx="60722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IV</a:t>
            </a:r>
            <a:r>
              <a:rPr lang="kk-KZ" sz="2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кезең </a:t>
            </a:r>
            <a:r>
              <a:rPr lang="en-US" sz="2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kk-KZ" sz="2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Білімді тиянақтау</a:t>
            </a:r>
            <a:r>
              <a:rPr lang="en-US" sz="2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</a:t>
            </a:r>
            <a:r>
              <a:rPr lang="kk-KZ" sz="2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kk-KZ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    </a:t>
            </a:r>
            <a:r>
              <a:rPr lang="kk-KZ" sz="2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Есеп </a:t>
            </a:r>
            <a:endParaRPr lang="ru-RU" sz="24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142984"/>
            <a:ext cx="850112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kk-KZ" sz="2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топ. Масасы 18,25 г тұз қышқылы мен натрий силикатының артық мөлшері әрекеттескенде тұнбаға түсетін кремний қышқылының массасын және мөлшерін есепте.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2780928"/>
            <a:ext cx="84296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II </a:t>
            </a:r>
            <a:r>
              <a:rPr lang="kk-KZ" sz="2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топ. Массасы 30%-тік 140г кремний қышқылына массасы 32 г калий гидроксидін қосқанда түзілетін тұздың массасын табыңдар</a:t>
            </a:r>
            <a:endParaRPr lang="ru-RU" sz="24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221088"/>
            <a:ext cx="88204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ІІІ топ. Кремний оксидінің артық мөлшері массасы 10 кг натрий гидроксидімен әрекеттескенде  11,2 кг натрий силикаты алынды. Натрий силикатының теориялық мүмкіндікпен салыстырғандағы шығымын анықтаңдар.</a:t>
            </a:r>
            <a:endParaRPr lang="ru-RU" sz="24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ww\Desktop\картинки\R4Prp5O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14345" y="1397000"/>
          <a:ext cx="690565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73"/>
                <a:gridCol w="571504"/>
                <a:gridCol w="1500198"/>
                <a:gridCol w="714380"/>
                <a:gridCol w="1357322"/>
                <a:gridCol w="500066"/>
                <a:gridCol w="1190611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 </a:t>
                      </a:r>
                      <a:r>
                        <a:rPr lang="ru-RU" sz="3200" i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i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3200" i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4" name="Прямая со стрелкой 3"/>
          <p:cNvCxnSpPr/>
          <p:nvPr/>
        </p:nvCxnSpPr>
        <p:spPr>
          <a:xfrm>
            <a:off x="4000496" y="1643050"/>
            <a:ext cx="428628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4348" y="2214554"/>
          <a:ext cx="6929489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70"/>
                <a:gridCol w="571504"/>
                <a:gridCol w="1500198"/>
                <a:gridCol w="714380"/>
                <a:gridCol w="1357322"/>
                <a:gridCol w="500066"/>
                <a:gridCol w="1214449"/>
              </a:tblGrid>
              <a:tr h="44227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i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+</a:t>
                      </a:r>
                      <a:endParaRPr lang="ru-RU" sz="3200" i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i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32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>
            <a:off x="4000496" y="2500306"/>
            <a:ext cx="428628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14348" y="3071810"/>
          <a:ext cx="6929489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70"/>
                <a:gridCol w="571504"/>
                <a:gridCol w="1500198"/>
                <a:gridCol w="714380"/>
                <a:gridCol w="1357322"/>
                <a:gridCol w="500066"/>
                <a:gridCol w="1214449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i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3200" i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3200" i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i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r>
                        <a:rPr lang="ru-RU" sz="3200" i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200" i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8" name="Прямая со стрелкой 7"/>
          <p:cNvCxnSpPr/>
          <p:nvPr/>
        </p:nvCxnSpPr>
        <p:spPr>
          <a:xfrm>
            <a:off x="4000496" y="3357562"/>
            <a:ext cx="428628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285720" y="357166"/>
            <a:ext cx="85725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 </a:t>
            </a:r>
            <a:r>
              <a:rPr lang="kk-KZ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кезең 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kk-KZ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Түйсіну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kk-KZ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kk-KZ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Химиялық  лото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</a:t>
            </a:r>
            <a:r>
              <a:rPr lang="kk-KZ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ойыны</a:t>
            </a:r>
            <a:endParaRPr lang="ru-RU" sz="24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5786" y="4071942"/>
            <a:ext cx="5643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ru-RU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785918" y="4071942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SiH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</a:t>
            </a:r>
            <a:endParaRPr lang="ru-RU" sz="24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86050" y="4071942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71868" y="4071942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SiO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</a:t>
            </a:r>
            <a:endParaRPr lang="ru-RU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4348" y="478632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SiO</a:t>
            </a:r>
            <a:r>
              <a:rPr lang="en-US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</a:t>
            </a:r>
            <a:endParaRPr lang="ru-RU" sz="24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14546" y="4786322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NaOH,</a:t>
            </a:r>
            <a:endParaRPr lang="ru-RU" sz="24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00430" y="4786322"/>
            <a:ext cx="857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1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O,</a:t>
            </a:r>
            <a:endParaRPr lang="ru-RU" sz="24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29124" y="4786322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SiO</a:t>
            </a:r>
            <a:r>
              <a:rPr lang="en-US" sz="1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24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85786" y="5500702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KCl,</a:t>
            </a:r>
            <a:endParaRPr lang="ru-RU" sz="24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714480" y="5500702"/>
            <a:ext cx="857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HCl,</a:t>
            </a:r>
            <a:endParaRPr lang="ru-RU" sz="24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643174" y="550070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1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SiO</a:t>
            </a:r>
            <a:r>
              <a:rPr lang="en-US" sz="1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    </a:t>
            </a:r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</a:t>
            </a:r>
            <a:endParaRPr lang="ru-RU" sz="24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 rot="5400000">
            <a:off x="3643306" y="5715016"/>
            <a:ext cx="285752" cy="1588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214810" y="5500702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lang="en-US" sz="1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SiO</a:t>
            </a:r>
            <a:r>
              <a:rPr lang="en-US" sz="1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24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ww\Desktop\картинки\R4Prp5O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403648" y="1700808"/>
            <a:ext cx="655272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5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Үйге тапсырма: </a:t>
            </a:r>
          </a:p>
          <a:p>
            <a:endParaRPr lang="kk-KZ" sz="5400" b="1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sz="5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§ 22    </a:t>
            </a:r>
            <a:r>
              <a:rPr lang="ru-RU" sz="5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№</a:t>
            </a:r>
            <a:r>
              <a:rPr lang="kk-KZ" sz="5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6,7 есеп</a:t>
            </a:r>
            <a:endParaRPr lang="ru-RU" sz="44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ww\Desktop\картинки\R4Prp5O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428728" y="285728"/>
            <a:ext cx="26653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Мақсаты: 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1071546"/>
            <a:ext cx="835824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kk-KZ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Кремний және оның қосылыстарының жалпы сипаттамасы, алынуы, аллотропиялық модификациясы, қасиеттері туралы түсінік беру; </a:t>
            </a:r>
          </a:p>
          <a:p>
            <a:pPr marL="457200" indent="-457200">
              <a:buAutoNum type="arabicPeriod"/>
            </a:pPr>
            <a:r>
              <a:rPr lang="kk-KZ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Ой-өрістерін, танымдық, шығармашылық, реакция жазу, есеп шығару іс-әрекетін дамыту;</a:t>
            </a:r>
          </a:p>
          <a:p>
            <a:pPr marL="457200" indent="-457200">
              <a:buAutoNum type="arabicPeriod"/>
            </a:pPr>
            <a:r>
              <a:rPr lang="kk-KZ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Өз ойын еркін айтуға, ізденімпаздыққа, топтасып жұмыс жасауға, белсенділікке тәрбиелеу.</a:t>
            </a:r>
          </a:p>
          <a:p>
            <a:pPr marL="457200" indent="-457200"/>
            <a:endParaRPr lang="kk-KZ" sz="2400" b="1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/>
            <a:r>
              <a:rPr lang="kk-KZ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Түрі</a:t>
            </a:r>
            <a:r>
              <a:rPr lang="kk-KZ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 Аралас сабақ</a:t>
            </a:r>
          </a:p>
          <a:p>
            <a:pPr marL="457200" indent="-457200"/>
            <a:r>
              <a:rPr lang="kk-KZ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Әдісі</a:t>
            </a:r>
            <a:r>
              <a:rPr lang="kk-KZ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 Ақпаратты–коплексті, түсіндірмелі-  </a:t>
            </a:r>
          </a:p>
          <a:p>
            <a:pPr marL="457200" indent="-457200"/>
            <a:r>
              <a:rPr lang="kk-KZ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эврестикалық, тест, сұрақ–жауап, талдау.</a:t>
            </a:r>
            <a:endParaRPr lang="ru-RU" sz="24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амметис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115616" y="692696"/>
            <a:ext cx="7848872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000" b="1" i="1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kk-KZ" sz="40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Барысы: </a:t>
            </a:r>
          </a:p>
          <a:p>
            <a:r>
              <a:rPr lang="kk-KZ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en-US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kk-KZ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кезең </a:t>
            </a:r>
            <a:r>
              <a:rPr lang="en-US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kk-KZ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Ой шақыру</a:t>
            </a:r>
          </a:p>
          <a:p>
            <a:endParaRPr lang="kk-KZ" sz="3200" b="1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en-US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II </a:t>
            </a:r>
            <a:r>
              <a:rPr lang="kk-KZ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кезең    </a:t>
            </a:r>
            <a:r>
              <a:rPr lang="en-US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kk-KZ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Ұғыну</a:t>
            </a:r>
            <a:r>
              <a:rPr lang="en-US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”</a:t>
            </a:r>
            <a:endParaRPr lang="kk-KZ" sz="3200" b="1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kk-KZ" sz="3200" b="1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en-US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III </a:t>
            </a:r>
            <a:r>
              <a:rPr lang="kk-KZ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кезең </a:t>
            </a:r>
            <a:r>
              <a:rPr lang="en-US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kk-KZ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Мағынаны тану</a:t>
            </a:r>
            <a:r>
              <a:rPr lang="en-US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”</a:t>
            </a:r>
            <a:endParaRPr lang="kk-KZ" sz="3200" b="1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kk-KZ" sz="3200" b="1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en-US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IV </a:t>
            </a:r>
            <a:r>
              <a:rPr lang="kk-KZ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кезең </a:t>
            </a:r>
            <a:r>
              <a:rPr lang="en-US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kk-KZ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Білімді тиянақтау</a:t>
            </a:r>
            <a:r>
              <a:rPr lang="en-US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”</a:t>
            </a:r>
            <a:endParaRPr lang="kk-KZ" sz="3200" b="1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kk-KZ" sz="3200" b="1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en-US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kk-KZ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кезең </a:t>
            </a:r>
            <a:r>
              <a:rPr lang="en-US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kk-KZ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Түйсіну</a:t>
            </a:r>
            <a:r>
              <a:rPr lang="en-US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”</a:t>
            </a:r>
            <a:endParaRPr lang="ru-RU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ww\Desktop\картинки\R4Prp5O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85720" y="489734"/>
            <a:ext cx="82868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kk-KZ" sz="2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кезең</a:t>
            </a:r>
            <a:r>
              <a:rPr lang="en-US" sz="2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kk-KZ" sz="2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Ой шақыру</a:t>
            </a:r>
            <a:r>
              <a:rPr lang="en-US" sz="2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</a:t>
            </a:r>
            <a:r>
              <a:rPr lang="kk-KZ" sz="2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2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Химиялық викторина </a:t>
            </a:r>
            <a:endParaRPr lang="en-US" sz="24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</a:t>
            </a:r>
            <a:r>
              <a:rPr lang="en-US" sz="20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kk-KZ" sz="20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сұрақ-жауап ойыны</a:t>
            </a:r>
            <a:r>
              <a:rPr lang="en-US" sz="20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kk-KZ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Төртінші топтық негізгі топшасының химиялық элементін атаңыз.</a:t>
            </a:r>
          </a:p>
          <a:p>
            <a:r>
              <a:rPr lang="kk-KZ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 Көміртектің аллотропиялық түр өзгерістері қанша қандай?</a:t>
            </a:r>
          </a:p>
          <a:p>
            <a:r>
              <a:rPr lang="kk-KZ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3. Көмір қышқылы тұздарын ата.</a:t>
            </a:r>
          </a:p>
          <a:p>
            <a:r>
              <a:rPr lang="kk-KZ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4. Алмаздың кристалдық торы қандай пішінді?</a:t>
            </a:r>
          </a:p>
          <a:p>
            <a:r>
              <a:rPr lang="kk-KZ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5. Иіс газы және көмірқышқыл газының формуласы</a:t>
            </a:r>
          </a:p>
          <a:p>
            <a:r>
              <a:rPr lang="kk-KZ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6. Карбонат-ионды сапалық анықтау үшін не қолданады?</a:t>
            </a:r>
          </a:p>
          <a:p>
            <a:r>
              <a:rPr lang="kk-KZ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7. </a:t>
            </a:r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kk-KZ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Құрғақ мұз</a:t>
            </a:r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</a:t>
            </a:r>
            <a:r>
              <a:rPr lang="kk-KZ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дегеніміз не?</a:t>
            </a:r>
          </a:p>
          <a:p>
            <a:r>
              <a:rPr lang="kk-KZ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8. Графит не үшін қолданылады?</a:t>
            </a:r>
          </a:p>
          <a:p>
            <a:r>
              <a:rPr lang="kk-KZ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9.Әктастың формуласы</a:t>
            </a:r>
          </a:p>
          <a:p>
            <a:r>
              <a:rPr lang="kk-KZ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10. Өте қатты, мөлдір кристалды зат</a:t>
            </a:r>
            <a:endParaRPr lang="ru-RU" sz="24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ww\Desktop\химия\картинки\R4Prp5O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0294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51520" y="0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Төмендегі  физикалық  қасиеттер  көміртектің  қай  түр  өзгерісіне  сәйкес   келеді ?</a:t>
            </a:r>
            <a:endParaRPr lang="ru-RU" sz="2400" dirty="0">
              <a:solidFill>
                <a:schemeClr val="bg1"/>
              </a:solidFill>
            </a:endParaRPr>
          </a:p>
        </p:txBody>
      </p:sp>
      <p:graphicFrame>
        <p:nvGraphicFramePr>
          <p:cNvPr id="4" name="Содержимое 5"/>
          <p:cNvGraphicFramePr>
            <a:graphicFrameLocks/>
          </p:cNvGraphicFramePr>
          <p:nvPr/>
        </p:nvGraphicFramePr>
        <p:xfrm>
          <a:off x="323528" y="908719"/>
          <a:ext cx="8363272" cy="5832649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4181636"/>
                <a:gridCol w="4181636"/>
              </a:tblGrid>
              <a:tr h="500492">
                <a:tc>
                  <a:txBody>
                    <a:bodyPr/>
                    <a:lstStyle/>
                    <a:p>
                      <a:r>
                        <a:rPr lang="kk-KZ" sz="2000" baseline="0" dirty="0" smtClean="0"/>
                        <a:t>      Қасиеттер  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Аллотропиялық</a:t>
                      </a:r>
                      <a:r>
                        <a:rPr lang="kk-KZ" baseline="0" dirty="0" smtClean="0"/>
                        <a:t>  түр   өзгерісі  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08486">
                <a:tc>
                  <a:txBody>
                    <a:bodyPr/>
                    <a:lstStyle/>
                    <a:p>
                      <a:r>
                        <a:rPr lang="kk-KZ" dirty="0" smtClean="0"/>
                        <a:t>Металдық</a:t>
                      </a:r>
                      <a:r>
                        <a:rPr lang="kk-KZ" baseline="0" dirty="0" smtClean="0"/>
                        <a:t>  жылтыры  бар  </a:t>
                      </a:r>
                      <a:r>
                        <a:rPr lang="en-US" baseline="0" dirty="0" smtClean="0"/>
                        <a:t>,</a:t>
                      </a:r>
                      <a:r>
                        <a:rPr lang="kk-KZ" baseline="0" dirty="0" smtClean="0"/>
                        <a:t>сұр   түсті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08486">
                <a:tc>
                  <a:txBody>
                    <a:bodyPr/>
                    <a:lstStyle/>
                    <a:p>
                      <a:r>
                        <a:rPr lang="kk-KZ" dirty="0" smtClean="0"/>
                        <a:t>Жұмсақ  жеке  тақташаларға  ажырайды 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01475">
                <a:tc>
                  <a:txBody>
                    <a:bodyPr/>
                    <a:lstStyle/>
                    <a:p>
                      <a:r>
                        <a:rPr lang="kk-KZ" dirty="0" smtClean="0"/>
                        <a:t>Атомдар </a:t>
                      </a:r>
                      <a:r>
                        <a:rPr lang="kk-KZ" baseline="0" dirty="0" smtClean="0"/>
                        <a:t> қабатталған  әр  жазықтықтағы  атомдар  арасындағы  қашықтық  әлдеқайда  үлкен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8408">
                <a:tc>
                  <a:txBody>
                    <a:bodyPr/>
                    <a:lstStyle/>
                    <a:p>
                      <a:r>
                        <a:rPr lang="kk-KZ" dirty="0" smtClean="0"/>
                        <a:t>Электр  тоғын  өткізеді 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08486">
                <a:tc>
                  <a:txBody>
                    <a:bodyPr/>
                    <a:lstStyle/>
                    <a:p>
                      <a:r>
                        <a:rPr lang="kk-KZ" dirty="0" smtClean="0"/>
                        <a:t>Жартылай  өткізгіш </a:t>
                      </a:r>
                      <a:r>
                        <a:rPr lang="en-US" smtClean="0"/>
                        <a:t>,</a:t>
                      </a:r>
                      <a:r>
                        <a:rPr lang="kk-KZ" smtClean="0"/>
                        <a:t> </a:t>
                      </a:r>
                      <a:r>
                        <a:rPr lang="kk-KZ" dirty="0" smtClean="0"/>
                        <a:t>қара  түсті  ұнтақ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8408">
                <a:tc>
                  <a:txBody>
                    <a:bodyPr/>
                    <a:lstStyle/>
                    <a:p>
                      <a:r>
                        <a:rPr lang="kk-KZ" dirty="0" smtClean="0"/>
                        <a:t>Өте    қатты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8408">
                <a:tc>
                  <a:txBody>
                    <a:bodyPr/>
                    <a:lstStyle/>
                    <a:p>
                      <a:r>
                        <a:rPr lang="kk-KZ" dirty="0" smtClean="0"/>
                        <a:t>Инертті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ww\Desktop\химия\картинки\R4Prp5O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кругленный прямоугольник 2"/>
          <p:cNvSpPr/>
          <p:nvPr/>
        </p:nvSpPr>
        <p:spPr>
          <a:xfrm>
            <a:off x="251520" y="3573016"/>
            <a:ext cx="3744416" cy="3096344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0"/>
            <a:ext cx="63462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Аллотропиялық модификациясы</a:t>
            </a:r>
            <a:endParaRPr lang="ru-RU" sz="28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8" descr="iособо чистый кремний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548680"/>
            <a:ext cx="4032448" cy="280831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6" name="Picture 9" descr="iпорошкообразный кремний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548680"/>
            <a:ext cx="3888432" cy="280821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7" name="Скругленный прямоугольник 6"/>
          <p:cNvSpPr/>
          <p:nvPr/>
        </p:nvSpPr>
        <p:spPr>
          <a:xfrm>
            <a:off x="4860032" y="3573016"/>
            <a:ext cx="4032448" cy="3096344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99592" y="3573016"/>
            <a:ext cx="244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          Аморфты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24128" y="3573016"/>
            <a:ext cx="244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       Кристалды</a:t>
            </a:r>
            <a:endParaRPr lang="ru-RU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ww\Desktop\картинки\R4Prp5O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987824" y="0"/>
            <a:ext cx="59105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</a:t>
            </a:r>
            <a:r>
              <a:rPr lang="ru-RU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кезең</a:t>
            </a:r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kk-KZ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Ұғыну</a:t>
            </a:r>
            <a:r>
              <a:rPr lang="en-US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</a:t>
            </a:r>
            <a:r>
              <a:rPr lang="kk-KZ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Мәтінмен жұмыс</a:t>
            </a:r>
            <a:endParaRPr lang="ru-RU" sz="24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355976" y="404664"/>
            <a:ext cx="4032448" cy="1001842"/>
          </a:xfrm>
          <a:prstGeom prst="ellipse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004048" y="620688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Кремний</a:t>
            </a:r>
            <a:endParaRPr lang="ru-RU" sz="36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067944" y="1700808"/>
            <a:ext cx="4752528" cy="4941168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76056" y="1844824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Жалпы сипаттамасы</a:t>
            </a:r>
            <a:endParaRPr lang="ru-RU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8" descr="iкремний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2555776" cy="3284984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14" name="Rectangle 6"/>
          <p:cNvSpPr txBox="1">
            <a:spLocks noChangeArrowheads="1"/>
          </p:cNvSpPr>
          <p:nvPr/>
        </p:nvSpPr>
        <p:spPr>
          <a:xfrm>
            <a:off x="899592" y="3356992"/>
            <a:ext cx="3059832" cy="4502150"/>
          </a:xfrm>
          <a:prstGeom prst="rect">
            <a:avLst/>
          </a:prstGeom>
        </p:spPr>
        <p:txBody>
          <a:bodyPr/>
          <a:lstStyle/>
          <a:p>
            <a:pPr marL="292100" marR="0" lvl="0" indent="-292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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=+14</a:t>
            </a:r>
          </a:p>
          <a:p>
            <a:pPr marL="292100" marR="0" lvl="0" indent="-292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"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+1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р=14</a:t>
            </a:r>
          </a:p>
          <a:p>
            <a:pPr marL="292100" marR="0" lvl="0" indent="-292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"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=28-14=14</a:t>
            </a:r>
          </a:p>
          <a:p>
            <a:pPr marL="292100" marR="0" lvl="0" indent="-292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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е=14</a:t>
            </a:r>
          </a:p>
          <a:p>
            <a:pPr marL="292100" marR="0" lvl="0" indent="-292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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+14)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</a:t>
            </a:r>
            <a:r>
              <a:rPr kumimoji="0" lang="ru-RU" sz="1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92100" marR="0" lvl="0" indent="-292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"/>
              <a:tabLst/>
              <a:defRPr/>
            </a:pPr>
            <a:endPara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286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90000"/>
              <a:buFont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2      2      6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2       2</a:t>
            </a:r>
          </a:p>
          <a:p>
            <a:pPr marL="640080" marR="0" lvl="1" indent="-2286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90000"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 3P</a:t>
            </a: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92100" marR="0" lvl="0" indent="-292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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6" name="Прямая со стрелкой 15"/>
          <p:cNvCxnSpPr>
            <a:stCxn id="4" idx="4"/>
          </p:cNvCxnSpPr>
          <p:nvPr/>
        </p:nvCxnSpPr>
        <p:spPr>
          <a:xfrm>
            <a:off x="6372200" y="1406506"/>
            <a:ext cx="0" cy="2222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песчаная кос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Овал 2"/>
          <p:cNvSpPr/>
          <p:nvPr/>
        </p:nvSpPr>
        <p:spPr>
          <a:xfrm>
            <a:off x="2214546" y="214290"/>
            <a:ext cx="3929090" cy="121444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071802" y="500042"/>
            <a:ext cx="2500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 smtClean="0">
                <a:solidFill>
                  <a:schemeClr val="bg1"/>
                </a:solidFill>
              </a:rPr>
              <a:t>Кремний</a:t>
            </a:r>
            <a:endParaRPr lang="ru-RU" sz="3200" b="1" dirty="0">
              <a:solidFill>
                <a:schemeClr val="bg1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2163289" y="1087828"/>
            <a:ext cx="463603" cy="7897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16200000" flipH="1">
            <a:off x="5767010" y="1052109"/>
            <a:ext cx="463603" cy="86115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" name="Скругленный прямоугольник 6"/>
          <p:cNvSpPr/>
          <p:nvPr/>
        </p:nvSpPr>
        <p:spPr>
          <a:xfrm>
            <a:off x="357158" y="1857364"/>
            <a:ext cx="2857520" cy="466798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928662" y="1857364"/>
            <a:ext cx="2000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 smtClean="0">
                <a:solidFill>
                  <a:schemeClr val="bg1"/>
                </a:solidFill>
              </a:rPr>
              <a:t>Алынуы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786182" y="1857364"/>
            <a:ext cx="5000660" cy="459597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643438" y="1928802"/>
            <a:ext cx="3571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/>
              <a:t>   </a:t>
            </a:r>
            <a:r>
              <a:rPr lang="kk-KZ" sz="2400" b="1" dirty="0" smtClean="0">
                <a:solidFill>
                  <a:schemeClr val="bg1"/>
                </a:solidFill>
              </a:rPr>
              <a:t>Химиялық қасиеті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песчаная кос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2" descr="C:\Users\ww\Desktop\kremniy_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96752"/>
            <a:ext cx="3203848" cy="4938342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4" name="Picture 3" descr="C:\Users\ww\Desktop\64505213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1196752"/>
            <a:ext cx="3059832" cy="4935747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5" name="Picture 4" descr="C:\Users\ww\Desktop\Кремний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31840" y="1196752"/>
            <a:ext cx="2952328" cy="4938341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6" name="TextBox 5"/>
          <p:cNvSpPr txBox="1"/>
          <p:nvPr/>
        </p:nvSpPr>
        <p:spPr>
          <a:xfrm>
            <a:off x="827584" y="0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dirty="0" smtClean="0"/>
              <a:t>  </a:t>
            </a:r>
            <a:r>
              <a:rPr lang="ru-RU" sz="4800" b="1" dirty="0" smtClean="0">
                <a:solidFill>
                  <a:schemeClr val="bg1"/>
                </a:solidFill>
              </a:rPr>
              <a:t>Табиғаттағы кремний</a:t>
            </a:r>
            <a:endParaRPr lang="ru-RU" sz="4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324</TotalTime>
  <Words>525</Words>
  <Application>Microsoft Office PowerPoint</Application>
  <PresentationFormat>Экран (4:3)</PresentationFormat>
  <Paragraphs>112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Литейная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ww</dc:creator>
  <cp:lastModifiedBy>Nurken</cp:lastModifiedBy>
  <cp:revision>49</cp:revision>
  <dcterms:created xsi:type="dcterms:W3CDTF">2011-12-08T00:57:46Z</dcterms:created>
  <dcterms:modified xsi:type="dcterms:W3CDTF">2012-10-21T03:03:15Z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453567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D5.0.5</vt:lpwstr>
  </property>
</Properties>
</file>