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4" r:id="rId2"/>
    <p:sldMasterId id="2147483697" r:id="rId3"/>
  </p:sldMasterIdLst>
  <p:notesMasterIdLst>
    <p:notesMasterId r:id="rId31"/>
  </p:notesMasterIdLst>
  <p:sldIdLst>
    <p:sldId id="303" r:id="rId4"/>
    <p:sldId id="283" r:id="rId5"/>
    <p:sldId id="266" r:id="rId6"/>
    <p:sldId id="305" r:id="rId7"/>
    <p:sldId id="320" r:id="rId8"/>
    <p:sldId id="321" r:id="rId9"/>
    <p:sldId id="337" r:id="rId10"/>
    <p:sldId id="336" r:id="rId11"/>
    <p:sldId id="338" r:id="rId12"/>
    <p:sldId id="340" r:id="rId13"/>
    <p:sldId id="343" r:id="rId14"/>
    <p:sldId id="351" r:id="rId15"/>
    <p:sldId id="344" r:id="rId16"/>
    <p:sldId id="352" r:id="rId17"/>
    <p:sldId id="345" r:id="rId18"/>
    <p:sldId id="346" r:id="rId19"/>
    <p:sldId id="353" r:id="rId20"/>
    <p:sldId id="361" r:id="rId21"/>
    <p:sldId id="335" r:id="rId22"/>
    <p:sldId id="360" r:id="rId23"/>
    <p:sldId id="354" r:id="rId24"/>
    <p:sldId id="355" r:id="rId25"/>
    <p:sldId id="356" r:id="rId26"/>
    <p:sldId id="362" r:id="rId27"/>
    <p:sldId id="357" r:id="rId28"/>
    <p:sldId id="359" r:id="rId29"/>
    <p:sldId id="331" r:id="rId3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Monotype Corsiva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Monotype Corsiva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Monotype Corsiva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Monotype Corsiva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Monotype Corsiva" pitchFamily="66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Monotype Corsiva" pitchFamily="66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Monotype Corsiva" pitchFamily="66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Monotype Corsiva" pitchFamily="66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Monotype Corsiva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0066"/>
    <a:srgbClr val="D60093"/>
    <a:srgbClr val="993366"/>
    <a:srgbClr val="008000"/>
    <a:srgbClr val="660066"/>
    <a:srgbClr val="FF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392" autoAdjust="0"/>
    <p:restoredTop sz="94664" autoAdjust="0"/>
  </p:normalViewPr>
  <p:slideViewPr>
    <p:cSldViewPr>
      <p:cViewPr>
        <p:scale>
          <a:sx n="70" d="100"/>
          <a:sy n="70" d="100"/>
        </p:scale>
        <p:origin x="-1716" y="-4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66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 smtClean="0"/>
            </a:lvl1pPr>
          </a:lstStyle>
          <a:p>
            <a:pPr>
              <a:defRPr/>
            </a:pPr>
            <a:fld id="{00FFA40D-B438-423F-9CC0-5AF9FEC47249}" type="datetimeFigureOut">
              <a:rPr lang="ru-RU"/>
              <a:pPr>
                <a:defRPr/>
              </a:pPr>
              <a:t>21.10.2012</a:t>
            </a:fld>
            <a:endParaRPr lang="ru-RU"/>
          </a:p>
        </p:txBody>
      </p:sp>
      <p:sp>
        <p:nvSpPr>
          <p:cNvPr id="3277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966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966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66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 smtClean="0"/>
            </a:lvl1pPr>
          </a:lstStyle>
          <a:p>
            <a:pPr>
              <a:defRPr/>
            </a:pPr>
            <a:fld id="{1344F9D5-5821-4CF8-AE51-7CCD544FFA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98218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EE52E6-7363-4E7C-B00A-67F0D61D08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5693277"/>
      </p:ext>
    </p:extLst>
  </p:cSld>
  <p:clrMapOvr>
    <a:masterClrMapping/>
  </p:clrMapOvr>
  <p:transition advClick="0">
    <p:pull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EF8681-C559-4647-ACF6-37863F5030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3534334"/>
      </p:ext>
    </p:extLst>
  </p:cSld>
  <p:clrMapOvr>
    <a:masterClrMapping/>
  </p:clrMapOvr>
  <p:transition advClick="0">
    <p:pull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6BACAD-FA6C-420F-8D11-2717511F8D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9635852"/>
      </p:ext>
    </p:extLst>
  </p:cSld>
  <p:clrMapOvr>
    <a:masterClrMapping/>
  </p:clrMapOvr>
  <p:transition advClick="0">
    <p:pull dir="r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DF1A67-2258-491F-BF8C-EAEE25EB19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0428932"/>
      </p:ext>
    </p:extLst>
  </p:cSld>
  <p:clrMapOvr>
    <a:masterClrMapping/>
  </p:clrMapOvr>
  <p:transition advClick="0">
    <p:pull dir="r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40361E-370E-4BE5-8C4B-9B2FA7A65B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6521705"/>
      </p:ext>
    </p:extLst>
  </p:cSld>
  <p:clrMapOvr>
    <a:masterClrMapping/>
  </p:clrMapOvr>
  <p:transition advClick="0">
    <p:pull dir="r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346A32-32F6-433B-AEEB-5FF0D10832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9743411"/>
      </p:ext>
    </p:extLst>
  </p:cSld>
  <p:clrMapOvr>
    <a:masterClrMapping/>
  </p:clrMapOvr>
  <p:transition advClick="0">
    <p:pull dir="r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4EAC64-921D-495D-ABE3-DE3EE9855E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6937740"/>
      </p:ext>
    </p:extLst>
  </p:cSld>
  <p:clrMapOvr>
    <a:masterClrMapping/>
  </p:clrMapOvr>
  <p:transition advClick="0">
    <p:pull dir="r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6D7137-1373-45EE-891B-9D670C76A4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4744583"/>
      </p:ext>
    </p:extLst>
  </p:cSld>
  <p:clrMapOvr>
    <a:masterClrMapping/>
  </p:clrMapOvr>
  <p:transition advClick="0">
    <p:pull dir="rd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61751-76F1-4659-B331-42E006857D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3338672"/>
      </p:ext>
    </p:extLst>
  </p:cSld>
  <p:clrMapOvr>
    <a:masterClrMapping/>
  </p:clrMapOvr>
  <p:transition advClick="0">
    <p:pull dir="rd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FA9253-7982-48F6-8507-C749B5480C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9594820"/>
      </p:ext>
    </p:extLst>
  </p:cSld>
  <p:clrMapOvr>
    <a:masterClrMapping/>
  </p:clrMapOvr>
  <p:transition advClick="0">
    <p:pull dir="r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E4134F-8DE9-4E21-BBAF-D8859EF4C2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1860142"/>
      </p:ext>
    </p:extLst>
  </p:cSld>
  <p:clrMapOvr>
    <a:masterClrMapping/>
  </p:clrMapOvr>
  <p:transition advClick="0">
    <p:pull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D01350-C006-414E-BECA-52000B30A5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6779367"/>
      </p:ext>
    </p:extLst>
  </p:cSld>
  <p:clrMapOvr>
    <a:masterClrMapping/>
  </p:clrMapOvr>
  <p:transition advClick="0">
    <p:pull dir="rd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1D6DAF-E2FC-4F1C-B03F-61E308F6CC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3165491"/>
      </p:ext>
    </p:extLst>
  </p:cSld>
  <p:clrMapOvr>
    <a:masterClrMapping/>
  </p:clrMapOvr>
  <p:transition advClick="0">
    <p:pull dir="r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B7E429-9DBE-46A8-85D8-E56B9C7E66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5235982"/>
      </p:ext>
    </p:extLst>
  </p:cSld>
  <p:clrMapOvr>
    <a:masterClrMapping/>
  </p:clrMapOvr>
  <p:transition advClick="0">
    <p:pull dir="rd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78DB33-C0F3-4C60-903D-5D5C1F8028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9737891"/>
      </p:ext>
    </p:extLst>
  </p:cSld>
  <p:clrMapOvr>
    <a:masterClrMapping/>
  </p:clrMapOvr>
  <p:transition advClick="0">
    <p:pull dir="rd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2822 w 3985"/>
              <a:gd name="T1" fmla="*/ 0 h 3619"/>
              <a:gd name="T2" fmla="*/ 0 w 3985"/>
              <a:gd name="T3" fmla="*/ 975 h 3619"/>
              <a:gd name="T4" fmla="*/ 2169 w 3985"/>
              <a:gd name="T5" fmla="*/ 3619 h 3619"/>
              <a:gd name="T6" fmla="*/ 3985 w 3985"/>
              <a:gd name="T7" fmla="*/ 1125 h 3619"/>
              <a:gd name="T8" fmla="*/ 2822 w 3985"/>
              <a:gd name="T9" fmla="*/ 0 h 3619"/>
              <a:gd name="T10" fmla="*/ 2822 w 3985"/>
              <a:gd name="T11" fmla="*/ 0 h 361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4" y="2873"/>
                <a:ext cx="63" cy="118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816 w 4288"/>
              <a:gd name="T3" fmla="*/ 256 h 459"/>
              <a:gd name="T4" fmla="*/ 1560 w 4288"/>
              <a:gd name="T5" fmla="*/ 144 h 459"/>
              <a:gd name="T6" fmla="*/ 1856 w 4288"/>
              <a:gd name="T7" fmla="*/ 376 h 459"/>
              <a:gd name="T8" fmla="*/ 2344 w 4288"/>
              <a:gd name="T9" fmla="*/ 152 h 459"/>
              <a:gd name="T10" fmla="*/ 3536 w 4288"/>
              <a:gd name="T11" fmla="*/ 456 h 459"/>
              <a:gd name="T12" fmla="*/ 4288 w 4288"/>
              <a:gd name="T13" fmla="*/ 136 h 45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32 h 240"/>
              <a:gd name="T2" fmla="*/ 280 w 560"/>
              <a:gd name="T3" fmla="*/ 144 h 240"/>
              <a:gd name="T4" fmla="*/ 448 w 560"/>
              <a:gd name="T5" fmla="*/ 16 h 240"/>
              <a:gd name="T6" fmla="*/ 560 w 560"/>
              <a:gd name="T7" fmla="*/ 240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B5F27-C228-4482-93F2-74F8B7C6B1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5881890"/>
      </p:ext>
    </p:extLst>
  </p:cSld>
  <p:clrMapOvr>
    <a:masterClrMapping/>
  </p:clrMapOvr>
  <p:transition advClick="0">
    <p:pull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AA7AB9-4C9A-41DC-B58E-54B9CBDFAC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5834877"/>
      </p:ext>
    </p:extLst>
  </p:cSld>
  <p:clrMapOvr>
    <a:masterClrMapping/>
  </p:clrMapOvr>
  <p:transition advClick="0">
    <p:pull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98A8A0-6F61-4AF6-85B4-AEB941F7D9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0772389"/>
      </p:ext>
    </p:extLst>
  </p:cSld>
  <p:clrMapOvr>
    <a:masterClrMapping/>
  </p:clrMapOvr>
  <p:transition advClick="0">
    <p:pull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CE9536-2F4C-4D8E-BFFE-F735440DA5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2480768"/>
      </p:ext>
    </p:extLst>
  </p:cSld>
  <p:clrMapOvr>
    <a:masterClrMapping/>
  </p:clrMapOvr>
  <p:transition advClick="0">
    <p:pull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F7AEAB-35AF-4E59-B7A2-3C90378F2F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7967308"/>
      </p:ext>
    </p:extLst>
  </p:cSld>
  <p:clrMapOvr>
    <a:masterClrMapping/>
  </p:clrMapOvr>
  <p:transition advClick="0">
    <p:pull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FBFB69-C667-4C13-8FCC-195E95C320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3059235"/>
      </p:ext>
    </p:extLst>
  </p:cSld>
  <p:clrMapOvr>
    <a:masterClrMapping/>
  </p:clrMapOvr>
  <p:transition advClick="0">
    <p:pull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A16401-D620-4B9A-90E1-CA76EC5C87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1116065"/>
      </p:ext>
    </p:extLst>
  </p:cSld>
  <p:clrMapOvr>
    <a:masterClrMapping/>
  </p:clrMapOvr>
  <p:transition advClick="0">
    <p:pull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07160C-1DAA-4ADE-866C-77F4499FB3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7061030"/>
      </p:ext>
    </p:extLst>
  </p:cSld>
  <p:clrMapOvr>
    <a:masterClrMapping/>
  </p:clrMapOvr>
  <p:transition advClick="0">
    <p:pull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+mn-lt"/>
              </a:defRPr>
            </a:lvl1pPr>
          </a:lstStyle>
          <a:p>
            <a:pPr>
              <a:defRPr/>
            </a:pPr>
            <a:fld id="{D93A7BC3-A7C1-48F3-8474-EE7BFD2F4A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ransition advClick="0">
    <p:pull dir="rd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+mn-lt"/>
              </a:defRPr>
            </a:lvl1pPr>
          </a:lstStyle>
          <a:p>
            <a:pPr>
              <a:defRPr/>
            </a:pPr>
            <a:fld id="{BD7698A7-0DD7-4D2A-89F4-034C0A0027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ransition advClick="0">
    <p:pull dir="rd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075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76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7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8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+mn-lt"/>
              </a:defRPr>
            </a:lvl1pPr>
          </a:lstStyle>
          <a:p>
            <a:pPr>
              <a:defRPr/>
            </a:pPr>
            <a:fld id="{76D38EC0-2478-42BC-A498-45D7F0F453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</p:sldLayoutIdLst>
  <p:transition advClick="0">
    <p:pull dir="rd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Arial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Layout" Target="../slideLayouts/slideLayout18.xml"/><Relationship Id="rId1" Type="http://schemas.openxmlformats.org/officeDocument/2006/relationships/video" Target="file:///C:\WINDOWS\clock.avi" TargetMode="External"/><Relationship Id="rId5" Type="http://schemas.openxmlformats.org/officeDocument/2006/relationships/image" Target="../media/image5.gif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Layout" Target="../slideLayouts/slideLayout18.xml"/><Relationship Id="rId1" Type="http://schemas.openxmlformats.org/officeDocument/2006/relationships/video" Target="file:///C:\WINDOWS\clock.avi" TargetMode="External"/><Relationship Id="rId5" Type="http://schemas.openxmlformats.org/officeDocument/2006/relationships/image" Target="../media/image5.gif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Layout" Target="../slideLayouts/slideLayout18.xml"/><Relationship Id="rId1" Type="http://schemas.openxmlformats.org/officeDocument/2006/relationships/video" Target="file:///C:\WINDOWS\clock.avi" TargetMode="External"/><Relationship Id="rId5" Type="http://schemas.openxmlformats.org/officeDocument/2006/relationships/image" Target="../media/image5.gif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Layout" Target="../slideLayouts/slideLayout18.xml"/><Relationship Id="rId1" Type="http://schemas.openxmlformats.org/officeDocument/2006/relationships/video" Target="file:///C:\WINDOWS\clock.avi" TargetMode="External"/><Relationship Id="rId5" Type="http://schemas.openxmlformats.org/officeDocument/2006/relationships/image" Target="../media/image5.gif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Layout" Target="../slideLayouts/slideLayout18.xml"/><Relationship Id="rId1" Type="http://schemas.openxmlformats.org/officeDocument/2006/relationships/video" Target="file:///C:\WINDOWS\clock.avi" TargetMode="External"/><Relationship Id="rId5" Type="http://schemas.openxmlformats.org/officeDocument/2006/relationships/image" Target="../media/image5.gif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Layout" Target="../slideLayouts/slideLayout18.xml"/><Relationship Id="rId1" Type="http://schemas.openxmlformats.org/officeDocument/2006/relationships/video" Target="file:///C:\WINDOWS\clock.avi" TargetMode="External"/><Relationship Id="rId5" Type="http://schemas.openxmlformats.org/officeDocument/2006/relationships/image" Target="../media/image5.gif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Layout" Target="../slideLayouts/slideLayout18.xml"/><Relationship Id="rId1" Type="http://schemas.openxmlformats.org/officeDocument/2006/relationships/video" Target="file:///C:\WINDOWS\clock.avi" TargetMode="External"/><Relationship Id="rId5" Type="http://schemas.openxmlformats.org/officeDocument/2006/relationships/image" Target="../media/image5.gif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Layout" Target="../slideLayouts/slideLayout18.xml"/><Relationship Id="rId1" Type="http://schemas.openxmlformats.org/officeDocument/2006/relationships/video" Target="file:///C:\WINDOWS\clock.avi" TargetMode="External"/><Relationship Id="rId5" Type="http://schemas.openxmlformats.org/officeDocument/2006/relationships/image" Target="../media/image5.gif"/><Relationship Id="rId4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8.xml"/><Relationship Id="rId4" Type="http://schemas.openxmlformats.org/officeDocument/2006/relationships/slide" Target="slide2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.vml"/><Relationship Id="rId6" Type="http://schemas.openxmlformats.org/officeDocument/2006/relationships/slide" Target="slide5.xml"/><Relationship Id="rId5" Type="http://schemas.openxmlformats.org/officeDocument/2006/relationships/oleObject" Target="../embeddings/oleObject2.bin"/><Relationship Id="rId4" Type="http://schemas.openxmlformats.org/officeDocument/2006/relationships/image" Target="../media/image13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kz/" TargetMode="External"/><Relationship Id="rId2" Type="http://schemas.openxmlformats.org/officeDocument/2006/relationships/hyperlink" Target="http://www.ustaz.kz/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20.xml"/><Relationship Id="rId3" Type="http://schemas.openxmlformats.org/officeDocument/2006/relationships/image" Target="../media/image2.gif"/><Relationship Id="rId7" Type="http://schemas.openxmlformats.org/officeDocument/2006/relationships/slide" Target="slide21.xml"/><Relationship Id="rId2" Type="http://schemas.openxmlformats.org/officeDocument/2006/relationships/slide" Target="slide6.xml"/><Relationship Id="rId1" Type="http://schemas.openxmlformats.org/officeDocument/2006/relationships/slideLayout" Target="../slideLayouts/slideLayout18.xml"/><Relationship Id="rId6" Type="http://schemas.openxmlformats.org/officeDocument/2006/relationships/slide" Target="slide26.xml"/><Relationship Id="rId11" Type="http://schemas.openxmlformats.org/officeDocument/2006/relationships/image" Target="../media/image3.gif"/><Relationship Id="rId5" Type="http://schemas.openxmlformats.org/officeDocument/2006/relationships/slide" Target="slide18.xml"/><Relationship Id="rId10" Type="http://schemas.openxmlformats.org/officeDocument/2006/relationships/slide" Target="slide27.xml"/><Relationship Id="rId4" Type="http://schemas.openxmlformats.org/officeDocument/2006/relationships/slide" Target="slide7.xml"/><Relationship Id="rId9" Type="http://schemas.openxmlformats.org/officeDocument/2006/relationships/slide" Target="slide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17.xml"/><Relationship Id="rId13" Type="http://schemas.openxmlformats.org/officeDocument/2006/relationships/image" Target="../media/image5.gif"/><Relationship Id="rId3" Type="http://schemas.openxmlformats.org/officeDocument/2006/relationships/slide" Target="slide8.xml"/><Relationship Id="rId7" Type="http://schemas.openxmlformats.org/officeDocument/2006/relationships/slide" Target="slide9.xml"/><Relationship Id="rId12" Type="http://schemas.openxmlformats.org/officeDocument/2006/relationships/slide" Target="slide13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Relationship Id="rId6" Type="http://schemas.openxmlformats.org/officeDocument/2006/relationships/slide" Target="slide10.xml"/><Relationship Id="rId11" Type="http://schemas.openxmlformats.org/officeDocument/2006/relationships/slide" Target="slide14.xml"/><Relationship Id="rId5" Type="http://schemas.openxmlformats.org/officeDocument/2006/relationships/slide" Target="slide11.xml"/><Relationship Id="rId10" Type="http://schemas.openxmlformats.org/officeDocument/2006/relationships/slide" Target="slide15.xml"/><Relationship Id="rId4" Type="http://schemas.openxmlformats.org/officeDocument/2006/relationships/slide" Target="slide12.xml"/><Relationship Id="rId9" Type="http://schemas.openxmlformats.org/officeDocument/2006/relationships/slide" Target="slide16.xml"/><Relationship Id="rId14" Type="http://schemas.openxmlformats.org/officeDocument/2006/relationships/slide" Target="slid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Layout" Target="../slideLayouts/slideLayout18.xml"/><Relationship Id="rId1" Type="http://schemas.openxmlformats.org/officeDocument/2006/relationships/video" Target="file:///C:\WINDOWS\clock.avi" TargetMode="External"/><Relationship Id="rId5" Type="http://schemas.openxmlformats.org/officeDocument/2006/relationships/image" Target="../media/image5.gif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Layout" Target="../slideLayouts/slideLayout18.xml"/><Relationship Id="rId1" Type="http://schemas.openxmlformats.org/officeDocument/2006/relationships/video" Target="file:///C:\WINDOWS\clock.avi" TargetMode="External"/><Relationship Id="rId5" Type="http://schemas.openxmlformats.org/officeDocument/2006/relationships/image" Target="../media/image5.gif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bg1"/>
            </a:gs>
            <a:gs pos="100000">
              <a:srgbClr val="66FF99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3"/>
          <p:cNvSpPr>
            <a:spLocks noChangeArrowheads="1"/>
          </p:cNvSpPr>
          <p:nvPr/>
        </p:nvSpPr>
        <p:spPr bwMode="auto">
          <a:xfrm>
            <a:off x="2622550" y="215900"/>
            <a:ext cx="5094288" cy="6232525"/>
          </a:xfrm>
          <a:prstGeom prst="diamond">
            <a:avLst/>
          </a:prstGeom>
          <a:gradFill rotWithShape="1">
            <a:gsLst>
              <a:gs pos="0">
                <a:srgbClr val="FFFF99"/>
              </a:gs>
              <a:gs pos="50000">
                <a:srgbClr val="FF00FF"/>
              </a:gs>
              <a:gs pos="100000">
                <a:srgbClr val="FFFF99"/>
              </a:gs>
            </a:gsLst>
            <a:lin ang="5400000" scaled="1"/>
          </a:gra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b="0"/>
          </a:p>
        </p:txBody>
      </p:sp>
      <p:sp>
        <p:nvSpPr>
          <p:cNvPr id="5123" name="AutoShape 2"/>
          <p:cNvSpPr>
            <a:spLocks noChangeArrowheads="1"/>
          </p:cNvSpPr>
          <p:nvPr/>
        </p:nvSpPr>
        <p:spPr bwMode="auto">
          <a:xfrm>
            <a:off x="1403350" y="215900"/>
            <a:ext cx="5094288" cy="6232525"/>
          </a:xfrm>
          <a:prstGeom prst="diamond">
            <a:avLst/>
          </a:prstGeom>
          <a:gradFill rotWithShape="1">
            <a:gsLst>
              <a:gs pos="0">
                <a:srgbClr val="FFFF99"/>
              </a:gs>
              <a:gs pos="50000">
                <a:srgbClr val="FF00FF"/>
              </a:gs>
              <a:gs pos="100000">
                <a:srgbClr val="FFFF99"/>
              </a:gs>
            </a:gsLst>
            <a:lin ang="5400000" scaled="1"/>
          </a:gra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b="0"/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2012950" y="292100"/>
            <a:ext cx="5094288" cy="6232525"/>
          </a:xfrm>
          <a:prstGeom prst="diamond">
            <a:avLst/>
          </a:prstGeom>
          <a:solidFill>
            <a:srgbClr val="CC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b="0"/>
          </a:p>
        </p:txBody>
      </p:sp>
      <p:pic>
        <p:nvPicPr>
          <p:cNvPr id="5125" name="Picture 9" descr="BD06970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8" y="2139950"/>
            <a:ext cx="2447925" cy="215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6" name="WordArt 5"/>
          <p:cNvSpPr>
            <a:spLocks noChangeArrowheads="1" noChangeShapeType="1" noTextEdit="1"/>
          </p:cNvSpPr>
          <p:nvPr/>
        </p:nvSpPr>
        <p:spPr bwMode="auto">
          <a:xfrm rot="-3009104">
            <a:off x="1429545" y="1824831"/>
            <a:ext cx="2779712" cy="4349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Courier New"/>
                <a:cs typeface="Courier New"/>
              </a:rPr>
              <a:t>Жаңақорған ауданы</a:t>
            </a:r>
          </a:p>
        </p:txBody>
      </p:sp>
      <p:sp>
        <p:nvSpPr>
          <p:cNvPr id="5127" name="WordArt 6"/>
          <p:cNvSpPr>
            <a:spLocks noChangeArrowheads="1" noChangeShapeType="1" noTextEdit="1"/>
          </p:cNvSpPr>
          <p:nvPr/>
        </p:nvSpPr>
        <p:spPr bwMode="auto">
          <a:xfrm rot="3071233">
            <a:off x="4769643" y="1872457"/>
            <a:ext cx="3021013" cy="298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Courier New"/>
                <a:cs typeface="Courier New"/>
              </a:rPr>
              <a:t>№3 мектеп-интернаты</a:t>
            </a:r>
          </a:p>
        </p:txBody>
      </p:sp>
    </p:spTree>
  </p:cSld>
  <p:clrMapOvr>
    <a:masterClrMapping/>
  </p:clrMapOvr>
  <p:transition advClick="0">
    <p:pull dir="r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9900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609600" y="457200"/>
            <a:ext cx="7543800" cy="701675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9pPr>
          </a:lstStyle>
          <a:p>
            <a:pPr eaLnBrk="1" hangingPunct="1"/>
            <a:r>
              <a:rPr lang="kk-KZ" sz="4000" b="0" i="1"/>
              <a:t>Кесте дегеніміз не?</a:t>
            </a:r>
            <a:endParaRPr lang="ru-RU" sz="4000" b="0" i="1"/>
          </a:p>
        </p:txBody>
      </p:sp>
      <p:sp>
        <p:nvSpPr>
          <p:cNvPr id="14339" name="AutoShape 6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001000" y="6324600"/>
            <a:ext cx="609600" cy="381000"/>
          </a:xfrm>
          <a:prstGeom prst="actionButtonBackPrevious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14340" name="WordArt 7"/>
          <p:cNvSpPr>
            <a:spLocks noChangeArrowheads="1" noChangeShapeType="1" noTextEdit="1"/>
          </p:cNvSpPr>
          <p:nvPr/>
        </p:nvSpPr>
        <p:spPr bwMode="auto">
          <a:xfrm>
            <a:off x="2514600" y="2381250"/>
            <a:ext cx="4114800" cy="26479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Кесте – жолдар </a:t>
            </a:r>
          </a:p>
          <a:p>
            <a:pPr algn="ctr"/>
            <a:r>
              <a:rPr lang="ru-RU" sz="3600" kern="10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мен бағандарға </a:t>
            </a:r>
          </a:p>
          <a:p>
            <a:pPr algn="ctr"/>
            <a:r>
              <a:rPr lang="ru-RU" sz="3600" kern="10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реттелген ақпарат</a:t>
            </a:r>
          </a:p>
        </p:txBody>
      </p:sp>
      <p:pic>
        <p:nvPicPr>
          <p:cNvPr id="2059" name="clock.avi">
            <a:hlinkClick r:id="" action="ppaction://media"/>
          </p:cNvPr>
          <p:cNvPicPr>
            <a:picLocks noRot="1" noChangeAspect="1" noChangeArrowheads="1"/>
          </p:cNvPicPr>
          <p:nvPr>
            <a:vide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905000"/>
            <a:ext cx="4267200" cy="404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1258" name="Picture 10" descr="dis16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0"/>
            <a:ext cx="14605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00" fill="hold"/>
                                        <p:tgtEl>
                                          <p:spTgt spid="2059"/>
                                        </p:tgtEl>
                                      </p:cBhvr>
                                    </p:cmd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1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81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81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0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6" dur="1" fill="hold"/>
                                        <p:tgtEl>
                                          <p:spTgt spid="2059"/>
                                        </p:tgtEl>
                                      </p:cBhvr>
                                    </p:cmd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"/>
                                            </p:cond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9"/>
                  </p:tgtEl>
                </p:cond>
              </p:nextCondLst>
            </p:seq>
            <p:video>
              <p:cMediaNode>
                <p:cTn id="1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059"/>
                </p:tgtEl>
              </p:cMediaNode>
            </p:vide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9900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609600" y="457200"/>
            <a:ext cx="7543800" cy="701675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9pPr>
          </a:lstStyle>
          <a:p>
            <a:pPr eaLnBrk="1" hangingPunct="1"/>
            <a:r>
              <a:rPr lang="kk-KZ" sz="4000" b="0" i="1"/>
              <a:t>Электрондық кестедегі формула ?</a:t>
            </a:r>
            <a:endParaRPr lang="ru-RU" sz="4000" b="0" i="1"/>
          </a:p>
        </p:txBody>
      </p:sp>
      <p:sp>
        <p:nvSpPr>
          <p:cNvPr id="15363" name="AutoShape 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001000" y="6324600"/>
            <a:ext cx="609600" cy="381000"/>
          </a:xfrm>
          <a:prstGeom prst="actionButtonBackPrevious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15364" name="WordArt 6"/>
          <p:cNvSpPr>
            <a:spLocks noChangeArrowheads="1" noChangeShapeType="1" noTextEdit="1"/>
          </p:cNvSpPr>
          <p:nvPr/>
        </p:nvSpPr>
        <p:spPr bwMode="auto">
          <a:xfrm>
            <a:off x="2209800" y="2381250"/>
            <a:ext cx="4724400" cy="30289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Есепте үшін </a:t>
            </a:r>
          </a:p>
          <a:p>
            <a:pPr algn="ctr"/>
            <a:r>
              <a:rPr lang="ru-RU" sz="3600" kern="10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қолданылатын</a:t>
            </a:r>
          </a:p>
          <a:p>
            <a:pPr algn="ctr"/>
            <a:r>
              <a:rPr lang="ru-RU" sz="3600" kern="10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кәдімгі </a:t>
            </a:r>
          </a:p>
          <a:p>
            <a:pPr algn="ctr"/>
            <a:r>
              <a:rPr lang="ru-RU" sz="3600" kern="10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математикалық </a:t>
            </a:r>
          </a:p>
          <a:p>
            <a:pPr algn="ctr"/>
            <a:r>
              <a:rPr lang="ru-RU" sz="3600" kern="10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өрнектерді айтады</a:t>
            </a:r>
          </a:p>
        </p:txBody>
      </p:sp>
      <p:pic>
        <p:nvPicPr>
          <p:cNvPr id="2059" name="clock.avi">
            <a:hlinkClick r:id="" action="ppaction://media"/>
          </p:cNvPr>
          <p:cNvPicPr>
            <a:picLocks noRot="1" noChangeAspect="1" noChangeArrowheads="1"/>
          </p:cNvPicPr>
          <p:nvPr>
            <a:vide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524000"/>
            <a:ext cx="4800600" cy="441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8188" name="Picture 12" descr="dis16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228600"/>
            <a:ext cx="14605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00" fill="hold"/>
                                        <p:tgtEl>
                                          <p:spTgt spid="2059"/>
                                        </p:tgtEl>
                                      </p:cBhvr>
                                    </p:cmd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8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78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78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0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6" dur="1" fill="hold"/>
                                        <p:tgtEl>
                                          <p:spTgt spid="2059"/>
                                        </p:tgtEl>
                                      </p:cBhvr>
                                    </p:cmd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"/>
                                            </p:cond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9"/>
                  </p:tgtEl>
                </p:cond>
              </p:nextCondLst>
            </p:seq>
            <p:video>
              <p:cMediaNode>
                <p:cTn id="1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059"/>
                </p:tgtEl>
              </p:cMediaNode>
            </p:vide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9900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609600" y="457200"/>
            <a:ext cx="7848600" cy="701675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9pPr>
          </a:lstStyle>
          <a:p>
            <a:pPr eaLnBrk="1" hangingPunct="1"/>
            <a:r>
              <a:rPr lang="kk-KZ" sz="4000" b="0" i="1"/>
              <a:t>Жол  дегеніміз не?</a:t>
            </a:r>
            <a:endParaRPr lang="ru-RU" sz="4000" b="0" i="1"/>
          </a:p>
        </p:txBody>
      </p:sp>
      <p:sp>
        <p:nvSpPr>
          <p:cNvPr id="16387" name="AutoShape 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001000" y="6324600"/>
            <a:ext cx="609600" cy="381000"/>
          </a:xfrm>
          <a:prstGeom prst="actionButtonBackPrevious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16388" name="WordArt 6"/>
          <p:cNvSpPr>
            <a:spLocks noChangeArrowheads="1" noChangeShapeType="1" noTextEdit="1"/>
          </p:cNvSpPr>
          <p:nvPr/>
        </p:nvSpPr>
        <p:spPr bwMode="auto">
          <a:xfrm>
            <a:off x="2166938" y="2286000"/>
            <a:ext cx="4810125" cy="2743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Көршілес</a:t>
            </a:r>
          </a:p>
          <a:p>
            <a:pPr algn="ctr"/>
            <a:r>
              <a:rPr lang="ru-RU" sz="3600" kern="10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ұяшықтардың </a:t>
            </a:r>
          </a:p>
          <a:p>
            <a:pPr algn="ctr"/>
            <a:r>
              <a:rPr lang="ru-RU" sz="3600" kern="10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көлденең </a:t>
            </a:r>
          </a:p>
          <a:p>
            <a:pPr algn="ctr"/>
            <a:r>
              <a:rPr lang="ru-RU" sz="3600" kern="10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бірлестігі</a:t>
            </a:r>
          </a:p>
        </p:txBody>
      </p:sp>
      <p:pic>
        <p:nvPicPr>
          <p:cNvPr id="2059" name="clock.avi">
            <a:hlinkClick r:id="" action="ppaction://media"/>
          </p:cNvPr>
          <p:cNvPicPr>
            <a:picLocks noRot="1" noChangeAspect="1" noChangeArrowheads="1"/>
          </p:cNvPicPr>
          <p:nvPr>
            <a:vide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600200"/>
            <a:ext cx="4495800" cy="426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5353" name="Picture 9" descr="dis16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-152400"/>
            <a:ext cx="14605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00" fill="hold"/>
                                        <p:tgtEl>
                                          <p:spTgt spid="2059"/>
                                        </p:tgtEl>
                                      </p:cBhvr>
                                    </p:cmd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53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853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85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0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6" dur="1" fill="hold"/>
                                        <p:tgtEl>
                                          <p:spTgt spid="2059"/>
                                        </p:tgtEl>
                                      </p:cBhvr>
                                    </p:cmd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"/>
                                            </p:cond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9"/>
                  </p:tgtEl>
                </p:cond>
              </p:nextCondLst>
            </p:seq>
            <p:video>
              <p:cMediaNode>
                <p:cTn id="1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059"/>
                </p:tgtEl>
              </p:cMediaNode>
            </p:vide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9900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609600" y="457200"/>
            <a:ext cx="8001000" cy="701675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9pPr>
          </a:lstStyle>
          <a:p>
            <a:pPr eaLnBrk="1" hangingPunct="1"/>
            <a:r>
              <a:rPr lang="kk-KZ" sz="4000" b="0" i="1"/>
              <a:t>Тіктөртбұрышты кесте дегеніміз не?</a:t>
            </a:r>
            <a:endParaRPr lang="ru-RU" sz="4000" b="0" i="1"/>
          </a:p>
        </p:txBody>
      </p:sp>
      <p:sp>
        <p:nvSpPr>
          <p:cNvPr id="17411" name="AutoShape 7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001000" y="6324600"/>
            <a:ext cx="609600" cy="381000"/>
          </a:xfrm>
          <a:prstGeom prst="actionButtonBackPrevious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17412" name="WordArt 8"/>
          <p:cNvSpPr>
            <a:spLocks noChangeArrowheads="1" noChangeShapeType="1" noTextEdit="1"/>
          </p:cNvSpPr>
          <p:nvPr/>
        </p:nvSpPr>
        <p:spPr bwMode="auto">
          <a:xfrm>
            <a:off x="2819400" y="2119313"/>
            <a:ext cx="3657600" cy="290988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Бірнеше жолдан </a:t>
            </a:r>
          </a:p>
          <a:p>
            <a:pPr algn="ctr"/>
            <a:r>
              <a:rPr lang="ru-RU" sz="3600" kern="10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тұратын кестені </a:t>
            </a:r>
          </a:p>
          <a:p>
            <a:pPr algn="ctr"/>
            <a:r>
              <a:rPr lang="ru-RU" sz="3600" kern="10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тіктөртбұрышты</a:t>
            </a:r>
          </a:p>
          <a:p>
            <a:pPr algn="ctr"/>
            <a:r>
              <a:rPr lang="ru-RU" sz="3600" kern="10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кесте деп атайды</a:t>
            </a:r>
          </a:p>
        </p:txBody>
      </p:sp>
      <p:pic>
        <p:nvPicPr>
          <p:cNvPr id="2059" name="clock.avi">
            <a:hlinkClick r:id="" action="ppaction://media"/>
          </p:cNvPr>
          <p:cNvPicPr>
            <a:picLocks noRot="1" noChangeAspect="1" noChangeArrowheads="1"/>
          </p:cNvPicPr>
          <p:nvPr>
            <a:vide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905000"/>
            <a:ext cx="4267200" cy="404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7163" name="Picture 11" descr="dis16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1371600"/>
            <a:ext cx="14605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00" fill="hold"/>
                                        <p:tgtEl>
                                          <p:spTgt spid="2059"/>
                                        </p:tgtEl>
                                      </p:cBhvr>
                                    </p:cmd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7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77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77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0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6" dur="1" fill="hold"/>
                                        <p:tgtEl>
                                          <p:spTgt spid="2059"/>
                                        </p:tgtEl>
                                      </p:cBhvr>
                                    </p:cmd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"/>
                                            </p:cond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9"/>
                  </p:tgtEl>
                </p:cond>
              </p:nextCondLst>
            </p:seq>
            <p:video>
              <p:cMediaNode>
                <p:cTn id="1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059"/>
                </p:tgtEl>
              </p:cMediaNode>
            </p:vide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9900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609600" y="457200"/>
            <a:ext cx="7543800" cy="701675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9pPr>
          </a:lstStyle>
          <a:p>
            <a:pPr eaLnBrk="1" hangingPunct="1"/>
            <a:r>
              <a:rPr lang="kk-KZ" sz="4000" b="0" i="1"/>
              <a:t>Ұяшық дегеніміз не?</a:t>
            </a:r>
            <a:endParaRPr lang="ru-RU" sz="4000" b="0" i="1"/>
          </a:p>
        </p:txBody>
      </p:sp>
      <p:sp>
        <p:nvSpPr>
          <p:cNvPr id="18435" name="AutoShape 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001000" y="6324600"/>
            <a:ext cx="609600" cy="381000"/>
          </a:xfrm>
          <a:prstGeom prst="actionButtonBackPrevious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18436" name="WordArt 6"/>
          <p:cNvSpPr>
            <a:spLocks noChangeArrowheads="1" noChangeShapeType="1" noTextEdit="1"/>
          </p:cNvSpPr>
          <p:nvPr/>
        </p:nvSpPr>
        <p:spPr bwMode="auto">
          <a:xfrm>
            <a:off x="2514600" y="2381250"/>
            <a:ext cx="3962400" cy="28765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Дерек </a:t>
            </a:r>
          </a:p>
          <a:p>
            <a:pPr algn="ctr"/>
            <a:r>
              <a:rPr lang="ru-RU" sz="3600" kern="10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сақталатын</a:t>
            </a:r>
          </a:p>
          <a:p>
            <a:pPr algn="ctr"/>
            <a:r>
              <a:rPr lang="ru-RU" sz="3600" kern="10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орын</a:t>
            </a:r>
          </a:p>
        </p:txBody>
      </p:sp>
      <p:pic>
        <p:nvPicPr>
          <p:cNvPr id="2059" name="clock.avi">
            <a:hlinkClick r:id="" action="ppaction://media"/>
          </p:cNvPr>
          <p:cNvPicPr>
            <a:picLocks noRot="1" noChangeAspect="1" noChangeArrowheads="1"/>
          </p:cNvPicPr>
          <p:nvPr>
            <a:vide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905000"/>
            <a:ext cx="4267200" cy="404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7401" name="Picture 9" descr="dis16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-152400"/>
            <a:ext cx="14605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00" fill="hold"/>
                                        <p:tgtEl>
                                          <p:spTgt spid="2059"/>
                                        </p:tgtEl>
                                      </p:cBhvr>
                                    </p:cmd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74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874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87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0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6" dur="1" fill="hold"/>
                                        <p:tgtEl>
                                          <p:spTgt spid="2059"/>
                                        </p:tgtEl>
                                      </p:cBhvr>
                                    </p:cmd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"/>
                                            </p:cond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9"/>
                  </p:tgtEl>
                </p:cond>
              </p:nextCondLst>
            </p:seq>
            <p:video>
              <p:cMediaNode>
                <p:cTn id="1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059"/>
                </p:tgtEl>
              </p:cMediaNode>
            </p:vide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9900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609600" y="457200"/>
            <a:ext cx="7543800" cy="701675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9pPr>
          </a:lstStyle>
          <a:p>
            <a:pPr eaLnBrk="1" hangingPunct="1"/>
            <a:r>
              <a:rPr lang="kk-KZ" sz="4000" b="0" i="1"/>
              <a:t>Электрондық кесте дегеніміз не?</a:t>
            </a:r>
            <a:endParaRPr lang="ru-RU" sz="4000" b="0" i="1"/>
          </a:p>
        </p:txBody>
      </p:sp>
      <p:sp>
        <p:nvSpPr>
          <p:cNvPr id="19459" name="AutoShape 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001000" y="6324600"/>
            <a:ext cx="609600" cy="381000"/>
          </a:xfrm>
          <a:prstGeom prst="actionButtonBackPrevious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19460" name="WordArt 6"/>
          <p:cNvSpPr>
            <a:spLocks noChangeArrowheads="1" noChangeShapeType="1" noTextEdit="1"/>
          </p:cNvSpPr>
          <p:nvPr/>
        </p:nvSpPr>
        <p:spPr bwMode="auto">
          <a:xfrm>
            <a:off x="2438400" y="2381250"/>
            <a:ext cx="4267200" cy="29527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Ұяшықтарында</a:t>
            </a:r>
          </a:p>
          <a:p>
            <a:pPr algn="ctr"/>
            <a:r>
              <a:rPr lang="ru-RU" sz="3600" kern="10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деректер жазылған</a:t>
            </a:r>
          </a:p>
          <a:p>
            <a:pPr algn="ctr"/>
            <a:r>
              <a:rPr lang="ru-RU" sz="3600" kern="10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кәдімгі кестенің </a:t>
            </a:r>
          </a:p>
          <a:p>
            <a:pPr algn="ctr"/>
            <a:r>
              <a:rPr lang="ru-RU" sz="3600" kern="10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компьютерлік бейнесі</a:t>
            </a:r>
          </a:p>
        </p:txBody>
      </p:sp>
      <p:pic>
        <p:nvPicPr>
          <p:cNvPr id="2059" name="clock.avi">
            <a:hlinkClick r:id="" action="ppaction://media"/>
          </p:cNvPr>
          <p:cNvPicPr>
            <a:picLocks noRot="1" noChangeAspect="1" noChangeArrowheads="1"/>
          </p:cNvPicPr>
          <p:nvPr>
            <a:vide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676400"/>
            <a:ext cx="4495800" cy="427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6137" name="Picture 9" descr="dis16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304800"/>
            <a:ext cx="14605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00" fill="hold"/>
                                        <p:tgtEl>
                                          <p:spTgt spid="2059"/>
                                        </p:tgtEl>
                                      </p:cBhvr>
                                    </p:cmd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6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76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76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0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6" dur="1" fill="hold"/>
                                        <p:tgtEl>
                                          <p:spTgt spid="2059"/>
                                        </p:tgtEl>
                                      </p:cBhvr>
                                    </p:cmd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"/>
                                            </p:cond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9"/>
                  </p:tgtEl>
                </p:cond>
              </p:nextCondLst>
            </p:seq>
            <p:video>
              <p:cMediaNode>
                <p:cTn id="1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059"/>
                </p:tgtEl>
              </p:cMediaNode>
            </p:vide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9900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609600" y="457200"/>
            <a:ext cx="7543800" cy="701675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9pPr>
          </a:lstStyle>
          <a:p>
            <a:pPr eaLnBrk="1" hangingPunct="1"/>
            <a:r>
              <a:rPr lang="en-US" sz="4000" b="0" i="1"/>
              <a:t>Microsoft EXCEL</a:t>
            </a:r>
            <a:r>
              <a:rPr lang="kk-KZ" sz="4000" b="0" i="1"/>
              <a:t> қандай программа?</a:t>
            </a:r>
            <a:endParaRPr lang="ru-RU" sz="4000" b="0" i="1"/>
          </a:p>
        </p:txBody>
      </p:sp>
      <p:sp>
        <p:nvSpPr>
          <p:cNvPr id="20483" name="AutoShape 6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001000" y="6324600"/>
            <a:ext cx="609600" cy="381000"/>
          </a:xfrm>
          <a:prstGeom prst="actionButtonBackPrevious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20484" name="WordArt 7"/>
          <p:cNvSpPr>
            <a:spLocks noChangeArrowheads="1" noChangeShapeType="1" noTextEdit="1"/>
          </p:cNvSpPr>
          <p:nvPr/>
        </p:nvSpPr>
        <p:spPr bwMode="auto">
          <a:xfrm>
            <a:off x="2514600" y="2819400"/>
            <a:ext cx="4267200" cy="24288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Сандық кестелермен</a:t>
            </a:r>
          </a:p>
          <a:p>
            <a:pPr algn="ctr"/>
            <a:r>
              <a:rPr lang="ru-RU" sz="3600" kern="10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жұмыс істеуге</a:t>
            </a:r>
          </a:p>
          <a:p>
            <a:pPr algn="ctr"/>
            <a:r>
              <a:rPr lang="ru-RU" sz="3600" kern="10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арналған программа</a:t>
            </a:r>
          </a:p>
        </p:txBody>
      </p:sp>
      <p:pic>
        <p:nvPicPr>
          <p:cNvPr id="2059" name="clock.avi">
            <a:hlinkClick r:id="" action="ppaction://media"/>
          </p:cNvPr>
          <p:cNvPicPr>
            <a:picLocks noRot="1" noChangeAspect="1" noChangeArrowheads="1"/>
          </p:cNvPicPr>
          <p:nvPr>
            <a:vide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616075"/>
            <a:ext cx="4572000" cy="433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5114" name="Picture 10" descr="dis16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990600"/>
            <a:ext cx="14605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00" fill="hold"/>
                                        <p:tgtEl>
                                          <p:spTgt spid="2059"/>
                                        </p:tgtEl>
                                      </p:cBhvr>
                                    </p:cmd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5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75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75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0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6" dur="1" fill="hold"/>
                                        <p:tgtEl>
                                          <p:spTgt spid="2059"/>
                                        </p:tgtEl>
                                      </p:cBhvr>
                                    </p:cmd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"/>
                                            </p:cond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9"/>
                  </p:tgtEl>
                </p:cond>
              </p:nextCondLst>
            </p:seq>
            <p:video>
              <p:cMediaNode>
                <p:cTn id="1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059"/>
                </p:tgtEl>
              </p:cMediaNode>
            </p:vide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9900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609600" y="457200"/>
            <a:ext cx="7543800" cy="701675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9pPr>
          </a:lstStyle>
          <a:p>
            <a:pPr eaLnBrk="1" hangingPunct="1"/>
            <a:r>
              <a:rPr lang="kk-KZ" sz="4000" b="0" i="1"/>
              <a:t>Баған дегеніміз не?</a:t>
            </a:r>
            <a:endParaRPr lang="ru-RU" sz="4000" b="0" i="1"/>
          </a:p>
        </p:txBody>
      </p:sp>
      <p:sp>
        <p:nvSpPr>
          <p:cNvPr id="21507" name="AutoShape 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001000" y="6324600"/>
            <a:ext cx="609600" cy="381000"/>
          </a:xfrm>
          <a:prstGeom prst="actionButtonBackPrevious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21508" name="WordArt 6"/>
          <p:cNvSpPr>
            <a:spLocks noChangeArrowheads="1" noChangeShapeType="1" noTextEdit="1"/>
          </p:cNvSpPr>
          <p:nvPr/>
        </p:nvSpPr>
        <p:spPr bwMode="auto">
          <a:xfrm>
            <a:off x="2438400" y="2381250"/>
            <a:ext cx="3886200" cy="31051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Көршілес </a:t>
            </a:r>
          </a:p>
          <a:p>
            <a:pPr algn="ctr"/>
            <a:r>
              <a:rPr lang="ru-RU" sz="3600" kern="10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ұяшықтардың </a:t>
            </a:r>
          </a:p>
          <a:p>
            <a:pPr algn="ctr"/>
            <a:r>
              <a:rPr lang="ru-RU" sz="3600" kern="10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тік бірлестігі</a:t>
            </a:r>
          </a:p>
        </p:txBody>
      </p:sp>
      <p:pic>
        <p:nvPicPr>
          <p:cNvPr id="2059" name="clock.avi">
            <a:hlinkClick r:id="" action="ppaction://media"/>
          </p:cNvPr>
          <p:cNvPicPr>
            <a:picLocks noRot="1" noChangeAspect="1" noChangeArrowheads="1"/>
          </p:cNvPicPr>
          <p:nvPr>
            <a:vide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905000"/>
            <a:ext cx="4267200" cy="404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9449" name="Picture 9" descr="dis16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152400"/>
            <a:ext cx="14605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00" fill="hold"/>
                                        <p:tgtEl>
                                          <p:spTgt spid="2059"/>
                                        </p:tgtEl>
                                      </p:cBhvr>
                                    </p:cmd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94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894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89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0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6" dur="1" fill="hold"/>
                                        <p:tgtEl>
                                          <p:spTgt spid="2059"/>
                                        </p:tgtEl>
                                      </p:cBhvr>
                                    </p:cmd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"/>
                                            </p:cond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9"/>
                  </p:tgtEl>
                </p:cond>
              </p:nextCondLst>
            </p:seq>
            <p:video>
              <p:cMediaNode>
                <p:cTn id="1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059"/>
                </p:tgtEl>
              </p:cMediaNode>
            </p:vide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bg1"/>
            </a:gs>
            <a:gs pos="100000">
              <a:schemeClr val="folHlink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WordArt 4"/>
          <p:cNvSpPr>
            <a:spLocks noChangeArrowheads="1" noChangeShapeType="1" noTextEdit="1"/>
          </p:cNvSpPr>
          <p:nvPr/>
        </p:nvSpPr>
        <p:spPr bwMode="auto">
          <a:xfrm>
            <a:off x="533400" y="1371600"/>
            <a:ext cx="8153400" cy="4648200"/>
          </a:xfrm>
          <a:prstGeom prst="rect">
            <a:avLst/>
          </a:prstGeom>
        </p:spPr>
        <p:txBody>
          <a:bodyPr wrap="none" fromWordArt="1">
            <a:prstTxWarp prst="textDeflateBottom">
              <a:avLst>
                <a:gd name="adj" fmla="val 69319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Courier New"/>
                <a:cs typeface="Courier New"/>
              </a:rPr>
              <a:t>Сабақтың тақырыбы:</a:t>
            </a:r>
          </a:p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Courier New"/>
                <a:cs typeface="Courier New"/>
              </a:rPr>
              <a:t>"Кесте элементтері:</a:t>
            </a:r>
          </a:p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Courier New"/>
                <a:cs typeface="Courier New"/>
              </a:rPr>
              <a:t>жол, баған, ұяшық"</a:t>
            </a:r>
          </a:p>
        </p:txBody>
      </p:sp>
      <p:sp>
        <p:nvSpPr>
          <p:cNvPr id="22531" name="WordArt 3"/>
          <p:cNvSpPr>
            <a:spLocks noChangeArrowheads="1" noChangeShapeType="1" noTextEdit="1"/>
          </p:cNvSpPr>
          <p:nvPr/>
        </p:nvSpPr>
        <p:spPr bwMode="auto">
          <a:xfrm>
            <a:off x="6248400" y="304800"/>
            <a:ext cx="26670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12.03.2011 жыл</a:t>
            </a:r>
          </a:p>
        </p:txBody>
      </p:sp>
      <p:sp>
        <p:nvSpPr>
          <p:cNvPr id="22532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 flipH="1">
            <a:off x="8077200" y="6324600"/>
            <a:ext cx="609600" cy="381000"/>
          </a:xfrm>
          <a:prstGeom prst="actionButtonBackPrevious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Click="0">
    <p:pull dir="r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bg1"/>
            </a:gs>
            <a:gs pos="100000">
              <a:srgbClr val="66FF99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5"/>
          <p:cNvSpPr>
            <a:spLocks noChangeArrowheads="1"/>
          </p:cNvSpPr>
          <p:nvPr/>
        </p:nvSpPr>
        <p:spPr bwMode="auto">
          <a:xfrm>
            <a:off x="0" y="2286000"/>
            <a:ext cx="2133600" cy="1905000"/>
          </a:xfrm>
          <a:prstGeom prst="flowChartPreparation">
            <a:avLst/>
          </a:prstGeom>
          <a:gradFill rotWithShape="1">
            <a:gsLst>
              <a:gs pos="0">
                <a:srgbClr val="FF00FF"/>
              </a:gs>
              <a:gs pos="100000">
                <a:srgbClr val="FFFF99"/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00FF"/>
            </a:extrusionClr>
          </a:sp3d>
        </p:spPr>
        <p:txBody>
          <a:bodyPr anchor="ctr">
            <a:flatTx/>
          </a:bodyPr>
          <a:lstStyle/>
          <a:p>
            <a:pPr algn="ctr"/>
            <a:endParaRPr lang="ru-RU" sz="2300" b="0">
              <a:solidFill>
                <a:srgbClr val="0000FF"/>
              </a:solidFill>
            </a:endParaRPr>
          </a:p>
        </p:txBody>
      </p:sp>
      <p:sp>
        <p:nvSpPr>
          <p:cNvPr id="23555" name="AutoShape 9"/>
          <p:cNvSpPr>
            <a:spLocks noChangeArrowheads="1"/>
          </p:cNvSpPr>
          <p:nvPr/>
        </p:nvSpPr>
        <p:spPr bwMode="auto">
          <a:xfrm>
            <a:off x="3429000" y="4419600"/>
            <a:ext cx="5943600" cy="2438400"/>
          </a:xfrm>
          <a:prstGeom prst="diamond">
            <a:avLst/>
          </a:prstGeom>
          <a:gradFill rotWithShape="1">
            <a:gsLst>
              <a:gs pos="0">
                <a:srgbClr val="FFFF00"/>
              </a:gs>
              <a:gs pos="100000">
                <a:srgbClr val="FF6600"/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kk-KZ" sz="2000" b="0" i="1"/>
              <a:t>Кесте элементтерін үйрету арқылы оқушылардың логикалық-құрылымдық және ақпараттық ойлау қабілетін дамыту</a:t>
            </a:r>
            <a:endParaRPr lang="ru-RU" sz="2000" b="0" i="1"/>
          </a:p>
        </p:txBody>
      </p:sp>
      <p:sp>
        <p:nvSpPr>
          <p:cNvPr id="23556" name="AutoShape 11"/>
          <p:cNvSpPr>
            <a:spLocks noChangeArrowheads="1"/>
          </p:cNvSpPr>
          <p:nvPr/>
        </p:nvSpPr>
        <p:spPr bwMode="auto">
          <a:xfrm>
            <a:off x="3581400" y="2209800"/>
            <a:ext cx="5791200" cy="2209800"/>
          </a:xfrm>
          <a:prstGeom prst="diamond">
            <a:avLst/>
          </a:prstGeom>
          <a:gradFill rotWithShape="1">
            <a:gsLst>
              <a:gs pos="0">
                <a:srgbClr val="FFFF00"/>
              </a:gs>
              <a:gs pos="100000">
                <a:srgbClr val="FF6600"/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kk-KZ" sz="2000" b="0" i="1"/>
              <a:t>Ұқыптылыққа, жауапкершілікке, ақпараттық мәдениеттілікке тәрбиелеу</a:t>
            </a:r>
            <a:endParaRPr lang="ru-RU" sz="2000" b="0" i="1"/>
          </a:p>
        </p:txBody>
      </p:sp>
      <p:sp>
        <p:nvSpPr>
          <p:cNvPr id="23557" name="AutoShape 4"/>
          <p:cNvSpPr>
            <a:spLocks noChangeArrowheads="1"/>
          </p:cNvSpPr>
          <p:nvPr/>
        </p:nvSpPr>
        <p:spPr bwMode="auto">
          <a:xfrm>
            <a:off x="3886200" y="0"/>
            <a:ext cx="5257800" cy="2209800"/>
          </a:xfrm>
          <a:prstGeom prst="diamond">
            <a:avLst/>
          </a:prstGeom>
          <a:gradFill rotWithShape="1">
            <a:gsLst>
              <a:gs pos="0">
                <a:srgbClr val="FFFF00"/>
              </a:gs>
              <a:gs pos="100000">
                <a:srgbClr val="FF6600"/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kk-KZ" sz="2400" b="0" i="1"/>
              <a:t>Оқушыларға кесте элементтері: жол, баған, ұяшық туралы түсіндіру</a:t>
            </a:r>
            <a:endParaRPr lang="ru-RU" sz="2400" b="0" i="1"/>
          </a:p>
        </p:txBody>
      </p:sp>
      <p:sp>
        <p:nvSpPr>
          <p:cNvPr id="23558" name="WordArt 6"/>
          <p:cNvSpPr>
            <a:spLocks noChangeArrowheads="1" noChangeShapeType="1" noTextEdit="1"/>
          </p:cNvSpPr>
          <p:nvPr/>
        </p:nvSpPr>
        <p:spPr bwMode="auto">
          <a:xfrm rot="-863257">
            <a:off x="1905000" y="1143000"/>
            <a:ext cx="1905000" cy="94932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1440"/>
              </a:avLst>
            </a:prstTxWarp>
          </a:bodyPr>
          <a:lstStyle/>
          <a:p>
            <a:pPr algn="ctr"/>
            <a:r>
              <a:rPr lang="ru-RU" sz="3600" i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Times New Roman"/>
                <a:cs typeface="Times New Roman"/>
              </a:rPr>
              <a:t>Білімділік:</a:t>
            </a:r>
          </a:p>
        </p:txBody>
      </p:sp>
      <p:sp>
        <p:nvSpPr>
          <p:cNvPr id="23559" name="WordArt 7"/>
          <p:cNvSpPr>
            <a:spLocks noChangeArrowheads="1" noChangeShapeType="1" noTextEdit="1"/>
          </p:cNvSpPr>
          <p:nvPr/>
        </p:nvSpPr>
        <p:spPr bwMode="auto">
          <a:xfrm>
            <a:off x="2286000" y="3048000"/>
            <a:ext cx="202882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15875">
                  <a:solidFill>
                    <a:srgbClr val="00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Тәрбиелік:</a:t>
            </a:r>
          </a:p>
        </p:txBody>
      </p:sp>
      <p:sp>
        <p:nvSpPr>
          <p:cNvPr id="23560" name="WordArt 8"/>
          <p:cNvSpPr>
            <a:spLocks noChangeArrowheads="1" noChangeShapeType="1" noTextEdit="1"/>
          </p:cNvSpPr>
          <p:nvPr/>
        </p:nvSpPr>
        <p:spPr bwMode="auto">
          <a:xfrm rot="1757316">
            <a:off x="1524000" y="4572000"/>
            <a:ext cx="2895600" cy="87630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ru-RU" sz="3600" i="1" kern="1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Дамытушылық:</a:t>
            </a:r>
          </a:p>
        </p:txBody>
      </p:sp>
      <p:sp>
        <p:nvSpPr>
          <p:cNvPr id="23561" name="WordArt 9"/>
          <p:cNvSpPr>
            <a:spLocks noChangeArrowheads="1" noChangeShapeType="1" noTextEdit="1"/>
          </p:cNvSpPr>
          <p:nvPr/>
        </p:nvSpPr>
        <p:spPr bwMode="auto">
          <a:xfrm>
            <a:off x="304800" y="2667000"/>
            <a:ext cx="1600200" cy="1047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Times New Roman"/>
                <a:cs typeface="Times New Roman"/>
              </a:rPr>
              <a:t>Сабақтың</a:t>
            </a:r>
          </a:p>
          <a:p>
            <a:pPr algn="ctr"/>
            <a:r>
              <a:rPr lang="ru-RU" sz="3600" kern="1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Times New Roman"/>
                <a:cs typeface="Times New Roman"/>
              </a:rPr>
              <a:t>мақсаты:</a:t>
            </a:r>
          </a:p>
        </p:txBody>
      </p:sp>
      <p:sp>
        <p:nvSpPr>
          <p:cNvPr id="23562" name="AutoShape 1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 flipH="1">
            <a:off x="8077200" y="6324600"/>
            <a:ext cx="609600" cy="381000"/>
          </a:xfrm>
          <a:prstGeom prst="actionButtonBackPrevious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Click="0">
    <p:pull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bg1"/>
            </a:gs>
            <a:gs pos="100000">
              <a:schemeClr val="folHlink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4"/>
          <p:cNvSpPr>
            <a:spLocks noChangeArrowheads="1" noChangeShapeType="1" noTextEdit="1"/>
          </p:cNvSpPr>
          <p:nvPr/>
        </p:nvSpPr>
        <p:spPr bwMode="auto">
          <a:xfrm>
            <a:off x="533400" y="1371600"/>
            <a:ext cx="8153400" cy="4648200"/>
          </a:xfrm>
          <a:prstGeom prst="rect">
            <a:avLst/>
          </a:prstGeom>
        </p:spPr>
        <p:txBody>
          <a:bodyPr wrap="none" fromWordArt="1">
            <a:prstTxWarp prst="textDeflateBottom">
              <a:avLst>
                <a:gd name="adj" fmla="val 69319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Courier New"/>
                <a:cs typeface="Courier New"/>
              </a:rPr>
              <a:t>Сабақтың тақырыбы:</a:t>
            </a:r>
          </a:p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Courier New"/>
                <a:cs typeface="Courier New"/>
              </a:rPr>
              <a:t>"Кесте элементтері:</a:t>
            </a:r>
          </a:p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Courier New"/>
                <a:cs typeface="Courier New"/>
              </a:rPr>
              <a:t>жол, баған, ұяшық"</a:t>
            </a:r>
          </a:p>
        </p:txBody>
      </p:sp>
      <p:sp>
        <p:nvSpPr>
          <p:cNvPr id="6147" name="WordArt 3"/>
          <p:cNvSpPr>
            <a:spLocks noChangeArrowheads="1" noChangeShapeType="1" noTextEdit="1"/>
          </p:cNvSpPr>
          <p:nvPr/>
        </p:nvSpPr>
        <p:spPr bwMode="auto">
          <a:xfrm>
            <a:off x="6248400" y="304800"/>
            <a:ext cx="26670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12.03.2011 жыл</a:t>
            </a:r>
          </a:p>
        </p:txBody>
      </p:sp>
    </p:spTree>
  </p:cSld>
  <p:clrMapOvr>
    <a:masterClrMapping/>
  </p:clrMapOvr>
  <p:transition advClick="0">
    <p:pull dir="r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4"/>
          <p:cNvSpPr>
            <a:spLocks noChangeArrowheads="1"/>
          </p:cNvSpPr>
          <p:nvPr/>
        </p:nvSpPr>
        <p:spPr bwMode="auto">
          <a:xfrm>
            <a:off x="228600" y="228600"/>
            <a:ext cx="8763000" cy="6248400"/>
          </a:xfrm>
          <a:prstGeom prst="foldedCorner">
            <a:avLst>
              <a:gd name="adj" fmla="val 12500"/>
            </a:avLst>
          </a:prstGeom>
          <a:gradFill rotWithShape="1">
            <a:gsLst>
              <a:gs pos="0">
                <a:srgbClr val="FF99FF"/>
              </a:gs>
              <a:gs pos="100000">
                <a:srgbClr val="FFFF99"/>
              </a:gs>
            </a:gsLst>
            <a:path path="rect">
              <a:fillToRect l="50000" t="50000" r="50000" b="50000"/>
            </a:path>
          </a:gradFill>
          <a:ln>
            <a:noFill/>
          </a:ln>
          <a:effectLst>
            <a:prstShdw prst="shdw13" dist="53882" dir="13500000">
              <a:srgbClr val="808080">
                <a:alpha val="50000"/>
              </a:srgbClr>
            </a:prstShdw>
          </a:effectLst>
          <a:extLst>
            <a:ext uri="{91240B29-F687-4F45-9708-019B960494DF}">
              <a14:hiddenLine xmlns:a14="http://schemas.microsoft.com/office/drawing/2010/main" w="15875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endParaRPr lang="en-US" sz="1000" b="0" i="1">
              <a:solidFill>
                <a:srgbClr val="0000FF"/>
              </a:solidFill>
              <a:latin typeface="Times New Roman" pitchFamily="18" charset="0"/>
            </a:endParaRPr>
          </a:p>
          <a:p>
            <a:pPr algn="ctr"/>
            <a:endParaRPr lang="en-US" sz="1000" b="0" i="1">
              <a:solidFill>
                <a:srgbClr val="0000FF"/>
              </a:solidFill>
              <a:latin typeface="Times New Roman" pitchFamily="18" charset="0"/>
            </a:endParaRPr>
          </a:p>
          <a:p>
            <a:pPr algn="ctr"/>
            <a:endParaRPr lang="en-US" sz="1000" b="0" i="1">
              <a:solidFill>
                <a:srgbClr val="0000FF"/>
              </a:solidFill>
              <a:latin typeface="Times New Roman" pitchFamily="18" charset="0"/>
            </a:endParaRPr>
          </a:p>
          <a:p>
            <a:pPr algn="ctr"/>
            <a:endParaRPr lang="kk-KZ" sz="1000" b="0" i="1">
              <a:solidFill>
                <a:srgbClr val="0000FF"/>
              </a:solidFill>
              <a:latin typeface="Times New Roman" pitchFamily="18" charset="0"/>
            </a:endParaRPr>
          </a:p>
          <a:p>
            <a:pPr algn="ctr"/>
            <a:endParaRPr lang="kk-KZ" sz="1000" b="0" i="1">
              <a:solidFill>
                <a:srgbClr val="0000FF"/>
              </a:solidFill>
              <a:latin typeface="Times New Roman" pitchFamily="18" charset="0"/>
            </a:endParaRPr>
          </a:p>
          <a:p>
            <a:pPr algn="ctr"/>
            <a:endParaRPr lang="kk-KZ" sz="1000" b="0" i="1">
              <a:solidFill>
                <a:srgbClr val="0000FF"/>
              </a:solidFill>
              <a:latin typeface="Times New Roman" pitchFamily="18" charset="0"/>
            </a:endParaRPr>
          </a:p>
          <a:p>
            <a:pPr algn="ctr"/>
            <a:endParaRPr lang="kk-KZ" sz="1000" b="0" i="1">
              <a:solidFill>
                <a:srgbClr val="0000FF"/>
              </a:solidFill>
              <a:latin typeface="Times New Roman" pitchFamily="18" charset="0"/>
            </a:endParaRPr>
          </a:p>
          <a:p>
            <a:pPr algn="ctr"/>
            <a:r>
              <a:rPr lang="kk-KZ" sz="5500" b="0" i="1">
                <a:solidFill>
                  <a:srgbClr val="0000FF"/>
                </a:solidFill>
                <a:latin typeface="Times New Roman" pitchFamily="18" charset="0"/>
              </a:rPr>
              <a:t>“Жаңа тақырыпқа кіріспе” және “Жаңа тақырыпты түсіндіру” бөлімдерін </a:t>
            </a:r>
          </a:p>
          <a:p>
            <a:pPr algn="ctr"/>
            <a:r>
              <a:rPr lang="kk-KZ" sz="5500" b="0" i="1">
                <a:solidFill>
                  <a:srgbClr val="0000FF"/>
                </a:solidFill>
                <a:latin typeface="Times New Roman" pitchFamily="18" charset="0"/>
              </a:rPr>
              <a:t>8-сыныпқа арналған </a:t>
            </a:r>
          </a:p>
          <a:p>
            <a:pPr algn="ctr"/>
            <a:r>
              <a:rPr lang="kk-KZ" sz="5500" b="0" i="1">
                <a:solidFill>
                  <a:srgbClr val="0000FF"/>
                </a:solidFill>
                <a:latin typeface="Times New Roman" pitchFamily="18" charset="0"/>
              </a:rPr>
              <a:t>электронды оқулық арқылы түсіндіреміз. </a:t>
            </a:r>
            <a:endParaRPr lang="ru-RU" sz="5500" b="0" i="1">
              <a:solidFill>
                <a:srgbClr val="0000FF"/>
              </a:solidFill>
              <a:latin typeface="Times New Roman" pitchFamily="18" charset="0"/>
            </a:endParaRPr>
          </a:p>
        </p:txBody>
      </p:sp>
      <p:pic>
        <p:nvPicPr>
          <p:cNvPr id="24579" name="Picture 5" descr="bird4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5025" y="-304800"/>
            <a:ext cx="19589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0" name="AutoShape 4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001000" y="6324600"/>
            <a:ext cx="609600" cy="381000"/>
          </a:xfrm>
          <a:prstGeom prst="actionButtonBackPrevious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Click="0">
    <p:pull dir="r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9900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3" descr=" картинк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7513" y="-152400"/>
            <a:ext cx="2376487" cy="237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3" name="Text Box 4"/>
          <p:cNvSpPr txBox="1">
            <a:spLocks noChangeArrowheads="1"/>
          </p:cNvSpPr>
          <p:nvPr/>
        </p:nvSpPr>
        <p:spPr bwMode="auto">
          <a:xfrm>
            <a:off x="152400" y="2514600"/>
            <a:ext cx="9153525" cy="3683000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9pPr>
          </a:lstStyle>
          <a:p>
            <a:pPr eaLnBrk="1" hangingPunct="1"/>
            <a:r>
              <a:rPr lang="kk-KZ" sz="2400">
                <a:latin typeface="Times New Roman" pitchFamily="18" charset="0"/>
              </a:rPr>
              <a:t>1.   Белгілі әдістердің бірін қолданып, </a:t>
            </a:r>
            <a:r>
              <a:rPr lang="ru-RU" sz="2400">
                <a:latin typeface="Times New Roman" pitchFamily="18" charset="0"/>
              </a:rPr>
              <a:t>Microsoft  Excel  </a:t>
            </a:r>
          </a:p>
          <a:p>
            <a:pPr eaLnBrk="1" hangingPunct="1"/>
            <a:r>
              <a:rPr lang="ru-RU" sz="2400">
                <a:latin typeface="Times New Roman" pitchFamily="18" charset="0"/>
              </a:rPr>
              <a:t>      бағдарламасын іске қосамыз.</a:t>
            </a:r>
          </a:p>
          <a:p>
            <a:pPr eaLnBrk="1" hangingPunct="1"/>
            <a:r>
              <a:rPr lang="ru-RU" sz="2400">
                <a:latin typeface="Times New Roman" pitchFamily="18" charset="0"/>
              </a:rPr>
              <a:t>2.   </a:t>
            </a:r>
            <a:r>
              <a:rPr lang="kk-KZ" sz="2200">
                <a:latin typeface="Times New Roman" pitchFamily="18" charset="0"/>
              </a:rPr>
              <a:t>Кестенің С бағанында және 4 жолында тұрған ұяшықты   </a:t>
            </a:r>
          </a:p>
          <a:p>
            <a:pPr eaLnBrk="1" hangingPunct="1"/>
            <a:r>
              <a:rPr lang="kk-KZ" sz="2200">
                <a:latin typeface="Times New Roman" pitchFamily="18" charset="0"/>
              </a:rPr>
              <a:t>	  белгілеңіз. </a:t>
            </a:r>
          </a:p>
          <a:p>
            <a:pPr eaLnBrk="1" hangingPunct="1"/>
            <a:r>
              <a:rPr lang="kk-KZ" sz="2400">
                <a:latin typeface="Times New Roman" pitchFamily="18" charset="0"/>
              </a:rPr>
              <a:t>3.   А16, </a:t>
            </a:r>
            <a:r>
              <a:rPr lang="en-US" sz="2400">
                <a:latin typeface="Times New Roman" pitchFamily="18" charset="0"/>
              </a:rPr>
              <a:t>F3 </a:t>
            </a:r>
            <a:r>
              <a:rPr lang="kk-KZ" sz="2400">
                <a:latin typeface="Times New Roman" pitchFamily="18" charset="0"/>
              </a:rPr>
              <a:t>ұяшығын белгілеңіз.</a:t>
            </a:r>
          </a:p>
          <a:p>
            <a:pPr eaLnBrk="1" hangingPunct="1">
              <a:buFontTx/>
              <a:buAutoNum type="arabicPeriod" startAt="4"/>
            </a:pPr>
            <a:r>
              <a:rPr lang="kk-KZ" sz="2200">
                <a:latin typeface="Times New Roman" pitchFamily="18" charset="0"/>
              </a:rPr>
              <a:t> Басы А1 ұяшығы және соңы </a:t>
            </a:r>
            <a:r>
              <a:rPr lang="en-US" sz="2200">
                <a:latin typeface="Times New Roman" pitchFamily="18" charset="0"/>
              </a:rPr>
              <a:t>D</a:t>
            </a:r>
            <a:r>
              <a:rPr lang="kk-KZ" sz="2200">
                <a:latin typeface="Times New Roman" pitchFamily="18" charset="0"/>
              </a:rPr>
              <a:t>5 ұяшығы болатын аумақты   </a:t>
            </a:r>
          </a:p>
          <a:p>
            <a:pPr eaLnBrk="1" hangingPunct="1"/>
            <a:r>
              <a:rPr lang="kk-KZ" sz="2200">
                <a:latin typeface="Times New Roman" pitchFamily="18" charset="0"/>
              </a:rPr>
              <a:t>      белгілеңіз.</a:t>
            </a:r>
            <a:r>
              <a:rPr lang="kk-KZ" sz="2400">
                <a:latin typeface="Times New Roman" pitchFamily="18" charset="0"/>
              </a:rPr>
              <a:t> </a:t>
            </a:r>
          </a:p>
          <a:p>
            <a:pPr eaLnBrk="1" hangingPunct="1"/>
            <a:r>
              <a:rPr lang="kk-KZ" sz="2400">
                <a:latin typeface="Times New Roman" pitchFamily="18" charset="0"/>
              </a:rPr>
              <a:t>5.   2-парақты (Лист 2 парағын) шертіп, №2 параққа ауысыңыз, </a:t>
            </a:r>
          </a:p>
          <a:p>
            <a:pPr eaLnBrk="1" hangingPunct="1"/>
            <a:r>
              <a:rPr lang="kk-KZ" sz="2400">
                <a:latin typeface="Times New Roman" pitchFamily="18" charset="0"/>
              </a:rPr>
              <a:t>      №3 параққа ауысыңыз, №1 параққа қайтып оралыңыз. </a:t>
            </a:r>
          </a:p>
          <a:p>
            <a:pPr eaLnBrk="1" hangingPunct="1"/>
            <a:r>
              <a:rPr lang="kk-KZ" sz="2400">
                <a:latin typeface="Times New Roman" pitchFamily="18" charset="0"/>
              </a:rPr>
              <a:t>6.   </a:t>
            </a:r>
            <a:r>
              <a:rPr lang="ru-RU" sz="2400">
                <a:latin typeface="Times New Roman" pitchFamily="18" charset="0"/>
              </a:rPr>
              <a:t>Microsoft  Excel  бағдарламасын жабыңыз.</a:t>
            </a:r>
          </a:p>
        </p:txBody>
      </p:sp>
      <p:sp>
        <p:nvSpPr>
          <p:cNvPr id="25604" name="WordArt 6"/>
          <p:cNvSpPr>
            <a:spLocks noChangeArrowheads="1" noChangeShapeType="1" noTextEdit="1"/>
          </p:cNvSpPr>
          <p:nvPr/>
        </p:nvSpPr>
        <p:spPr bwMode="auto">
          <a:xfrm>
            <a:off x="1219200" y="1143000"/>
            <a:ext cx="5867400" cy="1524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solidFill>
                  <a:srgbClr val="0000FF"/>
                </a:solidFill>
                <a:latin typeface="Arial"/>
                <a:cs typeface="Arial"/>
              </a:rPr>
              <a:t>Оқулықтағы 8.1-тапсырманы </a:t>
            </a:r>
          </a:p>
          <a:p>
            <a:pPr algn="ctr"/>
            <a:r>
              <a:rPr lang="ru-RU" sz="3600" kern="10">
                <a:solidFill>
                  <a:srgbClr val="0000FF"/>
                </a:solidFill>
                <a:latin typeface="Arial"/>
                <a:cs typeface="Arial"/>
              </a:rPr>
              <a:t>барлығымыз бірдей орындаймыз. </a:t>
            </a:r>
          </a:p>
          <a:p>
            <a:pPr algn="ctr"/>
            <a:r>
              <a:rPr lang="ru-RU" sz="3600" kern="10">
                <a:solidFill>
                  <a:srgbClr val="0000FF"/>
                </a:solidFill>
                <a:latin typeface="Arial"/>
                <a:cs typeface="Arial"/>
              </a:rPr>
              <a:t>98-бет (3 минут уақыт)</a:t>
            </a:r>
          </a:p>
          <a:p>
            <a:pPr algn="ctr"/>
            <a:endParaRPr lang="ru-RU" sz="3600" kern="10">
              <a:solidFill>
                <a:srgbClr val="0000FF"/>
              </a:solidFill>
              <a:latin typeface="Arial"/>
              <a:cs typeface="Arial"/>
            </a:endParaRPr>
          </a:p>
        </p:txBody>
      </p:sp>
      <p:sp>
        <p:nvSpPr>
          <p:cNvPr id="25605" name="AutoShape 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 flipH="1">
            <a:off x="8077200" y="6324600"/>
            <a:ext cx="609600" cy="381000"/>
          </a:xfrm>
          <a:prstGeom prst="actionButtonBackPrevious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25606" name="WordArt 9"/>
          <p:cNvSpPr>
            <a:spLocks noChangeArrowheads="1" noChangeShapeType="1" noTextEdit="1"/>
          </p:cNvSpPr>
          <p:nvPr/>
        </p:nvSpPr>
        <p:spPr bwMode="auto">
          <a:xfrm>
            <a:off x="1371600" y="381000"/>
            <a:ext cx="54864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FF"/>
                </a:solidFill>
                <a:latin typeface="Arial"/>
                <a:cs typeface="Arial"/>
              </a:rPr>
              <a:t>"ОҚУЛЫҚПЕН ЖҰМЫС"</a:t>
            </a:r>
          </a:p>
        </p:txBody>
      </p:sp>
    </p:spTree>
  </p:cSld>
  <p:clrMapOvr>
    <a:masterClrMapping/>
  </p:clrMapOvr>
  <p:transition advClick="0">
    <p:pull dir="r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bg1"/>
            </a:gs>
            <a:gs pos="100000">
              <a:srgbClr val="66FF99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228600" y="1219200"/>
            <a:ext cx="8686800" cy="4902200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9pPr>
          </a:lstStyle>
          <a:p>
            <a:pPr eaLnBrk="1" hangingPunct="1"/>
            <a:r>
              <a:rPr lang="kk-KZ" sz="2100" u="sng">
                <a:latin typeface="Times New Roman" pitchFamily="18" charset="0"/>
              </a:rPr>
              <a:t>1-компьютер</a:t>
            </a:r>
            <a:r>
              <a:rPr lang="kk-KZ" sz="2100">
                <a:latin typeface="Times New Roman" pitchFamily="18" charset="0"/>
              </a:rPr>
              <a:t>: 	Ақын-жазушылардың аттарына байланысты кесте </a:t>
            </a:r>
            <a:r>
              <a:rPr lang="en-US" sz="2100">
                <a:latin typeface="Times New Roman" pitchFamily="18" charset="0"/>
              </a:rPr>
              <a:t>			</a:t>
            </a:r>
            <a:r>
              <a:rPr lang="kk-KZ" sz="2100">
                <a:latin typeface="Times New Roman" pitchFamily="18" charset="0"/>
              </a:rPr>
              <a:t>толтыр.</a:t>
            </a:r>
            <a:endParaRPr lang="en-US" sz="2100">
              <a:latin typeface="Times New Roman" pitchFamily="18" charset="0"/>
            </a:endParaRPr>
          </a:p>
          <a:p>
            <a:pPr eaLnBrk="1" hangingPunct="1"/>
            <a:r>
              <a:rPr lang="kk-KZ" sz="2100" u="sng">
                <a:latin typeface="Times New Roman" pitchFamily="18" charset="0"/>
              </a:rPr>
              <a:t>2-компьютер</a:t>
            </a:r>
            <a:r>
              <a:rPr lang="kk-KZ" sz="2100">
                <a:latin typeface="Times New Roman" pitchFamily="18" charset="0"/>
              </a:rPr>
              <a:t>: 	Күн жүйесіндегі планеталар туралы кесте толтыр.</a:t>
            </a:r>
          </a:p>
          <a:p>
            <a:pPr eaLnBrk="1" hangingPunct="1"/>
            <a:r>
              <a:rPr lang="kk-KZ" sz="2100" u="sng">
                <a:latin typeface="Times New Roman" pitchFamily="18" charset="0"/>
              </a:rPr>
              <a:t>3-компьютер</a:t>
            </a:r>
            <a:r>
              <a:rPr lang="kk-KZ" sz="2100">
                <a:latin typeface="Times New Roman" pitchFamily="18" charset="0"/>
              </a:rPr>
              <a:t>: 	Оқушылардың отырған орындарына байланысты </a:t>
            </a:r>
            <a:r>
              <a:rPr lang="en-US" sz="2100">
                <a:latin typeface="Times New Roman" pitchFamily="18" charset="0"/>
              </a:rPr>
              <a:t>			</a:t>
            </a:r>
            <a:r>
              <a:rPr lang="kk-KZ" sz="2100">
                <a:latin typeface="Times New Roman" pitchFamily="18" charset="0"/>
              </a:rPr>
              <a:t>кесте толтыр.</a:t>
            </a:r>
          </a:p>
          <a:p>
            <a:pPr eaLnBrk="1" hangingPunct="1"/>
            <a:r>
              <a:rPr lang="kk-KZ" sz="2100" u="sng">
                <a:latin typeface="Times New Roman" pitchFamily="18" charset="0"/>
              </a:rPr>
              <a:t>4-компьютер</a:t>
            </a:r>
            <a:r>
              <a:rPr lang="kk-KZ" sz="2100">
                <a:latin typeface="Times New Roman" pitchFamily="18" charset="0"/>
              </a:rPr>
              <a:t>: 	Сыныптағы мүліктің тізімін жасап, кесте толтыр. </a:t>
            </a:r>
          </a:p>
          <a:p>
            <a:pPr eaLnBrk="1" hangingPunct="1"/>
            <a:r>
              <a:rPr lang="kk-KZ" sz="2100" u="sng">
                <a:latin typeface="Times New Roman" pitchFamily="18" charset="0"/>
              </a:rPr>
              <a:t>5-компьютер</a:t>
            </a:r>
            <a:r>
              <a:rPr lang="kk-KZ" sz="2100">
                <a:latin typeface="Times New Roman" pitchFamily="18" charset="0"/>
              </a:rPr>
              <a:t>: 	Апта күндері туралы кесте толтыр.</a:t>
            </a:r>
          </a:p>
          <a:p>
            <a:pPr eaLnBrk="1" hangingPunct="1"/>
            <a:r>
              <a:rPr lang="kk-KZ" sz="2100" u="sng">
                <a:latin typeface="Times New Roman" pitchFamily="18" charset="0"/>
              </a:rPr>
              <a:t>6-компьютер</a:t>
            </a:r>
            <a:r>
              <a:rPr lang="kk-KZ" sz="2100">
                <a:latin typeface="Times New Roman" pitchFamily="18" charset="0"/>
              </a:rPr>
              <a:t>: 	8-сынып оқушыларының тізімі туралы кесте толтыр.</a:t>
            </a:r>
          </a:p>
          <a:p>
            <a:pPr eaLnBrk="1" hangingPunct="1"/>
            <a:r>
              <a:rPr lang="kk-KZ" sz="2100" u="sng">
                <a:latin typeface="Times New Roman" pitchFamily="18" charset="0"/>
              </a:rPr>
              <a:t>7-компьютер</a:t>
            </a:r>
            <a:r>
              <a:rPr lang="kk-KZ" sz="2100">
                <a:latin typeface="Times New Roman" pitchFamily="18" charset="0"/>
              </a:rPr>
              <a:t>: 	Өзіңнің сыныбыңа арналған сабақ кестесін толтыр. </a:t>
            </a:r>
          </a:p>
          <a:p>
            <a:pPr eaLnBrk="1" hangingPunct="1"/>
            <a:r>
              <a:rPr lang="kk-KZ" sz="2100" u="sng">
                <a:latin typeface="Times New Roman" pitchFamily="18" charset="0"/>
              </a:rPr>
              <a:t>8-компьютер</a:t>
            </a:r>
            <a:r>
              <a:rPr lang="kk-KZ" sz="2100">
                <a:latin typeface="Times New Roman" pitchFamily="18" charset="0"/>
              </a:rPr>
              <a:t>: 	8-сынып оқушыларының пайдаланылатын </a:t>
            </a:r>
            <a:r>
              <a:rPr lang="en-US" sz="2100">
                <a:latin typeface="Times New Roman" pitchFamily="18" charset="0"/>
              </a:rPr>
              <a:t>				</a:t>
            </a:r>
            <a:r>
              <a:rPr lang="kk-KZ" sz="2100">
                <a:latin typeface="Times New Roman" pitchFamily="18" charset="0"/>
              </a:rPr>
              <a:t>оқулықтары туралы</a:t>
            </a:r>
            <a:r>
              <a:rPr lang="en-US" sz="2100">
                <a:latin typeface="Times New Roman" pitchFamily="18" charset="0"/>
              </a:rPr>
              <a:t> </a:t>
            </a:r>
            <a:r>
              <a:rPr lang="kk-KZ" sz="2100">
                <a:latin typeface="Times New Roman" pitchFamily="18" charset="0"/>
              </a:rPr>
              <a:t>кесте толтыр. </a:t>
            </a:r>
          </a:p>
          <a:p>
            <a:pPr eaLnBrk="1" hangingPunct="1"/>
            <a:r>
              <a:rPr lang="kk-KZ" sz="2100" u="sng">
                <a:latin typeface="Times New Roman" pitchFamily="18" charset="0"/>
              </a:rPr>
              <a:t>9-компьютер</a:t>
            </a:r>
            <a:r>
              <a:rPr lang="kk-KZ" sz="2100">
                <a:latin typeface="Times New Roman" pitchFamily="18" charset="0"/>
              </a:rPr>
              <a:t>: 	Ай аттары туралы кесте толтыр.</a:t>
            </a:r>
          </a:p>
          <a:p>
            <a:pPr eaLnBrk="1" hangingPunct="1"/>
            <a:r>
              <a:rPr lang="kk-KZ" sz="2100" u="sng">
                <a:latin typeface="Times New Roman" pitchFamily="18" charset="0"/>
              </a:rPr>
              <a:t>10-компьютер</a:t>
            </a:r>
            <a:r>
              <a:rPr lang="kk-KZ" sz="2100">
                <a:latin typeface="Times New Roman" pitchFamily="18" charset="0"/>
              </a:rPr>
              <a:t>:Мектептегі сабақ беретін мұғалімдердің тізімін </a:t>
            </a:r>
            <a:r>
              <a:rPr lang="en-US" sz="2100">
                <a:latin typeface="Times New Roman" pitchFamily="18" charset="0"/>
              </a:rPr>
              <a:t>			</a:t>
            </a:r>
            <a:r>
              <a:rPr lang="kk-KZ" sz="2100">
                <a:latin typeface="Times New Roman" pitchFamily="18" charset="0"/>
              </a:rPr>
              <a:t>жазып, кесте</a:t>
            </a:r>
            <a:r>
              <a:rPr lang="en-US" sz="2100">
                <a:latin typeface="Times New Roman" pitchFamily="18" charset="0"/>
              </a:rPr>
              <a:t> </a:t>
            </a:r>
            <a:r>
              <a:rPr lang="kk-KZ" sz="2100">
                <a:latin typeface="Times New Roman" pitchFamily="18" charset="0"/>
              </a:rPr>
              <a:t>толтыр. </a:t>
            </a:r>
          </a:p>
          <a:p>
            <a:pPr eaLnBrk="1" hangingPunct="1"/>
            <a:r>
              <a:rPr lang="kk-KZ" sz="2100" u="sng">
                <a:latin typeface="Times New Roman" pitchFamily="18" charset="0"/>
              </a:rPr>
              <a:t>11-компьютер</a:t>
            </a:r>
            <a:r>
              <a:rPr lang="kk-KZ" sz="2100">
                <a:latin typeface="Times New Roman" pitchFamily="18" charset="0"/>
              </a:rPr>
              <a:t>:	Мектепке қажетті заттар бойынша кесте толтыр. </a:t>
            </a:r>
            <a:endParaRPr lang="ru-RU" sz="2100">
              <a:latin typeface="Times New Roman" pitchFamily="18" charset="0"/>
            </a:endParaRPr>
          </a:p>
        </p:txBody>
      </p:sp>
      <p:pic>
        <p:nvPicPr>
          <p:cNvPr id="26627" name="Picture 4" descr="comp_child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0"/>
            <a:ext cx="13716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8" name="WordArt 9"/>
          <p:cNvSpPr>
            <a:spLocks noChangeArrowheads="1" noChangeShapeType="1" noTextEdit="1"/>
          </p:cNvSpPr>
          <p:nvPr/>
        </p:nvSpPr>
        <p:spPr bwMode="auto">
          <a:xfrm>
            <a:off x="2209800" y="228600"/>
            <a:ext cx="4495800" cy="838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solidFill>
                  <a:srgbClr val="FF0000"/>
                </a:solidFill>
                <a:latin typeface="Times New Roman"/>
                <a:cs typeface="Times New Roman"/>
              </a:rPr>
              <a:t>"Шығармашыл оқушы"</a:t>
            </a:r>
          </a:p>
          <a:p>
            <a:pPr algn="ctr"/>
            <a:r>
              <a:rPr lang="ru-RU" sz="3600" kern="10">
                <a:solidFill>
                  <a:srgbClr val="FF0000"/>
                </a:solidFill>
                <a:latin typeface="Times New Roman"/>
                <a:cs typeface="Times New Roman"/>
              </a:rPr>
              <a:t>(8 минут уақыт)</a:t>
            </a:r>
          </a:p>
        </p:txBody>
      </p:sp>
      <p:sp>
        <p:nvSpPr>
          <p:cNvPr id="26629" name="AutoShape 1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 flipH="1">
            <a:off x="8077200" y="6324600"/>
            <a:ext cx="609600" cy="381000"/>
          </a:xfrm>
          <a:prstGeom prst="actionButtonBackPrevious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Click="0">
    <p:pull dir="r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9900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WordArt 2"/>
          <p:cNvSpPr>
            <a:spLocks noChangeArrowheads="1" noChangeShapeType="1" noTextEdit="1"/>
          </p:cNvSpPr>
          <p:nvPr/>
        </p:nvSpPr>
        <p:spPr bwMode="auto">
          <a:xfrm>
            <a:off x="381000" y="457200"/>
            <a:ext cx="7848600" cy="5715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Жұмыс үстелінде</a:t>
            </a:r>
          </a:p>
          <a:p>
            <a:pPr algn="ctr"/>
            <a:r>
              <a:rPr lang="ru-RU" sz="3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орналасқан "</a:t>
            </a:r>
            <a:r>
              <a:rPr lang="en-US" sz="3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Ex</a:t>
            </a:r>
            <a:r>
              <a:rPr lang="ru-RU" sz="3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с</a:t>
            </a:r>
            <a:r>
              <a:rPr lang="en-US" sz="3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el- </a:t>
            </a:r>
            <a:r>
              <a:rPr lang="ru-RU" sz="3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тест-8" </a:t>
            </a:r>
          </a:p>
          <a:p>
            <a:pPr algn="ctr"/>
            <a:r>
              <a:rPr lang="ru-RU" sz="3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атты электронды тест </a:t>
            </a:r>
          </a:p>
          <a:p>
            <a:pPr algn="ctr"/>
            <a:r>
              <a:rPr lang="ru-RU" sz="3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сұрақтарына жауап беріңіз. </a:t>
            </a:r>
          </a:p>
          <a:p>
            <a:pPr algn="ctr"/>
            <a:r>
              <a:rPr lang="ru-RU" sz="3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Алған бағаңызды</a:t>
            </a:r>
          </a:p>
          <a:p>
            <a:pPr algn="ctr"/>
            <a:r>
              <a:rPr lang="ru-RU" sz="3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мұғалімге ескертіңіз.</a:t>
            </a:r>
          </a:p>
          <a:p>
            <a:pPr algn="ctr"/>
            <a:r>
              <a:rPr lang="ru-RU" sz="3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(4 минут уақыт) </a:t>
            </a:r>
          </a:p>
        </p:txBody>
      </p:sp>
      <p:pic>
        <p:nvPicPr>
          <p:cNvPr id="27651" name="Picture 3" descr="AG00317_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6425" y="3429000"/>
            <a:ext cx="2187575" cy="280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2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 flipH="1">
            <a:off x="8077200" y="6324600"/>
            <a:ext cx="609600" cy="381000"/>
          </a:xfrm>
          <a:prstGeom prst="actionButtonBackPrevious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Click="0">
    <p:pull dir="r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4" descr="Picture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5" name="Picture 5" descr="аним бутон розы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800600"/>
            <a:ext cx="866775" cy="124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6" name="Picture 6" descr="аним бутон розы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5105400"/>
            <a:ext cx="866775" cy="124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7" name="Picture 7" descr="аним бутон розы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5105400"/>
            <a:ext cx="866775" cy="124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8" name="Picture 8" descr="аним бутон розы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5610225"/>
            <a:ext cx="866775" cy="124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9" name="Picture 9" descr="аним бутон розы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5610225"/>
            <a:ext cx="866775" cy="124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80" name="Text Box 11"/>
          <p:cNvSpPr txBox="1">
            <a:spLocks noChangeArrowheads="1"/>
          </p:cNvSpPr>
          <p:nvPr/>
        </p:nvSpPr>
        <p:spPr bwMode="auto">
          <a:xfrm>
            <a:off x="1981200" y="228600"/>
            <a:ext cx="5105400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kk-KZ" sz="5500" i="1">
                <a:solidFill>
                  <a:srgbClr val="FF0000"/>
                </a:solidFill>
                <a:latin typeface="Times New Roman" pitchFamily="18" charset="0"/>
              </a:rPr>
              <a:t>“Инсерт”  әдісі</a:t>
            </a:r>
            <a:endParaRPr lang="ru-RU" sz="5500" i="1">
              <a:solidFill>
                <a:srgbClr val="FF0000"/>
              </a:solidFill>
              <a:latin typeface="Times New Roman" pitchFamily="18" charset="0"/>
            </a:endParaRPr>
          </a:p>
        </p:txBody>
      </p:sp>
      <p:graphicFrame>
        <p:nvGraphicFramePr>
          <p:cNvPr id="203785" name="Group 9"/>
          <p:cNvGraphicFramePr>
            <a:graphicFrameLocks noGrp="1"/>
          </p:cNvGraphicFramePr>
          <p:nvPr/>
        </p:nvGraphicFramePr>
        <p:xfrm>
          <a:off x="838200" y="1295400"/>
          <a:ext cx="7780338" cy="1482725"/>
        </p:xfrm>
        <a:graphic>
          <a:graphicData uri="http://schemas.openxmlformats.org/drawingml/2006/table">
            <a:tbl>
              <a:tblPr/>
              <a:tblGrid>
                <a:gridCol w="2592388"/>
                <a:gridCol w="2595562"/>
                <a:gridCol w="2592388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Не білдім?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Не білемін?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Нені білгім келеді?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1025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28695" name="AutoShape 23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001000" y="6324600"/>
            <a:ext cx="609600" cy="381000"/>
          </a:xfrm>
          <a:prstGeom prst="actionButtonBackPrevious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bg1"/>
            </a:gs>
            <a:gs pos="100000">
              <a:srgbClr val="66FF99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62" name="Picture 4" descr="lady_news_anchor_md_wht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0"/>
            <a:ext cx="1828800" cy="164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699" name="Rectangle 4"/>
          <p:cNvSpPr>
            <a:spLocks noChangeArrowheads="1"/>
          </p:cNvSpPr>
          <p:nvPr/>
        </p:nvSpPr>
        <p:spPr bwMode="auto">
          <a:xfrm>
            <a:off x="-519113" y="-866775"/>
            <a:ext cx="9144001" cy="0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00" name="WordArt 6"/>
          <p:cNvSpPr>
            <a:spLocks noChangeArrowheads="1" noChangeShapeType="1" noTextEdit="1"/>
          </p:cNvSpPr>
          <p:nvPr/>
        </p:nvSpPr>
        <p:spPr bwMode="auto">
          <a:xfrm>
            <a:off x="838200" y="304800"/>
            <a:ext cx="5791200" cy="1190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8-сынып оқушыларына </a:t>
            </a:r>
          </a:p>
          <a:p>
            <a:pPr algn="ctr"/>
            <a:r>
              <a:rPr lang="ru-RU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арналған бағалау парағы. </a:t>
            </a:r>
          </a:p>
          <a:p>
            <a:pPr algn="ctr"/>
            <a:r>
              <a:rPr lang="ru-RU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12.03.2011 жыл</a:t>
            </a:r>
          </a:p>
        </p:txBody>
      </p:sp>
      <p:sp>
        <p:nvSpPr>
          <p:cNvPr id="29701" name="AutoShape 693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001000" y="6324600"/>
            <a:ext cx="609600" cy="381000"/>
          </a:xfrm>
          <a:prstGeom prst="actionButtonBackPrevious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203547" name="Group 1819"/>
          <p:cNvGraphicFramePr>
            <a:graphicFrameLocks noGrp="1"/>
          </p:cNvGraphicFramePr>
          <p:nvPr/>
        </p:nvGraphicFramePr>
        <p:xfrm>
          <a:off x="304800" y="1600200"/>
          <a:ext cx="8458200" cy="4602372"/>
        </p:xfrm>
        <a:graphic>
          <a:graphicData uri="http://schemas.openxmlformats.org/drawingml/2006/table">
            <a:tbl>
              <a:tblPr/>
              <a:tblGrid>
                <a:gridCol w="381000"/>
                <a:gridCol w="1524000"/>
                <a:gridCol w="762000"/>
                <a:gridCol w="1066800"/>
                <a:gridCol w="1066800"/>
                <a:gridCol w="1219200"/>
                <a:gridCol w="1066800"/>
                <a:gridCol w="838200"/>
                <a:gridCol w="533400"/>
              </a:tblGrid>
              <a:tr h="45716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kumimoji="0" lang="kk-KZ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Оқушының аты-жөні</a:t>
                      </a:r>
                      <a:endParaRPr kumimoji="0" lang="kk-KZ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Бірінші төрттік</a:t>
                      </a:r>
                      <a:endParaRPr kumimoji="0" lang="kk-KZ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Үй тапсырмасы</a:t>
                      </a:r>
                      <a:endParaRPr kumimoji="0" lang="kk-KZ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Оқулықпен жұмыс</a:t>
                      </a:r>
                      <a:endParaRPr kumimoji="0" lang="kk-KZ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Шығармашыл оқушы</a:t>
                      </a:r>
                      <a:endParaRPr kumimoji="0" lang="kk-KZ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Электронды  тест </a:t>
                      </a:r>
                      <a:endParaRPr kumimoji="0" lang="kk-KZ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Барлығы </a:t>
                      </a:r>
                      <a:endParaRPr kumimoji="0" lang="kk-KZ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Баға </a:t>
                      </a:r>
                      <a:endParaRPr kumimoji="0" lang="kk-KZ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82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kk-K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Аманбай Олжас </a:t>
                      </a:r>
                      <a:endParaRPr kumimoji="0" lang="kk-K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82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kk-K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Алмас Айнұр </a:t>
                      </a:r>
                      <a:endParaRPr kumimoji="0" lang="kk-K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82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kk-K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Әбілқасым Әсет </a:t>
                      </a:r>
                      <a:endParaRPr kumimoji="0" lang="kk-K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82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kk-K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Әбдраман Аян </a:t>
                      </a:r>
                      <a:endParaRPr kumimoji="0" lang="kk-K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82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kk-K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Әлжан Гүлжан </a:t>
                      </a:r>
                      <a:endParaRPr kumimoji="0" lang="kk-K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82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kk-K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Базарбай Жансая</a:t>
                      </a:r>
                      <a:endParaRPr kumimoji="0" lang="kk-K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82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kk-K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Жәнібеков Ырысбек </a:t>
                      </a:r>
                      <a:endParaRPr kumimoji="0" lang="kk-K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82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kk-K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Искаков Жамбыл </a:t>
                      </a:r>
                      <a:endParaRPr kumimoji="0" lang="kk-K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82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kumimoji="0" lang="kk-K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Қадыр Жанна </a:t>
                      </a:r>
                      <a:endParaRPr kumimoji="0" lang="kk-K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82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kk-K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Қалдарбек Орынбасар </a:t>
                      </a:r>
                      <a:endParaRPr kumimoji="0" lang="kk-K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82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kumimoji="0" lang="kk-K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Нұрбацина Ұлбосын </a:t>
                      </a:r>
                      <a:endParaRPr kumimoji="0" lang="kk-K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82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kumimoji="0" lang="kk-K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Орынбасар Мұхамед</a:t>
                      </a:r>
                      <a:endParaRPr kumimoji="0" lang="kk-K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82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kumimoji="0" lang="kk-K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Оспан Гүлжайна </a:t>
                      </a:r>
                      <a:endParaRPr kumimoji="0" lang="kk-K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82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kumimoji="0" lang="kk-K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Тәңірберген Ерлан </a:t>
                      </a:r>
                      <a:endParaRPr kumimoji="0" lang="kk-K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82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kumimoji="0" lang="kk-K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Тоқтан Мейрамбек </a:t>
                      </a:r>
                      <a:endParaRPr kumimoji="0" lang="kk-K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82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kumimoji="0" lang="kk-K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Төлегенов Қайрат </a:t>
                      </a:r>
                      <a:endParaRPr kumimoji="0" lang="kk-K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382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kumimoji="0" lang="kk-K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Тұрсынбай Расул</a:t>
                      </a:r>
                      <a:endParaRPr kumimoji="0" lang="kk-K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5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5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bg1"/>
            </a:gs>
            <a:gs pos="100000">
              <a:srgbClr val="66FF99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18"/>
          <p:cNvSpPr>
            <a:spLocks noChangeArrowheads="1"/>
          </p:cNvSpPr>
          <p:nvPr/>
        </p:nvSpPr>
        <p:spPr bwMode="auto">
          <a:xfrm>
            <a:off x="228600" y="228600"/>
            <a:ext cx="8610600" cy="1524000"/>
          </a:xfrm>
          <a:prstGeom prst="verticalScroll">
            <a:avLst>
              <a:gd name="adj" fmla="val 12500"/>
            </a:avLst>
          </a:prstGeom>
          <a:solidFill>
            <a:srgbClr val="FFFF00"/>
          </a:solidFill>
          <a:ln w="22225">
            <a:solidFill>
              <a:schemeClr val="tx1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23" name="AutoShape 17"/>
          <p:cNvSpPr>
            <a:spLocks noChangeArrowheads="1"/>
          </p:cNvSpPr>
          <p:nvPr/>
        </p:nvSpPr>
        <p:spPr bwMode="auto">
          <a:xfrm>
            <a:off x="228600" y="1981200"/>
            <a:ext cx="8610600" cy="1981200"/>
          </a:xfrm>
          <a:prstGeom prst="verticalScroll">
            <a:avLst>
              <a:gd name="adj" fmla="val 12500"/>
            </a:avLst>
          </a:prstGeom>
          <a:solidFill>
            <a:srgbClr val="FFFF00"/>
          </a:solidFill>
          <a:ln w="22225">
            <a:solidFill>
              <a:schemeClr val="tx1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24" name="AutoShape 16"/>
          <p:cNvSpPr>
            <a:spLocks noChangeArrowheads="1"/>
          </p:cNvSpPr>
          <p:nvPr/>
        </p:nvSpPr>
        <p:spPr bwMode="auto">
          <a:xfrm>
            <a:off x="228600" y="4191000"/>
            <a:ext cx="8610600" cy="2286000"/>
          </a:xfrm>
          <a:prstGeom prst="verticalScroll">
            <a:avLst>
              <a:gd name="adj" fmla="val 12500"/>
            </a:avLst>
          </a:prstGeom>
          <a:solidFill>
            <a:srgbClr val="FFFF00"/>
          </a:solidFill>
          <a:ln w="22225">
            <a:solidFill>
              <a:schemeClr val="tx1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30725" name="Object 2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1" name="Формула" r:id="rId3" imgW="114151" imgH="215619" progId="Equation.3">
                  <p:embed/>
                </p:oleObj>
              </mc:Choice>
              <mc:Fallback>
                <p:oleObj name="Формула" r:id="rId3" imgW="114151" imgH="215619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6" name="Object 3"/>
          <p:cNvGraphicFramePr>
            <a:graphicFrameLocks noChangeAspect="1"/>
          </p:cNvGraphicFramePr>
          <p:nvPr/>
        </p:nvGraphicFramePr>
        <p:xfrm>
          <a:off x="1828800" y="121920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2" name="Формула" r:id="rId5" imgW="114151" imgH="215619" progId="Equation.3">
                  <p:embed/>
                </p:oleObj>
              </mc:Choice>
              <mc:Fallback>
                <p:oleObj name="Формула" r:id="rId5" imgW="114151" imgH="21561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21920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7" name="WordArt 11"/>
          <p:cNvSpPr>
            <a:spLocks noChangeArrowheads="1" noChangeShapeType="1" noTextEdit="1"/>
          </p:cNvSpPr>
          <p:nvPr/>
        </p:nvSpPr>
        <p:spPr bwMode="auto">
          <a:xfrm>
            <a:off x="1447800" y="533400"/>
            <a:ext cx="65532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CC99FF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§8.1 MS EXCEL-</a:t>
            </a:r>
            <a:r>
              <a:rPr lang="ru-RU" sz="3600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CC99FF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мен танысу. 92-бет</a:t>
            </a:r>
          </a:p>
          <a:p>
            <a:pPr algn="ctr"/>
            <a:r>
              <a:rPr lang="ru-RU" sz="3600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CC99FF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 §8.2 </a:t>
            </a:r>
            <a:r>
              <a:rPr lang="en-US" sz="3600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CC99FF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MS EXCEL-</a:t>
            </a:r>
            <a:r>
              <a:rPr lang="ru-RU" sz="3600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CC99FF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ге берілгендерді </a:t>
            </a:r>
          </a:p>
          <a:p>
            <a:pPr algn="ctr"/>
            <a:r>
              <a:rPr lang="ru-RU" sz="3600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CC99FF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енгізу және редакциялау. 98-бет</a:t>
            </a:r>
          </a:p>
        </p:txBody>
      </p:sp>
      <p:sp>
        <p:nvSpPr>
          <p:cNvPr id="30728" name="WordArt 13"/>
          <p:cNvSpPr>
            <a:spLocks noChangeArrowheads="1" noChangeShapeType="1" noTextEdit="1"/>
          </p:cNvSpPr>
          <p:nvPr/>
        </p:nvSpPr>
        <p:spPr bwMode="auto">
          <a:xfrm>
            <a:off x="762000" y="2286000"/>
            <a:ext cx="7620000" cy="1571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CC99FF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Жанұямыздағы жандардың тізімін </a:t>
            </a:r>
          </a:p>
          <a:p>
            <a:pPr algn="ctr"/>
            <a:r>
              <a:rPr lang="ru-RU" sz="3600" kern="10">
                <a:ln w="12700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CC99FF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қосымша жұмыс дәптерімізге </a:t>
            </a:r>
          </a:p>
          <a:p>
            <a:pPr algn="ctr"/>
            <a:r>
              <a:rPr lang="ru-RU" sz="3600" kern="10">
                <a:ln w="12700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CC99FF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кесте толтыру арқылы жазып келу.</a:t>
            </a:r>
          </a:p>
        </p:txBody>
      </p:sp>
      <p:sp>
        <p:nvSpPr>
          <p:cNvPr id="30729" name="WordArt 14"/>
          <p:cNvSpPr>
            <a:spLocks noChangeArrowheads="1" noChangeShapeType="1" noTextEdit="1"/>
          </p:cNvSpPr>
          <p:nvPr/>
        </p:nvSpPr>
        <p:spPr bwMode="auto">
          <a:xfrm>
            <a:off x="762000" y="4648200"/>
            <a:ext cx="7696200" cy="160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CC99FF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Толтырылған кестені</a:t>
            </a:r>
          </a:p>
          <a:p>
            <a:pPr algn="ctr"/>
            <a:r>
              <a:rPr lang="ru-RU" sz="3600" kern="10">
                <a:ln w="12700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CC99FF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 келесі практикалық сабақта </a:t>
            </a:r>
          </a:p>
          <a:p>
            <a:pPr algn="ctr"/>
            <a:r>
              <a:rPr lang="ru-RU" sz="3600" kern="10">
                <a:ln w="12700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CC99FF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компьютерде орындау. </a:t>
            </a:r>
          </a:p>
        </p:txBody>
      </p:sp>
      <p:sp>
        <p:nvSpPr>
          <p:cNvPr id="30730" name="AutoShape 19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2000" y="6324600"/>
            <a:ext cx="609600" cy="381000"/>
          </a:xfrm>
          <a:prstGeom prst="actionButtonBackPrevious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Click="0">
    <p:pull dir="rd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4"/>
          <p:cNvSpPr>
            <a:spLocks noChangeArrowheads="1"/>
          </p:cNvSpPr>
          <p:nvPr/>
        </p:nvSpPr>
        <p:spPr bwMode="auto">
          <a:xfrm>
            <a:off x="228600" y="228600"/>
            <a:ext cx="8763000" cy="6248400"/>
          </a:xfrm>
          <a:prstGeom prst="foldedCorner">
            <a:avLst>
              <a:gd name="adj" fmla="val 12500"/>
            </a:avLst>
          </a:prstGeom>
          <a:gradFill rotWithShape="1">
            <a:gsLst>
              <a:gs pos="0">
                <a:srgbClr val="FF99FF"/>
              </a:gs>
              <a:gs pos="100000">
                <a:srgbClr val="FFFF99"/>
              </a:gs>
            </a:gsLst>
            <a:path path="rect">
              <a:fillToRect l="50000" t="50000" r="50000" b="50000"/>
            </a:path>
          </a:gradFill>
          <a:ln>
            <a:noFill/>
          </a:ln>
          <a:effectLst>
            <a:prstShdw prst="shdw13" dist="53882" dir="13500000">
              <a:srgbClr val="808080">
                <a:alpha val="50000"/>
              </a:srgbClr>
            </a:prstShdw>
          </a:effectLst>
          <a:extLst>
            <a:ext uri="{91240B29-F687-4F45-9708-019B960494DF}">
              <a14:hiddenLine xmlns:a14="http://schemas.microsoft.com/office/drawing/2010/main" w="15875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kk-KZ" sz="4400" i="1">
                <a:solidFill>
                  <a:srgbClr val="0000FF"/>
                </a:solidFill>
              </a:rPr>
              <a:t>Тыңдағандарыңызға  рахмет!</a:t>
            </a:r>
            <a:endParaRPr lang="ru-RU" sz="4400" i="1">
              <a:solidFill>
                <a:srgbClr val="0000FF"/>
              </a:solidFill>
            </a:endParaRPr>
          </a:p>
        </p:txBody>
      </p:sp>
      <p:pic>
        <p:nvPicPr>
          <p:cNvPr id="31747" name="Picture 5" descr="bird4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5025" y="333375"/>
            <a:ext cx="19589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8" name="AutoShape 4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001000" y="6324600"/>
            <a:ext cx="609600" cy="381000"/>
          </a:xfrm>
          <a:prstGeom prst="actionButtonBackPrevious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Click="0">
    <p:pull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bg1"/>
            </a:gs>
            <a:gs pos="100000">
              <a:srgbClr val="66FF99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5"/>
          <p:cNvSpPr>
            <a:spLocks noChangeArrowheads="1"/>
          </p:cNvSpPr>
          <p:nvPr/>
        </p:nvSpPr>
        <p:spPr bwMode="auto">
          <a:xfrm>
            <a:off x="0" y="2286000"/>
            <a:ext cx="2133600" cy="1905000"/>
          </a:xfrm>
          <a:prstGeom prst="flowChartPreparation">
            <a:avLst/>
          </a:prstGeom>
          <a:gradFill rotWithShape="1">
            <a:gsLst>
              <a:gs pos="0">
                <a:srgbClr val="FF00FF"/>
              </a:gs>
              <a:gs pos="100000">
                <a:srgbClr val="FFFF99"/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00FF"/>
            </a:extrusionClr>
          </a:sp3d>
        </p:spPr>
        <p:txBody>
          <a:bodyPr anchor="ctr">
            <a:flatTx/>
          </a:bodyPr>
          <a:lstStyle/>
          <a:p>
            <a:pPr algn="ctr"/>
            <a:endParaRPr lang="ru-RU" sz="2300" b="0">
              <a:solidFill>
                <a:srgbClr val="0000FF"/>
              </a:solidFill>
            </a:endParaRPr>
          </a:p>
        </p:txBody>
      </p:sp>
      <p:sp>
        <p:nvSpPr>
          <p:cNvPr id="7171" name="AutoShape 9"/>
          <p:cNvSpPr>
            <a:spLocks noChangeArrowheads="1"/>
          </p:cNvSpPr>
          <p:nvPr/>
        </p:nvSpPr>
        <p:spPr bwMode="auto">
          <a:xfrm>
            <a:off x="3429000" y="4419600"/>
            <a:ext cx="5943600" cy="2438400"/>
          </a:xfrm>
          <a:prstGeom prst="diamond">
            <a:avLst/>
          </a:prstGeom>
          <a:gradFill rotWithShape="1">
            <a:gsLst>
              <a:gs pos="0">
                <a:srgbClr val="FFFF00"/>
              </a:gs>
              <a:gs pos="100000">
                <a:srgbClr val="FF6600"/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kk-KZ" sz="2000" b="0" i="1"/>
              <a:t>Кесте элементтерін үйрету арқылы оқушылардың логикалық-құрылымдық және ақпараттық ойлау қабілетін дамыту</a:t>
            </a:r>
            <a:endParaRPr lang="ru-RU" sz="2000" b="0" i="1"/>
          </a:p>
        </p:txBody>
      </p:sp>
      <p:sp>
        <p:nvSpPr>
          <p:cNvPr id="7172" name="AutoShape 11"/>
          <p:cNvSpPr>
            <a:spLocks noChangeArrowheads="1"/>
          </p:cNvSpPr>
          <p:nvPr/>
        </p:nvSpPr>
        <p:spPr bwMode="auto">
          <a:xfrm>
            <a:off x="3581400" y="2209800"/>
            <a:ext cx="5791200" cy="2209800"/>
          </a:xfrm>
          <a:prstGeom prst="diamond">
            <a:avLst/>
          </a:prstGeom>
          <a:gradFill rotWithShape="1">
            <a:gsLst>
              <a:gs pos="0">
                <a:srgbClr val="FFFF00"/>
              </a:gs>
              <a:gs pos="100000">
                <a:srgbClr val="FF6600"/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kk-KZ" sz="2000" b="0" i="1"/>
              <a:t>Ұқыптылыққа, жауапкершілікке, ақпараттық мәдениеттілікке тәрбиелеу</a:t>
            </a:r>
            <a:endParaRPr lang="ru-RU" sz="2000" b="0" i="1"/>
          </a:p>
        </p:txBody>
      </p:sp>
      <p:sp>
        <p:nvSpPr>
          <p:cNvPr id="7173" name="AutoShape 4"/>
          <p:cNvSpPr>
            <a:spLocks noChangeArrowheads="1"/>
          </p:cNvSpPr>
          <p:nvPr/>
        </p:nvSpPr>
        <p:spPr bwMode="auto">
          <a:xfrm>
            <a:off x="3886200" y="0"/>
            <a:ext cx="5257800" cy="2209800"/>
          </a:xfrm>
          <a:prstGeom prst="diamond">
            <a:avLst/>
          </a:prstGeom>
          <a:gradFill rotWithShape="1">
            <a:gsLst>
              <a:gs pos="0">
                <a:srgbClr val="FFFF00"/>
              </a:gs>
              <a:gs pos="100000">
                <a:srgbClr val="FF6600"/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kk-KZ" sz="2400" b="0" i="1"/>
              <a:t>Оқушыларға кесте элементтері: жол, баған, ұяшық туралы түсіндіру</a:t>
            </a:r>
            <a:endParaRPr lang="ru-RU" sz="2400" b="0" i="1"/>
          </a:p>
        </p:txBody>
      </p:sp>
      <p:sp>
        <p:nvSpPr>
          <p:cNvPr id="7174" name="WordArt 12"/>
          <p:cNvSpPr>
            <a:spLocks noChangeArrowheads="1" noChangeShapeType="1" noTextEdit="1"/>
          </p:cNvSpPr>
          <p:nvPr/>
        </p:nvSpPr>
        <p:spPr bwMode="auto">
          <a:xfrm rot="-863257">
            <a:off x="1905000" y="1143000"/>
            <a:ext cx="1905000" cy="94932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1440"/>
              </a:avLst>
            </a:prstTxWarp>
          </a:bodyPr>
          <a:lstStyle/>
          <a:p>
            <a:pPr algn="ctr"/>
            <a:r>
              <a:rPr lang="ru-RU" sz="3600" i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Times New Roman"/>
                <a:cs typeface="Times New Roman"/>
              </a:rPr>
              <a:t>Білімділік:</a:t>
            </a:r>
          </a:p>
        </p:txBody>
      </p:sp>
      <p:sp>
        <p:nvSpPr>
          <p:cNvPr id="7175" name="WordArt 13"/>
          <p:cNvSpPr>
            <a:spLocks noChangeArrowheads="1" noChangeShapeType="1" noTextEdit="1"/>
          </p:cNvSpPr>
          <p:nvPr/>
        </p:nvSpPr>
        <p:spPr bwMode="auto">
          <a:xfrm>
            <a:off x="2286000" y="3048000"/>
            <a:ext cx="202882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15875">
                  <a:solidFill>
                    <a:srgbClr val="00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Тәрбиелік:</a:t>
            </a:r>
          </a:p>
        </p:txBody>
      </p:sp>
      <p:sp>
        <p:nvSpPr>
          <p:cNvPr id="7176" name="WordArt 14"/>
          <p:cNvSpPr>
            <a:spLocks noChangeArrowheads="1" noChangeShapeType="1" noTextEdit="1"/>
          </p:cNvSpPr>
          <p:nvPr/>
        </p:nvSpPr>
        <p:spPr bwMode="auto">
          <a:xfrm rot="1757316">
            <a:off x="1524000" y="4572000"/>
            <a:ext cx="2895600" cy="87630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ru-RU" sz="3600" i="1" kern="1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Дамытушылық:</a:t>
            </a:r>
          </a:p>
        </p:txBody>
      </p:sp>
      <p:sp>
        <p:nvSpPr>
          <p:cNvPr id="7177" name="WordArt 15"/>
          <p:cNvSpPr>
            <a:spLocks noChangeArrowheads="1" noChangeShapeType="1" noTextEdit="1"/>
          </p:cNvSpPr>
          <p:nvPr/>
        </p:nvSpPr>
        <p:spPr bwMode="auto">
          <a:xfrm>
            <a:off x="304800" y="2667000"/>
            <a:ext cx="1600200" cy="1047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Times New Roman"/>
                <a:cs typeface="Times New Roman"/>
              </a:rPr>
              <a:t>Сабақтың</a:t>
            </a:r>
          </a:p>
          <a:p>
            <a:pPr algn="ctr"/>
            <a:r>
              <a:rPr lang="ru-RU" sz="3600" kern="1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Times New Roman"/>
                <a:cs typeface="Times New Roman"/>
              </a:rPr>
              <a:t>мақсаты:</a:t>
            </a:r>
          </a:p>
        </p:txBody>
      </p:sp>
    </p:spTree>
  </p:cSld>
  <p:clrMapOvr>
    <a:masterClrMapping/>
  </p:clrMapOvr>
  <p:transition advClick="0">
    <p:pull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9900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381000" y="381000"/>
            <a:ext cx="8494713" cy="6121400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9pPr>
          </a:lstStyle>
          <a:p>
            <a:pPr eaLnBrk="1" hangingPunct="1"/>
            <a:r>
              <a:rPr lang="kk-KZ" sz="2200" u="sng">
                <a:latin typeface="Times New Roman" pitchFamily="18" charset="0"/>
              </a:rPr>
              <a:t>Сабақтың түрі:</a:t>
            </a:r>
            <a:r>
              <a:rPr lang="kk-KZ" sz="2200" b="0">
                <a:latin typeface="Times New Roman" pitchFamily="18" charset="0"/>
              </a:rPr>
              <a:t> </a:t>
            </a:r>
            <a:r>
              <a:rPr lang="kk-KZ" sz="2200" b="0" i="1">
                <a:latin typeface="Times New Roman" pitchFamily="18" charset="0"/>
              </a:rPr>
              <a:t>аралас</a:t>
            </a:r>
          </a:p>
          <a:p>
            <a:pPr eaLnBrk="1" hangingPunct="1"/>
            <a:r>
              <a:rPr lang="kk-KZ" sz="2200" u="sng">
                <a:latin typeface="Times New Roman" pitchFamily="18" charset="0"/>
              </a:rPr>
              <a:t>Сабақтың типі:</a:t>
            </a:r>
            <a:r>
              <a:rPr lang="kk-KZ" sz="2200" b="0">
                <a:latin typeface="Times New Roman" pitchFamily="18" charset="0"/>
              </a:rPr>
              <a:t> </a:t>
            </a:r>
            <a:r>
              <a:rPr lang="kk-KZ" sz="2200" b="0" i="1">
                <a:latin typeface="Times New Roman" pitchFamily="18" charset="0"/>
              </a:rPr>
              <a:t>білімді, іскерлікті, дағдыны қалыптастыру </a:t>
            </a:r>
          </a:p>
          <a:p>
            <a:pPr eaLnBrk="1" hangingPunct="1"/>
            <a:r>
              <a:rPr lang="kk-KZ" sz="2200" u="sng">
                <a:latin typeface="Times New Roman" pitchFamily="18" charset="0"/>
              </a:rPr>
              <a:t>Пән аралық байланыс:</a:t>
            </a:r>
            <a:r>
              <a:rPr lang="kk-KZ" sz="2200" b="0">
                <a:latin typeface="Times New Roman" pitchFamily="18" charset="0"/>
              </a:rPr>
              <a:t> </a:t>
            </a:r>
            <a:r>
              <a:rPr lang="kk-KZ" sz="2200" b="0" i="1">
                <a:latin typeface="Times New Roman" pitchFamily="18" charset="0"/>
              </a:rPr>
              <a:t>сурет, орыс тілі, қазақ тілі</a:t>
            </a:r>
          </a:p>
          <a:p>
            <a:pPr eaLnBrk="1" hangingPunct="1"/>
            <a:r>
              <a:rPr lang="kk-KZ" sz="2200" u="sng">
                <a:latin typeface="Times New Roman" pitchFamily="18" charset="0"/>
              </a:rPr>
              <a:t>Оқыту әдістері:</a:t>
            </a:r>
            <a:r>
              <a:rPr lang="kk-KZ" sz="2200" b="0">
                <a:latin typeface="Times New Roman" pitchFamily="18" charset="0"/>
              </a:rPr>
              <a:t> </a:t>
            </a:r>
            <a:r>
              <a:rPr lang="kk-KZ" sz="2200" b="0" i="1">
                <a:latin typeface="Times New Roman" pitchFamily="18" charset="0"/>
              </a:rPr>
              <a:t>сөздік, көрнекі, практикалық </a:t>
            </a:r>
          </a:p>
          <a:p>
            <a:pPr eaLnBrk="1" hangingPunct="1"/>
            <a:r>
              <a:rPr lang="kk-KZ" sz="2200" b="0" i="1">
                <a:latin typeface="Times New Roman" pitchFamily="18" charset="0"/>
              </a:rPr>
              <a:t>(берілетін теориялық білімнің мазмұны бойынша анықталады)</a:t>
            </a:r>
          </a:p>
          <a:p>
            <a:pPr eaLnBrk="1" hangingPunct="1"/>
            <a:r>
              <a:rPr lang="kk-KZ" sz="2200" u="sng">
                <a:latin typeface="Times New Roman" pitchFamily="18" charset="0"/>
              </a:rPr>
              <a:t>Оқушылардың танымдық іс-әрекетін ұйымдастыру </a:t>
            </a:r>
          </a:p>
          <a:p>
            <a:pPr eaLnBrk="1" hangingPunct="1"/>
            <a:r>
              <a:rPr lang="kk-KZ" sz="2200" u="sng">
                <a:latin typeface="Times New Roman" pitchFamily="18" charset="0"/>
              </a:rPr>
              <a:t>тәсілі бойынша</a:t>
            </a:r>
            <a:r>
              <a:rPr lang="kk-KZ" sz="2200" b="0" i="1">
                <a:latin typeface="Times New Roman" pitchFamily="18" charset="0"/>
              </a:rPr>
              <a:t>: түсіндірмелі-көрнекі, репродуктивтік, ізденіс.</a:t>
            </a:r>
          </a:p>
          <a:p>
            <a:pPr eaLnBrk="1" hangingPunct="1"/>
            <a:r>
              <a:rPr lang="kk-KZ" sz="2200" u="sng">
                <a:latin typeface="Times New Roman" pitchFamily="18" charset="0"/>
              </a:rPr>
              <a:t>Оқыту формалары:</a:t>
            </a:r>
            <a:r>
              <a:rPr lang="kk-KZ" sz="2200" b="0">
                <a:latin typeface="Times New Roman" pitchFamily="18" charset="0"/>
              </a:rPr>
              <a:t> </a:t>
            </a:r>
            <a:r>
              <a:rPr lang="kk-KZ" sz="2200" b="0" i="1">
                <a:latin typeface="Times New Roman" pitchFamily="18" charset="0"/>
              </a:rPr>
              <a:t>жеке, топтық және ұжымдық</a:t>
            </a:r>
          </a:p>
          <a:p>
            <a:pPr eaLnBrk="1" hangingPunct="1"/>
            <a:r>
              <a:rPr lang="kk-KZ" sz="2200" u="sng">
                <a:latin typeface="Times New Roman" pitchFamily="18" charset="0"/>
              </a:rPr>
              <a:t>Сабақтың көрнекіліктері:</a:t>
            </a:r>
            <a:r>
              <a:rPr lang="kk-KZ" sz="2200" b="0">
                <a:latin typeface="Times New Roman" pitchFamily="18" charset="0"/>
              </a:rPr>
              <a:t> </a:t>
            </a:r>
            <a:r>
              <a:rPr lang="kk-KZ" sz="2200" b="0" i="1">
                <a:latin typeface="Times New Roman" pitchFamily="18" charset="0"/>
              </a:rPr>
              <a:t>1. Оқу құралдары</a:t>
            </a:r>
          </a:p>
          <a:p>
            <a:pPr eaLnBrk="1" hangingPunct="1"/>
            <a:r>
              <a:rPr lang="kk-KZ" sz="2200" b="0" i="1">
                <a:latin typeface="Times New Roman" pitchFamily="18" charset="0"/>
              </a:rPr>
              <a:t>			2. Компьютер</a:t>
            </a:r>
          </a:p>
          <a:p>
            <a:pPr eaLnBrk="1" hangingPunct="1"/>
            <a:r>
              <a:rPr lang="kk-KZ" sz="2200" b="0" i="1">
                <a:latin typeface="Times New Roman" pitchFamily="18" charset="0"/>
              </a:rPr>
              <a:t>			3. </a:t>
            </a:r>
            <a:r>
              <a:rPr lang="en-US" sz="2200" b="0" i="1">
                <a:latin typeface="Times New Roman" pitchFamily="18" charset="0"/>
              </a:rPr>
              <a:t>MS </a:t>
            </a:r>
            <a:r>
              <a:rPr lang="kk-KZ" sz="2200" b="0" i="1">
                <a:latin typeface="Times New Roman" pitchFamily="18" charset="0"/>
              </a:rPr>
              <a:t> </a:t>
            </a:r>
            <a:r>
              <a:rPr lang="en-US" sz="2200" b="0" i="1">
                <a:latin typeface="Times New Roman" pitchFamily="18" charset="0"/>
              </a:rPr>
              <a:t>EXCEL </a:t>
            </a:r>
            <a:r>
              <a:rPr lang="kk-KZ" sz="2200" b="0" i="1">
                <a:latin typeface="Times New Roman" pitchFamily="18" charset="0"/>
              </a:rPr>
              <a:t>бағдарламасы</a:t>
            </a:r>
          </a:p>
          <a:p>
            <a:pPr eaLnBrk="1" hangingPunct="1"/>
            <a:r>
              <a:rPr lang="kk-KZ" sz="2200" b="0" i="1">
                <a:latin typeface="Times New Roman" pitchFamily="18" charset="0"/>
              </a:rPr>
              <a:t>			4. Кесте</a:t>
            </a:r>
          </a:p>
          <a:p>
            <a:pPr eaLnBrk="1" hangingPunct="1"/>
            <a:r>
              <a:rPr lang="kk-KZ" sz="2200" b="0" i="1">
                <a:latin typeface="Times New Roman" pitchFamily="18" charset="0"/>
              </a:rPr>
              <a:t>			5. Электрондық кесте</a:t>
            </a:r>
          </a:p>
          <a:p>
            <a:pPr eaLnBrk="1" hangingPunct="1"/>
            <a:r>
              <a:rPr lang="kk-KZ" sz="2200" u="sng">
                <a:latin typeface="Times New Roman" pitchFamily="18" charset="0"/>
              </a:rPr>
              <a:t>Пайдаланылған әдебиеттер тізімі: </a:t>
            </a:r>
            <a:r>
              <a:rPr lang="kk-KZ" sz="2200" b="0" i="1">
                <a:latin typeface="Times New Roman" pitchFamily="18" charset="0"/>
              </a:rPr>
              <a:t>1. Оқулық-8 сынып</a:t>
            </a:r>
            <a:endParaRPr lang="en-US" sz="2200" b="0" i="1">
              <a:latin typeface="Times New Roman" pitchFamily="18" charset="0"/>
            </a:endParaRPr>
          </a:p>
          <a:p>
            <a:pPr eaLnBrk="1" hangingPunct="1"/>
            <a:r>
              <a:rPr lang="en-US" sz="2200" b="0" i="1">
                <a:latin typeface="Times New Roman" pitchFamily="18" charset="0"/>
              </a:rPr>
              <a:t>				</a:t>
            </a:r>
            <a:r>
              <a:rPr lang="kk-KZ" sz="2200" b="0" i="1">
                <a:latin typeface="Times New Roman" pitchFamily="18" charset="0"/>
              </a:rPr>
              <a:t>          </a:t>
            </a:r>
            <a:r>
              <a:rPr lang="en-US" sz="2200" b="0" i="1">
                <a:latin typeface="Times New Roman" pitchFamily="18" charset="0"/>
              </a:rPr>
              <a:t>2</a:t>
            </a:r>
            <a:r>
              <a:rPr lang="kk-KZ" sz="2200" b="0" i="1">
                <a:latin typeface="Times New Roman" pitchFamily="18" charset="0"/>
              </a:rPr>
              <a:t>. Электронды оқулық-8 сынып</a:t>
            </a:r>
          </a:p>
          <a:p>
            <a:pPr eaLnBrk="1" hangingPunct="1"/>
            <a:r>
              <a:rPr lang="kk-KZ" sz="2200" b="0" i="1">
                <a:latin typeface="Times New Roman" pitchFamily="18" charset="0"/>
              </a:rPr>
              <a:t>				          </a:t>
            </a:r>
            <a:r>
              <a:rPr lang="en-US" sz="2200" b="0" i="1">
                <a:latin typeface="Times New Roman" pitchFamily="18" charset="0"/>
              </a:rPr>
              <a:t>3</a:t>
            </a:r>
            <a:r>
              <a:rPr lang="kk-KZ" sz="2200" b="0" i="1">
                <a:latin typeface="Times New Roman" pitchFamily="18" charset="0"/>
              </a:rPr>
              <a:t>. Интернет көздерінен </a:t>
            </a:r>
          </a:p>
          <a:p>
            <a:pPr eaLnBrk="1" hangingPunct="1"/>
            <a:r>
              <a:rPr lang="kk-KZ" sz="2200" b="0" i="1">
                <a:latin typeface="Times New Roman" pitchFamily="18" charset="0"/>
              </a:rPr>
              <a:t>				          </a:t>
            </a:r>
            <a:r>
              <a:rPr lang="en-US" sz="2200" b="0" i="1">
                <a:latin typeface="Times New Roman" pitchFamily="18" charset="0"/>
              </a:rPr>
              <a:t>4</a:t>
            </a:r>
            <a:r>
              <a:rPr lang="kk-KZ" sz="2200" b="0" i="1">
                <a:latin typeface="Times New Roman" pitchFamily="18" charset="0"/>
              </a:rPr>
              <a:t>. </a:t>
            </a:r>
            <a:r>
              <a:rPr lang="en-US" sz="2200" b="0" i="1">
                <a:latin typeface="Times New Roman" pitchFamily="18" charset="0"/>
                <a:hlinkClick r:id="rId2"/>
              </a:rPr>
              <a:t>www.ustaz.kz</a:t>
            </a:r>
            <a:endParaRPr lang="en-US" sz="2200" b="0" i="1">
              <a:latin typeface="Times New Roman" pitchFamily="18" charset="0"/>
            </a:endParaRPr>
          </a:p>
          <a:p>
            <a:pPr eaLnBrk="1" hangingPunct="1"/>
            <a:r>
              <a:rPr lang="en-US" sz="2200" b="0" i="1">
                <a:latin typeface="Times New Roman" pitchFamily="18" charset="0"/>
              </a:rPr>
              <a:t>				</a:t>
            </a:r>
            <a:r>
              <a:rPr lang="kk-KZ" sz="2200" b="0" i="1">
                <a:latin typeface="Times New Roman" pitchFamily="18" charset="0"/>
              </a:rPr>
              <a:t>          </a:t>
            </a:r>
            <a:r>
              <a:rPr lang="en-US" sz="2200" b="0" i="1">
                <a:latin typeface="Times New Roman" pitchFamily="18" charset="0"/>
              </a:rPr>
              <a:t>5.</a:t>
            </a:r>
            <a:r>
              <a:rPr lang="kk-KZ" sz="2200" b="0" i="1">
                <a:latin typeface="Times New Roman" pitchFamily="18" charset="0"/>
              </a:rPr>
              <a:t> </a:t>
            </a:r>
            <a:r>
              <a:rPr lang="en-US" sz="2200" b="0" i="1">
                <a:latin typeface="Times New Roman" pitchFamily="18" charset="0"/>
                <a:hlinkClick r:id="rId3"/>
              </a:rPr>
              <a:t>www.google.kz</a:t>
            </a:r>
            <a:r>
              <a:rPr lang="en-US" sz="2200" b="0" i="1">
                <a:latin typeface="Times New Roman" pitchFamily="18" charset="0"/>
              </a:rPr>
              <a:t> </a:t>
            </a:r>
            <a:endParaRPr lang="kk-KZ" sz="2200" u="sng">
              <a:latin typeface="Times New Roman" pitchFamily="18" charset="0"/>
            </a:endParaRPr>
          </a:p>
        </p:txBody>
      </p:sp>
    </p:spTree>
  </p:cSld>
  <p:clrMapOvr>
    <a:masterClrMapping/>
  </p:clrMapOvr>
  <p:transition advClick="0">
    <p:pull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bg1"/>
            </a:gs>
            <a:gs pos="100000">
              <a:srgbClr val="66FF99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Line 2"/>
          <p:cNvSpPr>
            <a:spLocks noChangeShapeType="1"/>
          </p:cNvSpPr>
          <p:nvPr/>
        </p:nvSpPr>
        <p:spPr bwMode="auto">
          <a:xfrm>
            <a:off x="685800" y="1981200"/>
            <a:ext cx="228600" cy="381000"/>
          </a:xfrm>
          <a:prstGeom prst="line">
            <a:avLst/>
          </a:prstGeom>
          <a:noFill/>
          <a:ln w="38100">
            <a:solidFill>
              <a:srgbClr val="660066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19" name="Line 3"/>
          <p:cNvSpPr>
            <a:spLocks noChangeShapeType="1"/>
          </p:cNvSpPr>
          <p:nvPr/>
        </p:nvSpPr>
        <p:spPr bwMode="auto">
          <a:xfrm flipH="1">
            <a:off x="914400" y="1981200"/>
            <a:ext cx="228600" cy="381000"/>
          </a:xfrm>
          <a:prstGeom prst="line">
            <a:avLst/>
          </a:prstGeom>
          <a:noFill/>
          <a:ln w="38100">
            <a:solidFill>
              <a:srgbClr val="660066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0" name="Line 4"/>
          <p:cNvSpPr>
            <a:spLocks noChangeShapeType="1"/>
          </p:cNvSpPr>
          <p:nvPr/>
        </p:nvSpPr>
        <p:spPr bwMode="auto">
          <a:xfrm>
            <a:off x="685800" y="1981200"/>
            <a:ext cx="0" cy="609600"/>
          </a:xfrm>
          <a:prstGeom prst="line">
            <a:avLst/>
          </a:prstGeom>
          <a:noFill/>
          <a:ln w="38100">
            <a:solidFill>
              <a:srgbClr val="660066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1" name="Line 5"/>
          <p:cNvSpPr>
            <a:spLocks noChangeShapeType="1"/>
          </p:cNvSpPr>
          <p:nvPr/>
        </p:nvSpPr>
        <p:spPr bwMode="auto">
          <a:xfrm>
            <a:off x="1143000" y="1981200"/>
            <a:ext cx="0" cy="609600"/>
          </a:xfrm>
          <a:prstGeom prst="line">
            <a:avLst/>
          </a:prstGeom>
          <a:noFill/>
          <a:ln w="38100">
            <a:solidFill>
              <a:srgbClr val="660066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2" name="Line 6"/>
          <p:cNvSpPr>
            <a:spLocks noChangeShapeType="1"/>
          </p:cNvSpPr>
          <p:nvPr/>
        </p:nvSpPr>
        <p:spPr bwMode="auto">
          <a:xfrm>
            <a:off x="685800" y="2590800"/>
            <a:ext cx="228600" cy="228600"/>
          </a:xfrm>
          <a:prstGeom prst="line">
            <a:avLst/>
          </a:prstGeom>
          <a:noFill/>
          <a:ln w="38100">
            <a:solidFill>
              <a:srgbClr val="660066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3" name="Line 7"/>
          <p:cNvSpPr>
            <a:spLocks noChangeShapeType="1"/>
          </p:cNvSpPr>
          <p:nvPr/>
        </p:nvSpPr>
        <p:spPr bwMode="auto">
          <a:xfrm flipH="1">
            <a:off x="914400" y="2590800"/>
            <a:ext cx="228600" cy="228600"/>
          </a:xfrm>
          <a:prstGeom prst="line">
            <a:avLst/>
          </a:prstGeom>
          <a:noFill/>
          <a:ln w="38100">
            <a:solidFill>
              <a:srgbClr val="660066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4" name="Line 8"/>
          <p:cNvSpPr>
            <a:spLocks noChangeShapeType="1"/>
          </p:cNvSpPr>
          <p:nvPr/>
        </p:nvSpPr>
        <p:spPr bwMode="auto">
          <a:xfrm flipV="1">
            <a:off x="1143000" y="1752600"/>
            <a:ext cx="7620000" cy="228600"/>
          </a:xfrm>
          <a:prstGeom prst="line">
            <a:avLst/>
          </a:prstGeom>
          <a:noFill/>
          <a:ln w="38100">
            <a:solidFill>
              <a:srgbClr val="660066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 flipV="1">
            <a:off x="1143000" y="2286000"/>
            <a:ext cx="7620000" cy="304800"/>
          </a:xfrm>
          <a:prstGeom prst="line">
            <a:avLst/>
          </a:prstGeom>
          <a:noFill/>
          <a:ln w="38100">
            <a:solidFill>
              <a:srgbClr val="660066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>
            <a:off x="8763000" y="1752600"/>
            <a:ext cx="0" cy="533400"/>
          </a:xfrm>
          <a:prstGeom prst="line">
            <a:avLst/>
          </a:prstGeom>
          <a:noFill/>
          <a:ln w="38100">
            <a:solidFill>
              <a:srgbClr val="660066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>
            <a:off x="685800" y="4343400"/>
            <a:ext cx="22860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 flipH="1">
            <a:off x="914400" y="4343400"/>
            <a:ext cx="22860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>
            <a:off x="685800" y="4343400"/>
            <a:ext cx="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>
            <a:off x="1143000" y="4343400"/>
            <a:ext cx="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31" name="Line 15"/>
          <p:cNvSpPr>
            <a:spLocks noChangeShapeType="1"/>
          </p:cNvSpPr>
          <p:nvPr/>
        </p:nvSpPr>
        <p:spPr bwMode="auto">
          <a:xfrm>
            <a:off x="685800" y="4953000"/>
            <a:ext cx="2286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 flipH="1">
            <a:off x="914400" y="4953000"/>
            <a:ext cx="2286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33" name="Line 17"/>
          <p:cNvSpPr>
            <a:spLocks noChangeShapeType="1"/>
          </p:cNvSpPr>
          <p:nvPr/>
        </p:nvSpPr>
        <p:spPr bwMode="auto">
          <a:xfrm flipV="1">
            <a:off x="1143000" y="4114800"/>
            <a:ext cx="76200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34" name="Line 18"/>
          <p:cNvSpPr>
            <a:spLocks noChangeShapeType="1"/>
          </p:cNvSpPr>
          <p:nvPr/>
        </p:nvSpPr>
        <p:spPr bwMode="auto">
          <a:xfrm flipV="1">
            <a:off x="1143000" y="4648200"/>
            <a:ext cx="76200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35" name="Line 19"/>
          <p:cNvSpPr>
            <a:spLocks noChangeShapeType="1"/>
          </p:cNvSpPr>
          <p:nvPr/>
        </p:nvSpPr>
        <p:spPr bwMode="auto">
          <a:xfrm>
            <a:off x="8763000" y="4114800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36" name="Line 20"/>
          <p:cNvSpPr>
            <a:spLocks noChangeShapeType="1"/>
          </p:cNvSpPr>
          <p:nvPr/>
        </p:nvSpPr>
        <p:spPr bwMode="auto">
          <a:xfrm>
            <a:off x="685800" y="3581400"/>
            <a:ext cx="228600" cy="3810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37" name="Line 21"/>
          <p:cNvSpPr>
            <a:spLocks noChangeShapeType="1"/>
          </p:cNvSpPr>
          <p:nvPr/>
        </p:nvSpPr>
        <p:spPr bwMode="auto">
          <a:xfrm flipH="1">
            <a:off x="914400" y="3581400"/>
            <a:ext cx="228600" cy="3810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38" name="Line 22"/>
          <p:cNvSpPr>
            <a:spLocks noChangeShapeType="1"/>
          </p:cNvSpPr>
          <p:nvPr/>
        </p:nvSpPr>
        <p:spPr bwMode="auto">
          <a:xfrm>
            <a:off x="685800" y="3581400"/>
            <a:ext cx="0" cy="6096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39" name="Line 23"/>
          <p:cNvSpPr>
            <a:spLocks noChangeShapeType="1"/>
          </p:cNvSpPr>
          <p:nvPr/>
        </p:nvSpPr>
        <p:spPr bwMode="auto">
          <a:xfrm>
            <a:off x="1143000" y="3581400"/>
            <a:ext cx="0" cy="6096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40" name="Line 24"/>
          <p:cNvSpPr>
            <a:spLocks noChangeShapeType="1"/>
          </p:cNvSpPr>
          <p:nvPr/>
        </p:nvSpPr>
        <p:spPr bwMode="auto">
          <a:xfrm>
            <a:off x="685800" y="4191000"/>
            <a:ext cx="228600" cy="2286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41" name="Line 25"/>
          <p:cNvSpPr>
            <a:spLocks noChangeShapeType="1"/>
          </p:cNvSpPr>
          <p:nvPr/>
        </p:nvSpPr>
        <p:spPr bwMode="auto">
          <a:xfrm flipH="1">
            <a:off x="914400" y="4191000"/>
            <a:ext cx="228600" cy="2286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42" name="Line 26"/>
          <p:cNvSpPr>
            <a:spLocks noChangeShapeType="1"/>
          </p:cNvSpPr>
          <p:nvPr/>
        </p:nvSpPr>
        <p:spPr bwMode="auto">
          <a:xfrm flipV="1">
            <a:off x="1143000" y="3352800"/>
            <a:ext cx="7620000" cy="2286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43" name="Line 27"/>
          <p:cNvSpPr>
            <a:spLocks noChangeShapeType="1"/>
          </p:cNvSpPr>
          <p:nvPr/>
        </p:nvSpPr>
        <p:spPr bwMode="auto">
          <a:xfrm flipV="1">
            <a:off x="1143000" y="3886200"/>
            <a:ext cx="7620000" cy="3048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44" name="Line 28"/>
          <p:cNvSpPr>
            <a:spLocks noChangeShapeType="1"/>
          </p:cNvSpPr>
          <p:nvPr/>
        </p:nvSpPr>
        <p:spPr bwMode="auto">
          <a:xfrm>
            <a:off x="8763000" y="3352800"/>
            <a:ext cx="0" cy="5334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45" name="Line 29"/>
          <p:cNvSpPr>
            <a:spLocks noChangeShapeType="1"/>
          </p:cNvSpPr>
          <p:nvPr/>
        </p:nvSpPr>
        <p:spPr bwMode="auto">
          <a:xfrm>
            <a:off x="685800" y="2819400"/>
            <a:ext cx="228600" cy="381000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46" name="Line 30"/>
          <p:cNvSpPr>
            <a:spLocks noChangeShapeType="1"/>
          </p:cNvSpPr>
          <p:nvPr/>
        </p:nvSpPr>
        <p:spPr bwMode="auto">
          <a:xfrm flipH="1">
            <a:off x="914400" y="2819400"/>
            <a:ext cx="228600" cy="381000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47" name="Line 31"/>
          <p:cNvSpPr>
            <a:spLocks noChangeShapeType="1"/>
          </p:cNvSpPr>
          <p:nvPr/>
        </p:nvSpPr>
        <p:spPr bwMode="auto">
          <a:xfrm>
            <a:off x="685800" y="2819400"/>
            <a:ext cx="0" cy="609600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48" name="Line 32"/>
          <p:cNvSpPr>
            <a:spLocks noChangeShapeType="1"/>
          </p:cNvSpPr>
          <p:nvPr/>
        </p:nvSpPr>
        <p:spPr bwMode="auto">
          <a:xfrm>
            <a:off x="1143000" y="2819400"/>
            <a:ext cx="0" cy="609600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49" name="Line 33"/>
          <p:cNvSpPr>
            <a:spLocks noChangeShapeType="1"/>
          </p:cNvSpPr>
          <p:nvPr/>
        </p:nvSpPr>
        <p:spPr bwMode="auto">
          <a:xfrm>
            <a:off x="685800" y="3429000"/>
            <a:ext cx="228600" cy="228600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50" name="Line 34"/>
          <p:cNvSpPr>
            <a:spLocks noChangeShapeType="1"/>
          </p:cNvSpPr>
          <p:nvPr/>
        </p:nvSpPr>
        <p:spPr bwMode="auto">
          <a:xfrm flipH="1">
            <a:off x="914400" y="3429000"/>
            <a:ext cx="228600" cy="228600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51" name="Line 35"/>
          <p:cNvSpPr>
            <a:spLocks noChangeShapeType="1"/>
          </p:cNvSpPr>
          <p:nvPr/>
        </p:nvSpPr>
        <p:spPr bwMode="auto">
          <a:xfrm flipV="1">
            <a:off x="1143000" y="2590800"/>
            <a:ext cx="7620000" cy="228600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52" name="Line 36"/>
          <p:cNvSpPr>
            <a:spLocks noChangeShapeType="1"/>
          </p:cNvSpPr>
          <p:nvPr/>
        </p:nvSpPr>
        <p:spPr bwMode="auto">
          <a:xfrm flipV="1">
            <a:off x="1143000" y="3124200"/>
            <a:ext cx="7620000" cy="304800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53" name="Line 37"/>
          <p:cNvSpPr>
            <a:spLocks noChangeShapeType="1"/>
          </p:cNvSpPr>
          <p:nvPr/>
        </p:nvSpPr>
        <p:spPr bwMode="auto">
          <a:xfrm>
            <a:off x="8763000" y="2590800"/>
            <a:ext cx="0" cy="533400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54" name="Line 38"/>
          <p:cNvSpPr>
            <a:spLocks noChangeShapeType="1"/>
          </p:cNvSpPr>
          <p:nvPr/>
        </p:nvSpPr>
        <p:spPr bwMode="auto">
          <a:xfrm>
            <a:off x="685800" y="5105400"/>
            <a:ext cx="228600" cy="381000"/>
          </a:xfrm>
          <a:prstGeom prst="line">
            <a:avLst/>
          </a:prstGeom>
          <a:noFill/>
          <a:ln w="38100">
            <a:solidFill>
              <a:srgbClr val="CC00FF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55" name="Line 39"/>
          <p:cNvSpPr>
            <a:spLocks noChangeShapeType="1"/>
          </p:cNvSpPr>
          <p:nvPr/>
        </p:nvSpPr>
        <p:spPr bwMode="auto">
          <a:xfrm flipH="1">
            <a:off x="914400" y="5105400"/>
            <a:ext cx="228600" cy="381000"/>
          </a:xfrm>
          <a:prstGeom prst="line">
            <a:avLst/>
          </a:prstGeom>
          <a:noFill/>
          <a:ln w="38100">
            <a:solidFill>
              <a:srgbClr val="CC00FF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56" name="Line 40"/>
          <p:cNvSpPr>
            <a:spLocks noChangeShapeType="1"/>
          </p:cNvSpPr>
          <p:nvPr/>
        </p:nvSpPr>
        <p:spPr bwMode="auto">
          <a:xfrm>
            <a:off x="685800" y="5105400"/>
            <a:ext cx="0" cy="609600"/>
          </a:xfrm>
          <a:prstGeom prst="line">
            <a:avLst/>
          </a:prstGeom>
          <a:noFill/>
          <a:ln w="38100">
            <a:solidFill>
              <a:srgbClr val="CC00FF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57" name="Line 41"/>
          <p:cNvSpPr>
            <a:spLocks noChangeShapeType="1"/>
          </p:cNvSpPr>
          <p:nvPr/>
        </p:nvSpPr>
        <p:spPr bwMode="auto">
          <a:xfrm>
            <a:off x="1143000" y="5105400"/>
            <a:ext cx="0" cy="609600"/>
          </a:xfrm>
          <a:prstGeom prst="line">
            <a:avLst/>
          </a:prstGeom>
          <a:noFill/>
          <a:ln w="38100">
            <a:solidFill>
              <a:srgbClr val="CC00FF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58" name="Line 42"/>
          <p:cNvSpPr>
            <a:spLocks noChangeShapeType="1"/>
          </p:cNvSpPr>
          <p:nvPr/>
        </p:nvSpPr>
        <p:spPr bwMode="auto">
          <a:xfrm>
            <a:off x="685800" y="5715000"/>
            <a:ext cx="228600" cy="228600"/>
          </a:xfrm>
          <a:prstGeom prst="line">
            <a:avLst/>
          </a:prstGeom>
          <a:noFill/>
          <a:ln w="38100">
            <a:solidFill>
              <a:srgbClr val="CC00FF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59" name="Line 43"/>
          <p:cNvSpPr>
            <a:spLocks noChangeShapeType="1"/>
          </p:cNvSpPr>
          <p:nvPr/>
        </p:nvSpPr>
        <p:spPr bwMode="auto">
          <a:xfrm flipH="1">
            <a:off x="914400" y="5715000"/>
            <a:ext cx="228600" cy="228600"/>
          </a:xfrm>
          <a:prstGeom prst="line">
            <a:avLst/>
          </a:prstGeom>
          <a:noFill/>
          <a:ln w="38100">
            <a:solidFill>
              <a:srgbClr val="CC00FF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60" name="Line 44"/>
          <p:cNvSpPr>
            <a:spLocks noChangeShapeType="1"/>
          </p:cNvSpPr>
          <p:nvPr/>
        </p:nvSpPr>
        <p:spPr bwMode="auto">
          <a:xfrm flipV="1">
            <a:off x="1143000" y="4876800"/>
            <a:ext cx="7620000" cy="228600"/>
          </a:xfrm>
          <a:prstGeom prst="line">
            <a:avLst/>
          </a:prstGeom>
          <a:noFill/>
          <a:ln w="38100">
            <a:solidFill>
              <a:srgbClr val="CC00FF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61" name="Line 45"/>
          <p:cNvSpPr>
            <a:spLocks noChangeShapeType="1"/>
          </p:cNvSpPr>
          <p:nvPr/>
        </p:nvSpPr>
        <p:spPr bwMode="auto">
          <a:xfrm flipV="1">
            <a:off x="1143000" y="5410200"/>
            <a:ext cx="7620000" cy="304800"/>
          </a:xfrm>
          <a:prstGeom prst="line">
            <a:avLst/>
          </a:prstGeom>
          <a:noFill/>
          <a:ln w="38100">
            <a:solidFill>
              <a:srgbClr val="CC00FF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62" name="Line 46"/>
          <p:cNvSpPr>
            <a:spLocks noChangeShapeType="1"/>
          </p:cNvSpPr>
          <p:nvPr/>
        </p:nvSpPr>
        <p:spPr bwMode="auto">
          <a:xfrm>
            <a:off x="8763000" y="4876800"/>
            <a:ext cx="0" cy="533400"/>
          </a:xfrm>
          <a:prstGeom prst="line">
            <a:avLst/>
          </a:prstGeom>
          <a:noFill/>
          <a:ln w="38100">
            <a:solidFill>
              <a:srgbClr val="CC00FF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63" name="Line 47"/>
          <p:cNvSpPr>
            <a:spLocks noChangeShapeType="1"/>
          </p:cNvSpPr>
          <p:nvPr/>
        </p:nvSpPr>
        <p:spPr bwMode="auto">
          <a:xfrm>
            <a:off x="685800" y="5867400"/>
            <a:ext cx="228600" cy="3810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64" name="Line 48"/>
          <p:cNvSpPr>
            <a:spLocks noChangeShapeType="1"/>
          </p:cNvSpPr>
          <p:nvPr/>
        </p:nvSpPr>
        <p:spPr bwMode="auto">
          <a:xfrm flipH="1">
            <a:off x="914400" y="5867400"/>
            <a:ext cx="228600" cy="3810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65" name="Line 49"/>
          <p:cNvSpPr>
            <a:spLocks noChangeShapeType="1"/>
          </p:cNvSpPr>
          <p:nvPr/>
        </p:nvSpPr>
        <p:spPr bwMode="auto">
          <a:xfrm>
            <a:off x="685800" y="5867400"/>
            <a:ext cx="0" cy="6096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66" name="Line 50"/>
          <p:cNvSpPr>
            <a:spLocks noChangeShapeType="1"/>
          </p:cNvSpPr>
          <p:nvPr/>
        </p:nvSpPr>
        <p:spPr bwMode="auto">
          <a:xfrm>
            <a:off x="1143000" y="5867400"/>
            <a:ext cx="0" cy="6096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67" name="Line 51"/>
          <p:cNvSpPr>
            <a:spLocks noChangeShapeType="1"/>
          </p:cNvSpPr>
          <p:nvPr/>
        </p:nvSpPr>
        <p:spPr bwMode="auto">
          <a:xfrm>
            <a:off x="685800" y="6477000"/>
            <a:ext cx="228600" cy="2286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68" name="Line 52"/>
          <p:cNvSpPr>
            <a:spLocks noChangeShapeType="1"/>
          </p:cNvSpPr>
          <p:nvPr/>
        </p:nvSpPr>
        <p:spPr bwMode="auto">
          <a:xfrm flipH="1">
            <a:off x="914400" y="6477000"/>
            <a:ext cx="228600" cy="2286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69" name="Line 53"/>
          <p:cNvSpPr>
            <a:spLocks noChangeShapeType="1"/>
          </p:cNvSpPr>
          <p:nvPr/>
        </p:nvSpPr>
        <p:spPr bwMode="auto">
          <a:xfrm flipV="1">
            <a:off x="1143000" y="5638800"/>
            <a:ext cx="7620000" cy="2286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70" name="Line 54"/>
          <p:cNvSpPr>
            <a:spLocks noChangeShapeType="1"/>
          </p:cNvSpPr>
          <p:nvPr/>
        </p:nvSpPr>
        <p:spPr bwMode="auto">
          <a:xfrm flipV="1">
            <a:off x="1143000" y="6172200"/>
            <a:ext cx="7620000" cy="3048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71" name="Line 55"/>
          <p:cNvSpPr>
            <a:spLocks noChangeShapeType="1"/>
          </p:cNvSpPr>
          <p:nvPr/>
        </p:nvSpPr>
        <p:spPr bwMode="auto">
          <a:xfrm>
            <a:off x="8763000" y="5638800"/>
            <a:ext cx="0" cy="533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72" name="WordArt 56"/>
          <p:cNvSpPr>
            <a:spLocks noChangeArrowheads="1" noChangeShapeType="1" noTextEdit="1"/>
          </p:cNvSpPr>
          <p:nvPr/>
        </p:nvSpPr>
        <p:spPr bwMode="auto">
          <a:xfrm>
            <a:off x="1371600" y="228600"/>
            <a:ext cx="5638800" cy="12954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26134"/>
              </a:avLst>
            </a:prstTxWarp>
          </a:bodyPr>
          <a:lstStyle/>
          <a:p>
            <a:pPr algn="ctr"/>
            <a:r>
              <a:rPr lang="ru-RU" sz="3600" i="1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Сабақтың барысы:</a:t>
            </a:r>
          </a:p>
        </p:txBody>
      </p:sp>
      <p:sp>
        <p:nvSpPr>
          <p:cNvPr id="9273" name="WordArt 57"/>
          <p:cNvSpPr>
            <a:spLocks noChangeArrowheads="1" noChangeShapeType="1" noTextEdit="1"/>
          </p:cNvSpPr>
          <p:nvPr/>
        </p:nvSpPr>
        <p:spPr bwMode="auto">
          <a:xfrm>
            <a:off x="762000" y="2362200"/>
            <a:ext cx="304800" cy="2952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9274" name="WordArt 58"/>
          <p:cNvSpPr>
            <a:spLocks noChangeArrowheads="1" noChangeShapeType="1" noTextEdit="1"/>
          </p:cNvSpPr>
          <p:nvPr/>
        </p:nvSpPr>
        <p:spPr bwMode="auto">
          <a:xfrm>
            <a:off x="762000" y="3200400"/>
            <a:ext cx="304800" cy="2952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2</a:t>
            </a:r>
          </a:p>
        </p:txBody>
      </p:sp>
      <p:sp>
        <p:nvSpPr>
          <p:cNvPr id="9275" name="WordArt 59"/>
          <p:cNvSpPr>
            <a:spLocks noChangeArrowheads="1" noChangeShapeType="1" noTextEdit="1"/>
          </p:cNvSpPr>
          <p:nvPr/>
        </p:nvSpPr>
        <p:spPr bwMode="auto">
          <a:xfrm>
            <a:off x="762000" y="3962400"/>
            <a:ext cx="304800" cy="2952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3</a:t>
            </a:r>
          </a:p>
        </p:txBody>
      </p:sp>
      <p:sp>
        <p:nvSpPr>
          <p:cNvPr id="9276" name="WordArt 60"/>
          <p:cNvSpPr>
            <a:spLocks noChangeArrowheads="1" noChangeShapeType="1" noTextEdit="1"/>
          </p:cNvSpPr>
          <p:nvPr/>
        </p:nvSpPr>
        <p:spPr bwMode="auto">
          <a:xfrm>
            <a:off x="762000" y="4724400"/>
            <a:ext cx="304800" cy="2952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4</a:t>
            </a:r>
          </a:p>
        </p:txBody>
      </p:sp>
      <p:sp>
        <p:nvSpPr>
          <p:cNvPr id="9277" name="WordArt 61"/>
          <p:cNvSpPr>
            <a:spLocks noChangeArrowheads="1" noChangeShapeType="1" noTextEdit="1"/>
          </p:cNvSpPr>
          <p:nvPr/>
        </p:nvSpPr>
        <p:spPr bwMode="auto">
          <a:xfrm>
            <a:off x="762000" y="5486400"/>
            <a:ext cx="304800" cy="2952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5</a:t>
            </a:r>
          </a:p>
        </p:txBody>
      </p:sp>
      <p:sp>
        <p:nvSpPr>
          <p:cNvPr id="9278" name="WordArt 62"/>
          <p:cNvSpPr>
            <a:spLocks noChangeArrowheads="1" noChangeShapeType="1" noTextEdit="1"/>
          </p:cNvSpPr>
          <p:nvPr/>
        </p:nvSpPr>
        <p:spPr bwMode="auto">
          <a:xfrm>
            <a:off x="762000" y="6248400"/>
            <a:ext cx="304800" cy="2952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6</a:t>
            </a:r>
          </a:p>
        </p:txBody>
      </p:sp>
      <p:sp>
        <p:nvSpPr>
          <p:cNvPr id="9279" name="Text Box 63"/>
          <p:cNvSpPr txBox="1">
            <a:spLocks noChangeArrowheads="1"/>
          </p:cNvSpPr>
          <p:nvPr/>
        </p:nvSpPr>
        <p:spPr bwMode="auto">
          <a:xfrm>
            <a:off x="3352800" y="2057400"/>
            <a:ext cx="244475" cy="366713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9280" name="WordArt 64"/>
          <p:cNvSpPr>
            <a:spLocks noChangeArrowheads="1" noChangeShapeType="1" noTextEdit="1"/>
          </p:cNvSpPr>
          <p:nvPr/>
        </p:nvSpPr>
        <p:spPr bwMode="auto">
          <a:xfrm>
            <a:off x="1600200" y="1905000"/>
            <a:ext cx="5648325" cy="5889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SlantUp">
              <a:avLst>
                <a:gd name="adj" fmla="val 27963"/>
              </a:avLst>
            </a:prstTxWarp>
          </a:bodyPr>
          <a:lstStyle/>
          <a:p>
            <a:pPr algn="ctr"/>
            <a:r>
              <a:rPr lang="ru-RU" sz="3600" i="1" kern="10">
                <a:solidFill>
                  <a:srgbClr val="0000FF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Ұйымдастыру бөлімі (2 мин)</a:t>
            </a:r>
          </a:p>
        </p:txBody>
      </p:sp>
      <p:sp>
        <p:nvSpPr>
          <p:cNvPr id="9281" name="WordArt 65"/>
          <p:cNvSpPr>
            <a:spLocks noChangeArrowheads="1" noChangeShapeType="1" noTextEdit="1"/>
          </p:cNvSpPr>
          <p:nvPr/>
        </p:nvSpPr>
        <p:spPr bwMode="auto">
          <a:xfrm>
            <a:off x="1600200" y="5715000"/>
            <a:ext cx="5648325" cy="6651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SlantUp">
              <a:avLst>
                <a:gd name="adj" fmla="val 27963"/>
              </a:avLst>
            </a:prstTxWarp>
          </a:bodyPr>
          <a:lstStyle/>
          <a:p>
            <a:pPr algn="ctr"/>
            <a:r>
              <a:rPr lang="ru-RU" sz="3600" i="1" kern="10">
                <a:solidFill>
                  <a:srgbClr val="0000FF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Үйге тапсырма (2 мин)</a:t>
            </a:r>
          </a:p>
        </p:txBody>
      </p:sp>
      <p:sp>
        <p:nvSpPr>
          <p:cNvPr id="9282" name="WordArt 66"/>
          <p:cNvSpPr>
            <a:spLocks noChangeArrowheads="1" noChangeShapeType="1" noTextEdit="1"/>
          </p:cNvSpPr>
          <p:nvPr/>
        </p:nvSpPr>
        <p:spPr bwMode="auto">
          <a:xfrm>
            <a:off x="1600200" y="5029200"/>
            <a:ext cx="5648325" cy="5889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SlantUp">
              <a:avLst>
                <a:gd name="adj" fmla="val 27963"/>
              </a:avLst>
            </a:prstTxWarp>
          </a:bodyPr>
          <a:lstStyle/>
          <a:p>
            <a:pPr algn="ctr"/>
            <a:r>
              <a:rPr lang="ru-RU" sz="3600" i="1" kern="10">
                <a:solidFill>
                  <a:srgbClr val="0000FF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Қорытындылау. Бағалау (18 мин)</a:t>
            </a:r>
          </a:p>
        </p:txBody>
      </p:sp>
      <p:sp>
        <p:nvSpPr>
          <p:cNvPr id="9283" name="WordArt 67"/>
          <p:cNvSpPr>
            <a:spLocks noChangeArrowheads="1" noChangeShapeType="1" noTextEdit="1"/>
          </p:cNvSpPr>
          <p:nvPr/>
        </p:nvSpPr>
        <p:spPr bwMode="auto">
          <a:xfrm>
            <a:off x="1600200" y="4267200"/>
            <a:ext cx="5648325" cy="5889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SlantUp">
              <a:avLst>
                <a:gd name="adj" fmla="val 27963"/>
              </a:avLst>
            </a:prstTxWarp>
          </a:bodyPr>
          <a:lstStyle/>
          <a:p>
            <a:pPr algn="ctr"/>
            <a:r>
              <a:rPr lang="ru-RU" sz="3600" i="1" kern="10">
                <a:solidFill>
                  <a:srgbClr val="0000FF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Жаңа тақырыпты түсіндіру (10 мин)</a:t>
            </a:r>
          </a:p>
        </p:txBody>
      </p:sp>
      <p:sp>
        <p:nvSpPr>
          <p:cNvPr id="9284" name="WordArt 68"/>
          <p:cNvSpPr>
            <a:spLocks noChangeArrowheads="1" noChangeShapeType="1" noTextEdit="1"/>
          </p:cNvSpPr>
          <p:nvPr/>
        </p:nvSpPr>
        <p:spPr bwMode="auto">
          <a:xfrm>
            <a:off x="1600200" y="3505200"/>
            <a:ext cx="5648325" cy="5889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SlantUp">
              <a:avLst>
                <a:gd name="adj" fmla="val 27963"/>
              </a:avLst>
            </a:prstTxWarp>
          </a:bodyPr>
          <a:lstStyle/>
          <a:p>
            <a:pPr algn="ctr"/>
            <a:r>
              <a:rPr lang="ru-RU" sz="3600" i="1" kern="10">
                <a:solidFill>
                  <a:srgbClr val="0000FF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Жаңа тақырыпқа кіріспе (3 мин)</a:t>
            </a:r>
          </a:p>
        </p:txBody>
      </p:sp>
      <p:sp>
        <p:nvSpPr>
          <p:cNvPr id="9285" name="WordArt 69"/>
          <p:cNvSpPr>
            <a:spLocks noChangeArrowheads="1" noChangeShapeType="1" noTextEdit="1"/>
          </p:cNvSpPr>
          <p:nvPr/>
        </p:nvSpPr>
        <p:spPr bwMode="auto">
          <a:xfrm>
            <a:off x="1600200" y="2743200"/>
            <a:ext cx="5648325" cy="5889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SlantUp">
              <a:avLst>
                <a:gd name="adj" fmla="val 27963"/>
              </a:avLst>
            </a:prstTxWarp>
          </a:bodyPr>
          <a:lstStyle/>
          <a:p>
            <a:pPr algn="ctr"/>
            <a:r>
              <a:rPr lang="ru-RU" sz="3600" i="1" kern="10">
                <a:solidFill>
                  <a:srgbClr val="0000FF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Үй тапсырмасын сұрау (10 мин)</a:t>
            </a:r>
          </a:p>
        </p:txBody>
      </p:sp>
      <p:pic>
        <p:nvPicPr>
          <p:cNvPr id="9286" name="Picture 70" descr="ipp_0012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18288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87" name="Picture 71" descr="ipp_0012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26670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88" name="Picture 72" descr="ipp_0012">
            <a:hlinkClick r:id="rId5" action="ppaction://hlinksldjump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34290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89" name="Picture 73" descr="ipp_0012">
            <a:hlinkClick r:id="rId6" action="ppaction://hlinksldjump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7150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90" name="Picture 74" descr="ipp_0012">
            <a:hlinkClick r:id="rId7" action="ppaction://hlinksldjump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49530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91" name="Picture 75" descr="ipp_0012">
            <a:hlinkClick r:id="rId8" action="ppaction://hlinksldjump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41910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92" name="AutoShape 77">
            <a:hlinkClick r:id="rId9" action="ppaction://hlinksldjump" highlightClick="1"/>
          </p:cNvPr>
          <p:cNvSpPr>
            <a:spLocks noChangeArrowheads="1"/>
          </p:cNvSpPr>
          <p:nvPr/>
        </p:nvSpPr>
        <p:spPr bwMode="auto">
          <a:xfrm flipH="1">
            <a:off x="8077200" y="6324600"/>
            <a:ext cx="609600" cy="381000"/>
          </a:xfrm>
          <a:prstGeom prst="actionButtonBackPrevious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9293" name="AutoShape 78">
            <a:hlinkClick r:id="rId10" action="ppaction://hlinksldjump" highlightClick="1"/>
          </p:cNvPr>
          <p:cNvSpPr>
            <a:spLocks noChangeArrowheads="1"/>
          </p:cNvSpPr>
          <p:nvPr/>
        </p:nvSpPr>
        <p:spPr bwMode="auto">
          <a:xfrm flipH="1">
            <a:off x="8305800" y="5791200"/>
            <a:ext cx="381000" cy="228600"/>
          </a:xfrm>
          <a:prstGeom prst="actionButtonBackPrevious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endParaRPr lang="ru-RU"/>
          </a:p>
        </p:txBody>
      </p:sp>
      <p:pic>
        <p:nvPicPr>
          <p:cNvPr id="144463" name="Picture 4" descr="lady_news_anchor_md_wht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0"/>
            <a:ext cx="1828800" cy="164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44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44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9900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5"/>
          <p:cNvSpPr>
            <a:spLocks noChangeArrowheads="1"/>
          </p:cNvSpPr>
          <p:nvPr/>
        </p:nvSpPr>
        <p:spPr bwMode="auto">
          <a:xfrm>
            <a:off x="304800" y="3276600"/>
            <a:ext cx="8305800" cy="3581400"/>
          </a:xfrm>
          <a:prstGeom prst="horizontalScrol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10243" name="AutoShape 4"/>
          <p:cNvSpPr>
            <a:spLocks noChangeArrowheads="1"/>
          </p:cNvSpPr>
          <p:nvPr/>
        </p:nvSpPr>
        <p:spPr bwMode="auto">
          <a:xfrm>
            <a:off x="304800" y="1524000"/>
            <a:ext cx="8305800" cy="2057400"/>
          </a:xfrm>
          <a:prstGeom prst="horizontalScrol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10244" name="Text Box 2"/>
          <p:cNvSpPr txBox="1">
            <a:spLocks noChangeArrowheads="1"/>
          </p:cNvSpPr>
          <p:nvPr/>
        </p:nvSpPr>
        <p:spPr bwMode="auto">
          <a:xfrm>
            <a:off x="838200" y="1752600"/>
            <a:ext cx="7399338" cy="1554163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9pPr>
          </a:lstStyle>
          <a:p>
            <a:pPr eaLnBrk="1" hangingPunct="1"/>
            <a:r>
              <a:rPr lang="kk-KZ" sz="3200" b="0" i="1"/>
              <a:t>а) Ұжымдық әрекет</a:t>
            </a:r>
          </a:p>
          <a:p>
            <a:pPr eaLnBrk="1" hangingPunct="1"/>
            <a:r>
              <a:rPr lang="kk-KZ" sz="3200" b="0" i="1"/>
              <a:t>б) Санитарлық - гигиеналық әрекет</a:t>
            </a:r>
          </a:p>
          <a:p>
            <a:pPr eaLnBrk="1" hangingPunct="1"/>
            <a:r>
              <a:rPr lang="kk-KZ" sz="3200" b="0" i="1"/>
              <a:t>в) Қауіпсіздік техника ережесін сақтау әрекеті</a:t>
            </a:r>
            <a:endParaRPr lang="ru-RU" sz="3200" b="0" i="1"/>
          </a:p>
        </p:txBody>
      </p:sp>
      <p:sp>
        <p:nvSpPr>
          <p:cNvPr id="10245" name="Text Box 3"/>
          <p:cNvSpPr txBox="1">
            <a:spLocks noChangeArrowheads="1"/>
          </p:cNvSpPr>
          <p:nvPr/>
        </p:nvSpPr>
        <p:spPr bwMode="auto">
          <a:xfrm>
            <a:off x="1066800" y="3657600"/>
            <a:ext cx="6535738" cy="2838450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9pPr>
          </a:lstStyle>
          <a:p>
            <a:pPr algn="ctr" eaLnBrk="1" hangingPunct="1"/>
            <a:r>
              <a:rPr lang="kk-KZ" sz="3600" b="0" i="1"/>
              <a:t>Компьютердің алдындағы жұмыс </a:t>
            </a:r>
          </a:p>
          <a:p>
            <a:pPr algn="ctr" eaLnBrk="1" hangingPunct="1"/>
            <a:r>
              <a:rPr lang="kk-KZ" sz="3600" b="0" i="1"/>
              <a:t>дәптерін бірінші  болып толтырған </a:t>
            </a:r>
          </a:p>
          <a:p>
            <a:pPr algn="ctr" eaLnBrk="1" hangingPunct="1"/>
            <a:r>
              <a:rPr lang="kk-KZ" sz="3600" b="0" i="1"/>
              <a:t>төрт оқушыға жылдам орындағаны</a:t>
            </a:r>
          </a:p>
          <a:p>
            <a:pPr algn="ctr" eaLnBrk="1" hangingPunct="1"/>
            <a:r>
              <a:rPr lang="kk-KZ" sz="3600" b="0" i="1"/>
              <a:t>үшін  жауап парағына “+” белгішесі </a:t>
            </a:r>
          </a:p>
          <a:p>
            <a:pPr algn="ctr" eaLnBrk="1" hangingPunct="1"/>
            <a:r>
              <a:rPr lang="kk-KZ" sz="3600" b="0" i="1"/>
              <a:t>қойылады</a:t>
            </a:r>
            <a:endParaRPr lang="ru-RU" sz="3600" b="0" i="1"/>
          </a:p>
        </p:txBody>
      </p:sp>
      <p:sp>
        <p:nvSpPr>
          <p:cNvPr id="10246" name="AutoShape 6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001000" y="6324600"/>
            <a:ext cx="609600" cy="381000"/>
          </a:xfrm>
          <a:prstGeom prst="actionButtonBackPrevious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10247" name="WordArt 7"/>
          <p:cNvSpPr>
            <a:spLocks noChangeArrowheads="1" noChangeShapeType="1" noTextEdit="1"/>
          </p:cNvSpPr>
          <p:nvPr/>
        </p:nvSpPr>
        <p:spPr bwMode="auto">
          <a:xfrm>
            <a:off x="2209800" y="304800"/>
            <a:ext cx="4343400" cy="1143000"/>
          </a:xfrm>
          <a:prstGeom prst="rect">
            <a:avLst/>
          </a:prstGeom>
        </p:spPr>
        <p:txBody>
          <a:bodyPr wrap="none" fromWordArt="1">
            <a:prstTxWarp prst="textFadeLeft">
              <a:avLst>
                <a:gd name="adj" fmla="val 16667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"Бірінші төрттік"</a:t>
            </a:r>
          </a:p>
        </p:txBody>
      </p:sp>
    </p:spTree>
  </p:cSld>
  <p:clrMapOvr>
    <a:masterClrMapping/>
  </p:clrMapOvr>
  <p:transition advClick="0">
    <p:pull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bg1"/>
            </a:gs>
            <a:gs pos="100000">
              <a:srgbClr val="66FF99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4" descr="Монитор2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4863" y="4038600"/>
            <a:ext cx="2111375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Picture 7" descr="Монитор2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2575" y="4038600"/>
            <a:ext cx="2111375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Picture 8" descr="Монитор2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3775" y="4038600"/>
            <a:ext cx="2111375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Picture 9" descr="Монитор2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1175" y="4038600"/>
            <a:ext cx="2111375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Picture 10" descr="Монитор2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" y="3962400"/>
            <a:ext cx="2111375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1" name="Picture 11" descr="Монитор2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4863" y="1371600"/>
            <a:ext cx="2111375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2" name="Picture 12" descr="Монитор2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8775" y="1371600"/>
            <a:ext cx="2111375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3" name="Picture 13" descr="Монитор2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6175" y="1371600"/>
            <a:ext cx="2111375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4" name="Picture 14" descr="Монитор2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" y="1371600"/>
            <a:ext cx="2111375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5" name="Picture 15" descr="Монитор2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75" y="1371600"/>
            <a:ext cx="2111375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6" name="WordArt 16">
            <a:hlinkClick r:id="rId3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533400" y="1981200"/>
            <a:ext cx="9144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222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11277" name="WordArt 17">
            <a:hlinkClick r:id="rId4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7772400" y="1981200"/>
            <a:ext cx="7620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222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5</a:t>
            </a:r>
          </a:p>
        </p:txBody>
      </p:sp>
      <p:sp>
        <p:nvSpPr>
          <p:cNvPr id="11278" name="WordArt 18">
            <a:hlinkClick r:id="rId5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6096000" y="1981200"/>
            <a:ext cx="7620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222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4</a:t>
            </a:r>
          </a:p>
        </p:txBody>
      </p:sp>
      <p:sp>
        <p:nvSpPr>
          <p:cNvPr id="11279" name="WordArt 19">
            <a:hlinkClick r:id="rId6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4343400" y="1981200"/>
            <a:ext cx="7620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222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3</a:t>
            </a:r>
          </a:p>
        </p:txBody>
      </p:sp>
      <p:sp>
        <p:nvSpPr>
          <p:cNvPr id="11280" name="WordArt 20">
            <a:hlinkClick r:id="rId7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2514600" y="1981200"/>
            <a:ext cx="7620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222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2</a:t>
            </a:r>
          </a:p>
        </p:txBody>
      </p:sp>
      <p:sp>
        <p:nvSpPr>
          <p:cNvPr id="11281" name="WordArt 21">
            <a:hlinkClick r:id="rId8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7848600" y="4648200"/>
            <a:ext cx="7620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222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10</a:t>
            </a:r>
          </a:p>
        </p:txBody>
      </p:sp>
      <p:sp>
        <p:nvSpPr>
          <p:cNvPr id="11282" name="WordArt 22">
            <a:hlinkClick r:id="rId9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6019800" y="4648200"/>
            <a:ext cx="7620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222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9</a:t>
            </a:r>
          </a:p>
        </p:txBody>
      </p:sp>
      <p:sp>
        <p:nvSpPr>
          <p:cNvPr id="11283" name="WordArt 23">
            <a:hlinkClick r:id="rId10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4191000" y="4648200"/>
            <a:ext cx="7620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222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8</a:t>
            </a:r>
          </a:p>
        </p:txBody>
      </p:sp>
      <p:sp>
        <p:nvSpPr>
          <p:cNvPr id="11284" name="WordArt 24">
            <a:hlinkClick r:id="rId11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2438400" y="4648200"/>
            <a:ext cx="7620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222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7</a:t>
            </a:r>
          </a:p>
        </p:txBody>
      </p:sp>
      <p:sp>
        <p:nvSpPr>
          <p:cNvPr id="11285" name="WordArt 25">
            <a:hlinkClick r:id="rId1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685800" y="4572000"/>
            <a:ext cx="7620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222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6</a:t>
            </a:r>
          </a:p>
        </p:txBody>
      </p:sp>
      <p:pic>
        <p:nvPicPr>
          <p:cNvPr id="167962" name="Picture 26" descr="dis16"/>
          <p:cNvPicPr>
            <a:picLocks noChangeAspect="1" noChangeArrowheads="1" noCrop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-152400"/>
            <a:ext cx="14605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87" name="Text Box 27"/>
          <p:cNvSpPr txBox="1">
            <a:spLocks noChangeArrowheads="1"/>
          </p:cNvSpPr>
          <p:nvPr/>
        </p:nvSpPr>
        <p:spPr bwMode="auto">
          <a:xfrm>
            <a:off x="1143000" y="0"/>
            <a:ext cx="5943600" cy="1431925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9pPr>
          </a:lstStyle>
          <a:p>
            <a:pPr eaLnBrk="1" hangingPunct="1"/>
            <a:r>
              <a:rPr lang="kk-KZ" sz="4400" b="0" i="1">
                <a:solidFill>
                  <a:srgbClr val="FF0066"/>
                </a:solidFill>
              </a:rPr>
              <a:t>Таңдайық, таңданбайық-</a:t>
            </a:r>
          </a:p>
          <a:p>
            <a:pPr eaLnBrk="1" hangingPunct="1"/>
            <a:r>
              <a:rPr lang="kk-KZ" sz="4400" b="0" i="1">
                <a:solidFill>
                  <a:srgbClr val="FF0066"/>
                </a:solidFill>
              </a:rPr>
              <a:t>жауабын бірден табайық!</a:t>
            </a:r>
            <a:endParaRPr lang="ru-RU" sz="4400" b="0" i="1">
              <a:solidFill>
                <a:srgbClr val="FF0066"/>
              </a:solidFill>
            </a:endParaRPr>
          </a:p>
        </p:txBody>
      </p:sp>
      <p:sp>
        <p:nvSpPr>
          <p:cNvPr id="11288" name="AutoShape 28">
            <a:hlinkClick r:id="rId1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05800" y="6324600"/>
            <a:ext cx="609600" cy="381000"/>
          </a:xfrm>
          <a:prstGeom prst="actionButtonBackPrevious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Click="0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79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79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67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9900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3"/>
          <p:cNvSpPr txBox="1">
            <a:spLocks noChangeArrowheads="1"/>
          </p:cNvSpPr>
          <p:nvPr/>
        </p:nvSpPr>
        <p:spPr bwMode="auto">
          <a:xfrm>
            <a:off x="609600" y="457200"/>
            <a:ext cx="7543800" cy="1311275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9pPr>
          </a:lstStyle>
          <a:p>
            <a:pPr algn="ctr" eaLnBrk="1" hangingPunct="1"/>
            <a:r>
              <a:rPr lang="kk-KZ" sz="4000" b="0" i="1"/>
              <a:t>Баған мен жолдардың қиылысуынан нелер пайда болады?</a:t>
            </a:r>
            <a:endParaRPr lang="ru-RU" sz="4000" b="0" i="1"/>
          </a:p>
        </p:txBody>
      </p:sp>
      <p:sp>
        <p:nvSpPr>
          <p:cNvPr id="12291" name="AutoShape 12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001000" y="6324600"/>
            <a:ext cx="609600" cy="381000"/>
          </a:xfrm>
          <a:prstGeom prst="actionButtonBackPrevious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12292" name="WordArt 13"/>
          <p:cNvSpPr>
            <a:spLocks noChangeArrowheads="1" noChangeShapeType="1" noTextEdit="1"/>
          </p:cNvSpPr>
          <p:nvPr/>
        </p:nvSpPr>
        <p:spPr bwMode="auto">
          <a:xfrm>
            <a:off x="2590800" y="2971800"/>
            <a:ext cx="3886200" cy="1524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ҰЯШЫҚТАР</a:t>
            </a:r>
          </a:p>
        </p:txBody>
      </p:sp>
      <p:pic>
        <p:nvPicPr>
          <p:cNvPr id="2059" name="clock.avi">
            <a:hlinkClick r:id="" action="ppaction://media"/>
          </p:cNvPr>
          <p:cNvPicPr>
            <a:picLocks noRot="1" noChangeAspect="1" noChangeArrowheads="1"/>
          </p:cNvPicPr>
          <p:nvPr>
            <a:vide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905000"/>
            <a:ext cx="4267200" cy="404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8977" name="Picture 17" descr="dis16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762000"/>
            <a:ext cx="14605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00" fill="hold"/>
                                        <p:tgtEl>
                                          <p:spTgt spid="2059"/>
                                        </p:tgtEl>
                                      </p:cBhvr>
                                    </p:cmd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89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689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68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0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6" dur="1" fill="hold"/>
                                        <p:tgtEl>
                                          <p:spTgt spid="2059"/>
                                        </p:tgtEl>
                                      </p:cBhvr>
                                    </p:cmd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"/>
                                            </p:cond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9"/>
                  </p:tgtEl>
                </p:cond>
              </p:nextCondLst>
            </p:seq>
            <p:video>
              <p:cMediaNode>
                <p:cTn id="1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059"/>
                </p:tgtEl>
              </p:cMediaNode>
            </p:vide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9900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609600" y="457200"/>
            <a:ext cx="7543800" cy="701675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Monotype Corsiva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Monotype Corsiva" pitchFamily="66" charset="0"/>
              </a:defRPr>
            </a:lvl9pPr>
          </a:lstStyle>
          <a:p>
            <a:pPr eaLnBrk="1" hangingPunct="1"/>
            <a:r>
              <a:rPr lang="kk-KZ" sz="4000" b="0" i="1"/>
              <a:t>Сызықтық кесте дегеніміз не?</a:t>
            </a:r>
            <a:endParaRPr lang="ru-RU" sz="4000" b="0" i="1"/>
          </a:p>
        </p:txBody>
      </p:sp>
      <p:sp>
        <p:nvSpPr>
          <p:cNvPr id="13315" name="AutoShape 6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001000" y="6324600"/>
            <a:ext cx="609600" cy="381000"/>
          </a:xfrm>
          <a:prstGeom prst="actionButtonBackPrevious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13316" name="WordArt 7"/>
          <p:cNvSpPr>
            <a:spLocks noChangeArrowheads="1" noChangeShapeType="1" noTextEdit="1"/>
          </p:cNvSpPr>
          <p:nvPr/>
        </p:nvSpPr>
        <p:spPr bwMode="auto">
          <a:xfrm>
            <a:off x="2286000" y="2667000"/>
            <a:ext cx="5024438" cy="2743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Кестеде бір-ақ жол</a:t>
            </a:r>
          </a:p>
          <a:p>
            <a:pPr algn="ctr"/>
            <a:r>
              <a:rPr lang="ru-RU" sz="3600" kern="10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болуы мүмкін, </a:t>
            </a:r>
          </a:p>
          <a:p>
            <a:pPr algn="ctr"/>
            <a:r>
              <a:rPr lang="ru-RU" sz="3600" kern="10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мұндай кестені </a:t>
            </a:r>
          </a:p>
          <a:p>
            <a:pPr algn="ctr"/>
            <a:r>
              <a:rPr lang="ru-RU" sz="3600" kern="10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сызықтық кесте деп </a:t>
            </a:r>
          </a:p>
        </p:txBody>
      </p:sp>
      <p:pic>
        <p:nvPicPr>
          <p:cNvPr id="2059" name="clock.avi">
            <a:hlinkClick r:id="" action="ppaction://media"/>
          </p:cNvPr>
          <p:cNvPicPr>
            <a:picLocks noRot="1" noChangeAspect="1" noChangeArrowheads="1"/>
          </p:cNvPicPr>
          <p:nvPr>
            <a:vide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600200"/>
            <a:ext cx="48768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3307" name="Picture 11" descr="dis16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0"/>
            <a:ext cx="14605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00" fill="hold"/>
                                        <p:tgtEl>
                                          <p:spTgt spid="2059"/>
                                        </p:tgtEl>
                                      </p:cBhvr>
                                    </p:cmd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33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833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83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0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6" dur="1" fill="hold"/>
                                        <p:tgtEl>
                                          <p:spTgt spid="2059"/>
                                        </p:tgtEl>
                                      </p:cBhvr>
                                    </p:cmd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"/>
                                            </p:cond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9"/>
                  </p:tgtEl>
                </p:cond>
              </p:nextCondLst>
            </p:seq>
            <p:video>
              <p:cMediaNode>
                <p:cTn id="1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059"/>
                </p:tgtEl>
              </p:cMediaNode>
            </p:video>
          </p:childTnLst>
        </p:cTn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Оформление по умолчанию">
  <a:themeElements>
    <a:clrScheme name="1_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Пастель">
  <a:themeElements>
    <a:clrScheme name="Пастель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2_Пастель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астель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1808</TotalTime>
  <Words>626</Words>
  <Application>Microsoft Office PowerPoint</Application>
  <PresentationFormat>Экран (4:3)</PresentationFormat>
  <Paragraphs>226</Paragraphs>
  <Slides>27</Slides>
  <Notes>0</Notes>
  <HiddenSlides>0</HiddenSlides>
  <MMClips>10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3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6" baseType="lpstr">
      <vt:lpstr>Monotype Corsiva</vt:lpstr>
      <vt:lpstr>Arial</vt:lpstr>
      <vt:lpstr>Calibri</vt:lpstr>
      <vt:lpstr>Comic Sans MS</vt:lpstr>
      <vt:lpstr>Times New Roman</vt:lpstr>
      <vt:lpstr>Оформление по умолчанию</vt:lpstr>
      <vt:lpstr>1_Оформление по умолчанию</vt:lpstr>
      <vt:lpstr>2_Пастель</vt:lpstr>
      <vt:lpstr>Microsoft Equation 3.0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Nurken</dc:creator>
  <cp:lastModifiedBy>Nurken</cp:lastModifiedBy>
  <cp:revision>244</cp:revision>
  <cp:lastPrinted>1601-01-01T00:00:00Z</cp:lastPrinted>
  <dcterms:created xsi:type="dcterms:W3CDTF">1601-01-01T00:00:00Z</dcterms:created>
  <dcterms:modified xsi:type="dcterms:W3CDTF">2012-10-21T02:58:53Z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  <property fmtid="{D5CDD505-2E9C-101B-9397-08002B2CF9AE}" pid="3" name="NXTAG2">
    <vt:lpwstr>0008003e0b000000000001024110</vt:lpwstr>
  </property>
</Properties>
</file>