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3"/>
  </p:handoutMasterIdLst>
  <p:sldIdLst>
    <p:sldId id="308" r:id="rId2"/>
    <p:sldId id="309" r:id="rId3"/>
    <p:sldId id="278" r:id="rId4"/>
    <p:sldId id="256" r:id="rId5"/>
    <p:sldId id="304" r:id="rId6"/>
    <p:sldId id="306" r:id="rId7"/>
    <p:sldId id="305" r:id="rId8"/>
    <p:sldId id="307" r:id="rId9"/>
    <p:sldId id="280" r:id="rId10"/>
    <p:sldId id="281" r:id="rId11"/>
    <p:sldId id="282" r:id="rId12"/>
    <p:sldId id="283" r:id="rId13"/>
    <p:sldId id="288" r:id="rId14"/>
    <p:sldId id="286" r:id="rId15"/>
    <p:sldId id="285" r:id="rId16"/>
    <p:sldId id="290" r:id="rId17"/>
    <p:sldId id="292" r:id="rId18"/>
    <p:sldId id="298" r:id="rId19"/>
    <p:sldId id="310" r:id="rId20"/>
    <p:sldId id="312" r:id="rId21"/>
    <p:sldId id="274" r:id="rId2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Full" cryptAlgorithmClass="hash" cryptAlgorithmType="typeAny" cryptAlgorithmSid="4" spinCount="50000" saltData="SMxMvGO2xEvgCPYSpyfaOw" hashData="bE/l9uAqS6BsfOODf+kVmfbcH3U" cryptProvider="" algIdExt="0" algIdExtSource="" cryptProviderTypeExt="0" cryptProviderTypeExtSourc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1" autoAdjust="0"/>
    <p:restoredTop sz="94714" autoAdjust="0"/>
  </p:normalViewPr>
  <p:slideViewPr>
    <p:cSldViewPr>
      <p:cViewPr varScale="1">
        <p:scale>
          <a:sx n="88" d="100"/>
          <a:sy n="88" d="100"/>
        </p:scale>
        <p:origin x="-1062" y="-96"/>
      </p:cViewPr>
      <p:guideLst>
        <p:guide orient="horz" pos="2160"/>
        <p:guide pos="2880"/>
      </p:guideLst>
    </p:cSldViewPr>
  </p:slideViewPr>
  <p:outlineViewPr>
    <p:cViewPr>
      <p:scale>
        <a:sx n="33" d="100"/>
        <a:sy n="33" d="100"/>
      </p:scale>
      <p:origin x="0" y="7086"/>
    </p:cViewPr>
  </p:outlineViewPr>
  <p:notesTextViewPr>
    <p:cViewPr>
      <p:scale>
        <a:sx n="100" d="100"/>
        <a:sy n="100" d="100"/>
      </p:scale>
      <p:origin x="0" y="0"/>
    </p:cViewPr>
  </p:notesTextViewPr>
  <p:notesViewPr>
    <p:cSldViewPr>
      <p:cViewPr varScale="1">
        <p:scale>
          <a:sx n="53" d="100"/>
          <a:sy n="53" d="100"/>
        </p:scale>
        <p:origin x="-184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C395E52-ECA2-4230-AB4E-D4234F6BECC5}" type="datetimeFigureOut">
              <a:rPr lang="ru-RU" smtClean="0"/>
              <a:pPr/>
              <a:t>10.11.2010</a:t>
            </a:fld>
            <a:endParaRPr lang="ru-RU"/>
          </a:p>
        </p:txBody>
      </p:sp>
      <p:sp>
        <p:nvSpPr>
          <p:cNvPr id="4" name="Нижний колонтитул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6EC0E12-A758-434E-81EE-D3EB3EF647BF}" type="slidenum">
              <a:rPr lang="ru-RU" smtClean="0"/>
              <a:pPr/>
              <a:t>‹#›</a:t>
            </a:fld>
            <a:endParaRPr lang="ru-RU"/>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lvl1pPr>
              <a:defRPr>
                <a:latin typeface="Arial" pitchFamily="34" charset="0"/>
                <a:cs typeface="Arial" pitchFamily="34" charset="0"/>
              </a:defRPr>
            </a:lvl1p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atin typeface="Arial" pitchFamily="34" charset="0"/>
                <a:cs typeface="Arial" pitchFamily="34" charset="0"/>
              </a:defRPr>
            </a:lvl1pPr>
          </a:lstStyle>
          <a:p>
            <a:fld id="{B9300D11-D5FC-4B99-A6CF-074B0399B1CC}" type="datetimeFigureOut">
              <a:rPr lang="ru-RU" smtClean="0"/>
              <a:pPr/>
              <a:t>10.11.2010</a:t>
            </a:fld>
            <a:endParaRPr lang="ru-RU"/>
          </a:p>
        </p:txBody>
      </p:sp>
      <p:sp>
        <p:nvSpPr>
          <p:cNvPr id="5" name="Нижний колонтитул 4"/>
          <p:cNvSpPr>
            <a:spLocks noGrp="1"/>
          </p:cNvSpPr>
          <p:nvPr>
            <p:ph type="ftr" sz="quarter" idx="11"/>
          </p:nvPr>
        </p:nvSpPr>
        <p:spPr/>
        <p:txBody>
          <a:bodyPr/>
          <a:lstStyle>
            <a:lvl1pPr>
              <a:defRPr>
                <a:latin typeface="Arial" pitchFamily="34" charset="0"/>
                <a:cs typeface="Arial" pitchFamily="34" charset="0"/>
              </a:defRPr>
            </a:lvl1pPr>
          </a:lstStyle>
          <a:p>
            <a:endParaRPr lang="ru-RU"/>
          </a:p>
        </p:txBody>
      </p:sp>
      <p:sp>
        <p:nvSpPr>
          <p:cNvPr id="6" name="Номер слайда 5"/>
          <p:cNvSpPr>
            <a:spLocks noGrp="1"/>
          </p:cNvSpPr>
          <p:nvPr>
            <p:ph type="sldNum" sz="quarter" idx="12"/>
          </p:nvPr>
        </p:nvSpPr>
        <p:spPr/>
        <p:txBody>
          <a:bodyPr/>
          <a:lstStyle>
            <a:lvl1pPr>
              <a:defRPr>
                <a:latin typeface="Arial" pitchFamily="34" charset="0"/>
                <a:cs typeface="Arial" pitchFamily="34" charset="0"/>
              </a:defRPr>
            </a:lvl1pPr>
          </a:lstStyle>
          <a:p>
            <a:fld id="{5504A431-C58B-479F-BF29-CD7A0237CA57}"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9300D11-D5FC-4B99-A6CF-074B0399B1CC}" type="datetimeFigureOut">
              <a:rPr lang="ru-RU" smtClean="0"/>
              <a:pPr/>
              <a:t>10.11.2010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504A431-C58B-479F-BF29-CD7A0237CA57}"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9300D11-D5FC-4B99-A6CF-074B0399B1CC}" type="datetimeFigureOut">
              <a:rPr lang="ru-RU" smtClean="0"/>
              <a:pPr/>
              <a:t>10.11.2010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504A431-C58B-479F-BF29-CD7A0237CA57}" type="slidenum">
              <a:rPr lang="ru-RU" smtClean="0"/>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7813"/>
            <a:ext cx="8229600" cy="1139825"/>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457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69"/>
          <p:cNvSpPr>
            <a:spLocks noGrp="1" noChangeArrowheads="1"/>
          </p:cNvSpPr>
          <p:nvPr>
            <p:ph type="dt" sz="half" idx="10"/>
          </p:nvPr>
        </p:nvSpPr>
        <p:spPr>
          <a:ln/>
        </p:spPr>
        <p:txBody>
          <a:bodyPr/>
          <a:lstStyle>
            <a:lvl1pPr>
              <a:defRPr/>
            </a:lvl1pPr>
          </a:lstStyle>
          <a:p>
            <a:pPr>
              <a:defRPr/>
            </a:pPr>
            <a:endParaRPr lang="ru-RU"/>
          </a:p>
        </p:txBody>
      </p:sp>
      <p:sp>
        <p:nvSpPr>
          <p:cNvPr id="6" name="Rectangle 70"/>
          <p:cNvSpPr>
            <a:spLocks noGrp="1" noChangeArrowheads="1"/>
          </p:cNvSpPr>
          <p:nvPr>
            <p:ph type="ftr" sz="quarter" idx="11"/>
          </p:nvPr>
        </p:nvSpPr>
        <p:spPr>
          <a:ln/>
        </p:spPr>
        <p:txBody>
          <a:bodyPr/>
          <a:lstStyle>
            <a:lvl1pPr>
              <a:defRPr/>
            </a:lvl1pPr>
          </a:lstStyle>
          <a:p>
            <a:pPr>
              <a:defRPr/>
            </a:pPr>
            <a:endParaRPr lang="ru-RU"/>
          </a:p>
        </p:txBody>
      </p:sp>
      <p:sp>
        <p:nvSpPr>
          <p:cNvPr id="7" name="Rectangle 71"/>
          <p:cNvSpPr>
            <a:spLocks noGrp="1" noChangeArrowheads="1"/>
          </p:cNvSpPr>
          <p:nvPr>
            <p:ph type="sldNum" sz="quarter" idx="12"/>
          </p:nvPr>
        </p:nvSpPr>
        <p:spPr>
          <a:ln/>
        </p:spPr>
        <p:txBody>
          <a:bodyPr/>
          <a:lstStyle>
            <a:lvl1pPr>
              <a:defRPr/>
            </a:lvl1pPr>
          </a:lstStyle>
          <a:p>
            <a:pPr>
              <a:defRPr/>
            </a:pPr>
            <a:fld id="{3B5927EF-3C37-4544-87C0-7DA9FB2DC249}" type="slidenum">
              <a:rPr lang="ru-RU"/>
              <a:pPr>
                <a:defRPr/>
              </a:pPr>
              <a:t>‹#›</a:t>
            </a:fld>
            <a:endParaRPr lang="ru-RU"/>
          </a:p>
        </p:txBody>
      </p:sp>
    </p:spTree>
  </p:cSld>
  <p:clrMapOvr>
    <a:masterClrMapping/>
  </p:clrMapOvr>
  <p:transition>
    <p:push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9300D11-D5FC-4B99-A6CF-074B0399B1CC}" type="datetimeFigureOut">
              <a:rPr lang="ru-RU" smtClean="0"/>
              <a:pPr/>
              <a:t>10.11.2010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504A431-C58B-479F-BF29-CD7A0237CA57}"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9300D11-D5FC-4B99-A6CF-074B0399B1CC}" type="datetimeFigureOut">
              <a:rPr lang="ru-RU" smtClean="0"/>
              <a:pPr/>
              <a:t>10.11.2010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504A431-C58B-479F-BF29-CD7A0237CA57}"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9300D11-D5FC-4B99-A6CF-074B0399B1CC}" type="datetimeFigureOut">
              <a:rPr lang="ru-RU" smtClean="0"/>
              <a:pPr/>
              <a:t>10.11.2010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504A431-C58B-479F-BF29-CD7A0237CA57}"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9300D11-D5FC-4B99-A6CF-074B0399B1CC}" type="datetimeFigureOut">
              <a:rPr lang="ru-RU" smtClean="0"/>
              <a:pPr/>
              <a:t>10.11.2010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5504A431-C58B-479F-BF29-CD7A0237CA57}"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9300D11-D5FC-4B99-A6CF-074B0399B1CC}" type="datetimeFigureOut">
              <a:rPr lang="ru-RU" smtClean="0"/>
              <a:pPr/>
              <a:t>10.11.2010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5504A431-C58B-479F-BF29-CD7A0237CA57}"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9300D11-D5FC-4B99-A6CF-074B0399B1CC}" type="datetimeFigureOut">
              <a:rPr lang="ru-RU" smtClean="0"/>
              <a:pPr/>
              <a:t>10.11.2010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5504A431-C58B-479F-BF29-CD7A0237CA57}"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9300D11-D5FC-4B99-A6CF-074B0399B1CC}" type="datetimeFigureOut">
              <a:rPr lang="ru-RU" smtClean="0"/>
              <a:pPr/>
              <a:t>10.11.2010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504A431-C58B-479F-BF29-CD7A0237CA57}"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9300D11-D5FC-4B99-A6CF-074B0399B1CC}" type="datetimeFigureOut">
              <a:rPr lang="ru-RU" smtClean="0"/>
              <a:pPr/>
              <a:t>10.11.2010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504A431-C58B-479F-BF29-CD7A0237CA57}"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2"/>
          <p:cNvPicPr>
            <a:picLocks noChangeAspect="1" noChangeArrowheads="1"/>
          </p:cNvPicPr>
          <p:nvPr userDrawn="1"/>
        </p:nvPicPr>
        <p:blipFill>
          <a:blip r:embed="rId14"/>
          <a:srcRect/>
          <a:stretch>
            <a:fillRect/>
          </a:stretch>
        </p:blipFill>
        <p:spPr bwMode="auto">
          <a:xfrm>
            <a:off x="357158" y="0"/>
            <a:ext cx="8786842" cy="6828333"/>
          </a:xfrm>
          <a:prstGeom prst="rect">
            <a:avLst/>
          </a:prstGeom>
          <a:noFill/>
          <a:ln w="9525">
            <a:noFill/>
            <a:miter lim="800000"/>
            <a:headEnd/>
            <a:tailEnd/>
          </a:ln>
          <a:effectLst/>
        </p:spPr>
      </p:pic>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dirty="0" smtClean="0"/>
              <a:t>Образец заголовка</a:t>
            </a:r>
            <a:endParaRPr lang="ru-RU" dirty="0"/>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pitchFamily="34" charset="0"/>
                <a:cs typeface="Arial" pitchFamily="34" charset="0"/>
              </a:defRPr>
            </a:lvl1pPr>
          </a:lstStyle>
          <a:p>
            <a:fld id="{B9300D11-D5FC-4B99-A6CF-074B0399B1CC}" type="datetimeFigureOut">
              <a:rPr lang="ru-RU" smtClean="0"/>
              <a:pPr/>
              <a:t>10.11.2010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pitchFamily="34" charset="0"/>
                <a:cs typeface="Arial" pitchFamily="34" charset="0"/>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Arial" pitchFamily="34" charset="0"/>
                <a:cs typeface="Arial" pitchFamily="34" charset="0"/>
              </a:defRPr>
            </a:lvl1pPr>
          </a:lstStyle>
          <a:p>
            <a:fld id="{5504A431-C58B-479F-BF29-CD7A0237CA57}"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4.xml"/><Relationship Id="rId1" Type="http://schemas.openxmlformats.org/officeDocument/2006/relationships/vmlDrawing" Target="../drawings/vmlDrawing2.vml"/><Relationship Id="rId4" Type="http://schemas.openxmlformats.org/officeDocument/2006/relationships/oleObject" Target="../embeddings/oleObject2.bin"/></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file:///C:\Program%20Files\Physicon\Open%20Physics%202.6.%20Part%201\content\javagifs\63229980761163-5.gif" TargetMode="External"/><Relationship Id="rId2" Type="http://schemas.openxmlformats.org/officeDocument/2006/relationships/image" Target="../media/image10.gif"/><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4.xml"/><Relationship Id="rId1" Type="http://schemas.openxmlformats.org/officeDocument/2006/relationships/vmlDrawing" Target="../drawings/vmlDrawing1.v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57166"/>
            <a:ext cx="8229600" cy="5768997"/>
          </a:xfrm>
        </p:spPr>
        <p:txBody>
          <a:bodyPr>
            <a:normAutofit fontScale="92500" lnSpcReduction="10000"/>
          </a:bodyPr>
          <a:lstStyle/>
          <a:p>
            <a:pPr marL="514350" lvl="0" indent="-514350">
              <a:buFont typeface="+mj-lt"/>
              <a:buAutoNum type="arabicPeriod"/>
            </a:pPr>
            <a:r>
              <a:rPr lang="kk-KZ" dirty="0" smtClean="0"/>
              <a:t>Салыстырмалық теорияның негізгі постулаттарын 1905 жылы ғалым ... тағайындаған.</a:t>
            </a:r>
            <a:endParaRPr lang="ru-RU" dirty="0" smtClean="0"/>
          </a:p>
          <a:p>
            <a:pPr marL="514350" lvl="0" indent="-514350">
              <a:buFont typeface="+mj-lt"/>
              <a:buAutoNum type="arabicPeriod"/>
            </a:pPr>
            <a:r>
              <a:rPr lang="kk-KZ" dirty="0" smtClean="0"/>
              <a:t>Бірінші постулат бойынша ... санақ жүйесінде табиғаттағы барлық процестері бірдей өтеді.</a:t>
            </a:r>
            <a:endParaRPr lang="ru-RU" dirty="0" smtClean="0"/>
          </a:p>
          <a:p>
            <a:pPr marL="514350" lvl="0" indent="-514350">
              <a:buFont typeface="+mj-lt"/>
              <a:buAutoNum type="arabicPeriod"/>
            </a:pPr>
            <a:r>
              <a:rPr lang="kk-KZ" dirty="0" smtClean="0"/>
              <a:t>Вакуумдағы жарықтың таралу жылдамдығы ... ол жарық көзінің немесе жарықты қабылдағыштың қозғалыс жылдамдығына ... болады.</a:t>
            </a:r>
            <a:endParaRPr lang="ru-RU" dirty="0" smtClean="0"/>
          </a:p>
          <a:p>
            <a:pPr marL="514350" lvl="0" indent="-514350">
              <a:buFont typeface="+mj-lt"/>
              <a:buAutoNum type="arabicPeriod"/>
            </a:pPr>
            <a:r>
              <a:rPr lang="kk-KZ" dirty="0" smtClean="0"/>
              <a:t>Жарық жылдамдығына таяу үлкен жылдамдықпен қозғалған кезде байқалатын эффект ... деп аталады. </a:t>
            </a:r>
            <a:endParaRPr lang="ru-RU" dirty="0" smtClean="0"/>
          </a:p>
          <a:p>
            <a:endParaRPr lang="ru-RU"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normAutofit fontScale="90000"/>
          </a:bodyPr>
          <a:lstStyle/>
          <a:p>
            <a:r>
              <a:rPr lang="kk-KZ" dirty="0" smtClean="0"/>
              <a:t>Ньютонның Кеплер заңдарын дәлелдеуі</a:t>
            </a:r>
            <a:endParaRPr lang="ru-RU" dirty="0"/>
          </a:p>
        </p:txBody>
      </p:sp>
      <p:sp>
        <p:nvSpPr>
          <p:cNvPr id="7171" name="Rectangle 3"/>
          <p:cNvSpPr>
            <a:spLocks noGrp="1" noChangeArrowheads="1"/>
          </p:cNvSpPr>
          <p:nvPr>
            <p:ph idx="1"/>
          </p:nvPr>
        </p:nvSpPr>
        <p:spPr/>
        <p:txBody>
          <a:bodyPr>
            <a:normAutofit fontScale="92500" lnSpcReduction="10000"/>
          </a:bodyPr>
          <a:lstStyle/>
          <a:p>
            <a:pPr eaLnBrk="1" hangingPunct="1">
              <a:lnSpc>
                <a:spcPct val="90000"/>
              </a:lnSpc>
              <a:defRPr/>
            </a:pPr>
            <a:endParaRPr lang="ru-RU" sz="2800" dirty="0" smtClean="0"/>
          </a:p>
          <a:p>
            <a:pPr eaLnBrk="1" hangingPunct="1">
              <a:lnSpc>
                <a:spcPct val="90000"/>
              </a:lnSpc>
              <a:defRPr/>
            </a:pPr>
            <a:r>
              <a:rPr lang="ru-RU" dirty="0" smtClean="0"/>
              <a:t>Ньютон</a:t>
            </a:r>
            <a:r>
              <a:rPr lang="kk-KZ" dirty="0" smtClean="0"/>
              <a:t> онан кейінгі жылдары </a:t>
            </a:r>
            <a:r>
              <a:rPr lang="ru-RU" dirty="0" smtClean="0"/>
              <a:t> астроном </a:t>
            </a:r>
            <a:r>
              <a:rPr lang="ru-RU" u="sng" dirty="0" smtClean="0"/>
              <a:t>И. Кеплер</a:t>
            </a:r>
            <a:r>
              <a:rPr lang="kk-KZ" u="sng" dirty="0" smtClean="0"/>
              <a:t>дің</a:t>
            </a:r>
            <a:r>
              <a:rPr lang="kk-KZ" dirty="0" smtClean="0"/>
              <a:t> </a:t>
            </a:r>
            <a:r>
              <a:rPr lang="ru-RU" dirty="0" smtClean="0"/>
              <a:t> XVII </a:t>
            </a:r>
            <a:r>
              <a:rPr lang="kk-KZ" dirty="0" smtClean="0"/>
              <a:t>ғасыр  басында ашқан ғаламшарлардың қозғалыс  заңдылығының физикалық  түсіндірмесін  табуға тырысты және гравитациялық күштердің  сан  мәні қанша болатынын есептеді. Ғаламшарлардың  қалай  қозғалатынын біле  отырып  </a:t>
            </a:r>
            <a:r>
              <a:rPr lang="ru-RU" dirty="0" smtClean="0"/>
              <a:t>Ньютон </a:t>
            </a:r>
            <a:r>
              <a:rPr lang="kk-KZ" dirty="0" smtClean="0"/>
              <a:t>оларға  қандай  күштер  әсер  ететіндігін  анықтағысы келді</a:t>
            </a:r>
            <a:r>
              <a:rPr lang="ru-RU" dirty="0" smtClean="0"/>
              <a:t>. </a:t>
            </a:r>
            <a:r>
              <a:rPr lang="kk-KZ" dirty="0" smtClean="0"/>
              <a:t>Бұл әдіс  </a:t>
            </a:r>
            <a:r>
              <a:rPr lang="kk-KZ" dirty="0" smtClean="0">
                <a:solidFill>
                  <a:srgbClr val="0000FF"/>
                </a:solidFill>
                <a:effectLst>
                  <a:outerShdw blurRad="38100" dist="38100" dir="2700000" algn="tl">
                    <a:srgbClr val="000000"/>
                  </a:outerShdw>
                </a:effectLst>
              </a:rPr>
              <a:t>механиканың кері есебі</a:t>
            </a:r>
            <a:r>
              <a:rPr lang="kk-KZ" dirty="0" smtClean="0"/>
              <a:t>  деп  аталады. </a:t>
            </a:r>
            <a:endParaRPr lang="ru-RU" dirty="0" smtClean="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4"/>
          <p:cNvSpPr>
            <a:spLocks noChangeArrowheads="1"/>
          </p:cNvSpPr>
          <p:nvPr/>
        </p:nvSpPr>
        <p:spPr bwMode="auto">
          <a:xfrm>
            <a:off x="857224" y="785794"/>
            <a:ext cx="7072362" cy="4524315"/>
          </a:xfrm>
          <a:prstGeom prst="rect">
            <a:avLst/>
          </a:prstGeom>
          <a:noFill/>
          <a:ln w="9525">
            <a:noFill/>
            <a:miter lim="800000"/>
            <a:headEnd/>
            <a:tailEnd/>
          </a:ln>
        </p:spPr>
        <p:txBody>
          <a:bodyPr wrap="square" anchor="ctr">
            <a:spAutoFit/>
          </a:bodyPr>
          <a:lstStyle/>
          <a:p>
            <a:pPr>
              <a:spcBef>
                <a:spcPct val="0"/>
              </a:spcBef>
              <a:buClrTx/>
              <a:buSzTx/>
              <a:buFontTx/>
              <a:buNone/>
            </a:pPr>
            <a:r>
              <a:rPr lang="kk-KZ" sz="3200" dirty="0">
                <a:solidFill>
                  <a:srgbClr val="FF3300"/>
                </a:solidFill>
                <a:effectLst/>
                <a:latin typeface="Times New Roman KZ" pitchFamily="18" charset="0"/>
              </a:rPr>
              <a:t>Механиканың  негізгі  есебі</a:t>
            </a:r>
            <a:r>
              <a:rPr lang="kk-KZ" sz="3200" dirty="0">
                <a:effectLst/>
                <a:latin typeface="Times New Roman KZ" pitchFamily="18" charset="0"/>
              </a:rPr>
              <a:t>  бойынша массасы  мен  жылдамдығы белгілі  денеге әсер  ететін  күштің салдарынан кез келген уақыт  мезетіндегі дененің  </a:t>
            </a:r>
          </a:p>
          <a:p>
            <a:pPr>
              <a:spcBef>
                <a:spcPct val="0"/>
              </a:spcBef>
              <a:buClrTx/>
              <a:buSzTx/>
              <a:buFontTx/>
              <a:buNone/>
            </a:pPr>
            <a:r>
              <a:rPr lang="kk-KZ" sz="3200" dirty="0">
                <a:effectLst/>
                <a:latin typeface="Times New Roman KZ" pitchFamily="18" charset="0"/>
              </a:rPr>
              <a:t>орнын  анықтау </a:t>
            </a:r>
            <a:r>
              <a:rPr lang="kk-KZ" sz="3200" dirty="0" smtClean="0">
                <a:effectLst/>
                <a:latin typeface="Times New Roman KZ" pitchFamily="18" charset="0"/>
              </a:rPr>
              <a:t>болса, </a:t>
            </a:r>
            <a:r>
              <a:rPr lang="kk-KZ" sz="3200" dirty="0" smtClean="0">
                <a:solidFill>
                  <a:srgbClr val="0000FF"/>
                </a:solidFill>
                <a:effectLst/>
                <a:latin typeface="Times New Roman KZ" pitchFamily="18" charset="0"/>
              </a:rPr>
              <a:t>механиканың  </a:t>
            </a:r>
            <a:r>
              <a:rPr lang="kk-KZ" sz="3200" dirty="0">
                <a:solidFill>
                  <a:srgbClr val="0000FF"/>
                </a:solidFill>
                <a:effectLst/>
                <a:latin typeface="Times New Roman KZ" pitchFamily="18" charset="0"/>
              </a:rPr>
              <a:t>кері  есебінде</a:t>
            </a:r>
            <a:r>
              <a:rPr lang="kk-KZ" sz="3200" dirty="0">
                <a:effectLst/>
                <a:latin typeface="Times New Roman KZ" pitchFamily="18" charset="0"/>
              </a:rPr>
              <a:t>  дененің  қалай  қозғалатындығына  қарай оған  әсер  ететін  күштерді анықтау  болып  табылады</a:t>
            </a:r>
            <a:r>
              <a:rPr lang="ru-RU" sz="3200" dirty="0">
                <a:effectLst/>
                <a:latin typeface="Times New Roman KZ" pitchFamily="18" charset="0"/>
              </a:rPr>
              <a:t> </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lstStyle/>
          <a:p>
            <a:endParaRPr lang="ru-RU"/>
          </a:p>
        </p:txBody>
      </p:sp>
      <p:sp>
        <p:nvSpPr>
          <p:cNvPr id="11267" name="Rectangle 3"/>
          <p:cNvSpPr>
            <a:spLocks noGrp="1" noChangeArrowheads="1"/>
          </p:cNvSpPr>
          <p:nvPr>
            <p:ph sz="half" idx="1"/>
          </p:nvPr>
        </p:nvSpPr>
        <p:spPr/>
        <p:txBody>
          <a:bodyPr>
            <a:normAutofit fontScale="77500" lnSpcReduction="20000"/>
          </a:bodyPr>
          <a:lstStyle/>
          <a:p>
            <a:r>
              <a:rPr lang="kk-KZ" sz="3600" b="1" dirty="0" smtClean="0">
                <a:solidFill>
                  <a:schemeClr val="tx1">
                    <a:lumMod val="95000"/>
                    <a:lumOff val="5000"/>
                  </a:schemeClr>
                </a:solidFill>
              </a:rPr>
              <a:t>Кез-келген екі бөлшектің гравитациялық тартылу күші олардың массаларының көбейтіндісіне тура пропорционал, ал олардың ара қашықтығының квадратына кері пропорционал. </a:t>
            </a:r>
            <a:endParaRPr lang="ru-RU" sz="3600" i="1" dirty="0">
              <a:solidFill>
                <a:schemeClr val="tx1">
                  <a:lumMod val="95000"/>
                  <a:lumOff val="5000"/>
                </a:schemeClr>
              </a:solidFill>
            </a:endParaRPr>
          </a:p>
        </p:txBody>
      </p:sp>
      <p:graphicFrame>
        <p:nvGraphicFramePr>
          <p:cNvPr id="6145" name="Object 2"/>
          <p:cNvGraphicFramePr>
            <a:graphicFrameLocks noChangeAspect="1"/>
          </p:cNvGraphicFramePr>
          <p:nvPr>
            <p:ph sz="half" idx="2"/>
          </p:nvPr>
        </p:nvGraphicFramePr>
        <p:xfrm>
          <a:off x="4786314" y="2428868"/>
          <a:ext cx="3929090" cy="2640864"/>
        </p:xfrm>
        <a:graphic>
          <a:graphicData uri="http://schemas.openxmlformats.org/presentationml/2006/ole">
            <p:oleObj spid="_x0000_s6145" name="Формула" r:id="rId4" imgW="774360" imgH="520560" progId="Equation.3">
              <p:embed/>
            </p:oleObj>
          </a:graphicData>
        </a:graphic>
      </p:graphicFrame>
    </p:spTree>
  </p:cSld>
  <p:clrMapOvr>
    <a:masterClrMapping/>
  </p:clrMapOvr>
  <p:transition>
    <p:zoom/>
    <p:sndAc>
      <p:stSnd>
        <p:snd r:embed="rId3" name="Записанный звук"/>
      </p:stSnd>
    </p:sndAc>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50" name="Содержимое 3"/>
          <p:cNvGraphicFramePr>
            <a:graphicFrameLocks noChangeAspect="1"/>
          </p:cNvGraphicFramePr>
          <p:nvPr>
            <p:ph idx="1"/>
          </p:nvPr>
        </p:nvGraphicFramePr>
        <p:xfrm>
          <a:off x="1428728" y="714356"/>
          <a:ext cx="6802438" cy="2428875"/>
        </p:xfrm>
        <a:graphic>
          <a:graphicData uri="http://schemas.openxmlformats.org/presentationml/2006/ole">
            <p:oleObj spid="_x0000_s3074" name="Формула" r:id="rId3" imgW="1422360" imgH="507960" progId="Equation.3">
              <p:embed/>
            </p:oleObj>
          </a:graphicData>
        </a:graphic>
      </p:graphicFrame>
      <p:sp>
        <p:nvSpPr>
          <p:cNvPr id="3" name="Прямоугольник 2"/>
          <p:cNvSpPr/>
          <p:nvPr/>
        </p:nvSpPr>
        <p:spPr>
          <a:xfrm>
            <a:off x="0" y="3500438"/>
            <a:ext cx="8001024" cy="2677656"/>
          </a:xfrm>
          <a:prstGeom prst="rect">
            <a:avLst/>
          </a:prstGeom>
        </p:spPr>
        <p:txBody>
          <a:bodyPr wrap="square">
            <a:spAutoFit/>
          </a:bodyPr>
          <a:lstStyle/>
          <a:p>
            <a:pPr lvl="4">
              <a:defRPr/>
            </a:pPr>
            <a:r>
              <a:rPr lang="kk-KZ" sz="2800" dirty="0" smtClean="0">
                <a:latin typeface="Arial" pitchFamily="34" charset="0"/>
                <a:cs typeface="Arial" pitchFamily="34" charset="0"/>
              </a:rPr>
              <a:t>П</a:t>
            </a:r>
            <a:r>
              <a:rPr lang="ru-RU" sz="2800" dirty="0" err="1" smtClean="0">
                <a:latin typeface="Arial" pitchFamily="34" charset="0"/>
                <a:cs typeface="Arial" pitchFamily="34" charset="0"/>
              </a:rPr>
              <a:t>ропорционал</a:t>
            </a:r>
            <a:r>
              <a:rPr lang="kk-KZ" sz="2800" dirty="0" smtClean="0">
                <a:latin typeface="Arial" pitchFamily="34" charset="0"/>
                <a:cs typeface="Arial" pitchFamily="34" charset="0"/>
              </a:rPr>
              <a:t>дық  коэфициент </a:t>
            </a:r>
            <a:r>
              <a:rPr lang="ru-RU" sz="2800" i="1" dirty="0" smtClean="0">
                <a:latin typeface="Arial" pitchFamily="34" charset="0"/>
                <a:cs typeface="Arial" pitchFamily="34" charset="0"/>
              </a:rPr>
              <a:t>G</a:t>
            </a:r>
            <a:r>
              <a:rPr lang="ru-RU" sz="2800" dirty="0" smtClean="0">
                <a:latin typeface="Arial" pitchFamily="34" charset="0"/>
                <a:cs typeface="Arial" pitchFamily="34" charset="0"/>
              </a:rPr>
              <a:t> </a:t>
            </a:r>
            <a:r>
              <a:rPr lang="kk-KZ" sz="2800" dirty="0" smtClean="0">
                <a:latin typeface="Arial" pitchFamily="34" charset="0"/>
                <a:cs typeface="Arial" pitchFamily="34" charset="0"/>
              </a:rPr>
              <a:t> табиғаттағы  барлық  денелер  үшін  бірдей және оны </a:t>
            </a:r>
            <a:r>
              <a:rPr lang="kk-KZ" sz="2800" dirty="0" smtClean="0">
                <a:solidFill>
                  <a:srgbClr val="0000FF"/>
                </a:solidFill>
                <a:effectLst>
                  <a:outerShdw blurRad="38100" dist="38100" dir="2700000" algn="tl">
                    <a:srgbClr val="000000"/>
                  </a:outerShdw>
                </a:effectLst>
                <a:latin typeface="Arial" pitchFamily="34" charset="0"/>
                <a:cs typeface="Arial" pitchFamily="34" charset="0"/>
              </a:rPr>
              <a:t>бүкіл әлемдік  тартылыс  тұрақтысы</a:t>
            </a:r>
            <a:r>
              <a:rPr lang="kk-KZ" sz="2800" dirty="0" smtClean="0">
                <a:latin typeface="Arial" pitchFamily="34" charset="0"/>
                <a:cs typeface="Arial" pitchFamily="34" charset="0"/>
              </a:rPr>
              <a:t> немесе </a:t>
            </a:r>
            <a:r>
              <a:rPr lang="kk-KZ" sz="2800" dirty="0" smtClean="0">
                <a:solidFill>
                  <a:srgbClr val="0000FF"/>
                </a:solidFill>
                <a:effectLst>
                  <a:outerShdw blurRad="38100" dist="38100" dir="2700000" algn="tl">
                    <a:srgbClr val="000000"/>
                  </a:outerShdw>
                </a:effectLst>
                <a:latin typeface="Arial" pitchFamily="34" charset="0"/>
                <a:cs typeface="Arial" pitchFamily="34" charset="0"/>
              </a:rPr>
              <a:t>гравитациялық тұрақты</a:t>
            </a:r>
            <a:r>
              <a:rPr lang="kk-KZ" sz="2800" dirty="0" smtClean="0">
                <a:latin typeface="Arial" pitchFamily="34" charset="0"/>
                <a:cs typeface="Arial" pitchFamily="34" charset="0"/>
              </a:rPr>
              <a:t>  деп  атайды.</a:t>
            </a:r>
            <a:endParaRPr lang="ru-RU" sz="2800" i="1" dirty="0" smtClean="0">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type="body" idx="1"/>
          </p:nvPr>
        </p:nvSpPr>
        <p:spPr>
          <a:xfrm>
            <a:off x="0" y="2071678"/>
            <a:ext cx="9144000" cy="4786322"/>
          </a:xfrm>
        </p:spPr>
        <p:txBody>
          <a:bodyPr/>
          <a:lstStyle/>
          <a:p>
            <a:pPr eaLnBrk="1" hangingPunct="1">
              <a:lnSpc>
                <a:spcPct val="90000"/>
              </a:lnSpc>
              <a:defRPr/>
            </a:pPr>
            <a:endParaRPr lang="ru-RU" dirty="0" smtClean="0"/>
          </a:p>
          <a:p>
            <a:pPr eaLnBrk="1" hangingPunct="1">
              <a:lnSpc>
                <a:spcPct val="90000"/>
              </a:lnSpc>
              <a:defRPr/>
            </a:pPr>
            <a:r>
              <a:rPr lang="ru-RU" dirty="0" smtClean="0"/>
              <a:t>Е</a:t>
            </a:r>
            <a:r>
              <a:rPr lang="kk-KZ" dirty="0" smtClean="0"/>
              <a:t>гер </a:t>
            </a:r>
            <a:r>
              <a:rPr lang="ru-RU" i="1" dirty="0" smtClean="0"/>
              <a:t>M</a:t>
            </a:r>
            <a:r>
              <a:rPr lang="ru-RU" dirty="0" smtClean="0"/>
              <a:t> – </a:t>
            </a:r>
            <a:r>
              <a:rPr lang="kk-KZ" dirty="0" smtClean="0"/>
              <a:t>Жер </a:t>
            </a:r>
            <a:r>
              <a:rPr lang="ru-RU" dirty="0" smtClean="0"/>
              <a:t>масса</a:t>
            </a:r>
            <a:r>
              <a:rPr lang="kk-KZ" dirty="0" smtClean="0"/>
              <a:t>сы </a:t>
            </a:r>
            <a:r>
              <a:rPr lang="ru-RU" dirty="0" smtClean="0"/>
              <a:t>, </a:t>
            </a:r>
            <a:r>
              <a:rPr lang="ru-RU" i="1" dirty="0" smtClean="0"/>
              <a:t>R</a:t>
            </a:r>
            <a:r>
              <a:rPr lang="ru-RU" dirty="0" smtClean="0"/>
              <a:t>З – </a:t>
            </a:r>
            <a:r>
              <a:rPr lang="kk-KZ" dirty="0" smtClean="0"/>
              <a:t>оның </a:t>
            </a:r>
            <a:r>
              <a:rPr lang="ru-RU" dirty="0" smtClean="0"/>
              <a:t>радиус</a:t>
            </a:r>
            <a:r>
              <a:rPr lang="kk-KZ" dirty="0" smtClean="0"/>
              <a:t>ы</a:t>
            </a:r>
            <a:r>
              <a:rPr lang="ru-RU" dirty="0" smtClean="0"/>
              <a:t>, </a:t>
            </a:r>
            <a:r>
              <a:rPr lang="ru-RU" i="1" dirty="0" err="1" smtClean="0"/>
              <a:t>m</a:t>
            </a:r>
            <a:r>
              <a:rPr lang="ru-RU" dirty="0" smtClean="0"/>
              <a:t> –</a:t>
            </a:r>
            <a:r>
              <a:rPr lang="kk-KZ" dirty="0" smtClean="0"/>
              <a:t> берілген дене</a:t>
            </a:r>
            <a:r>
              <a:rPr lang="ru-RU" dirty="0" smtClean="0"/>
              <a:t> масса</a:t>
            </a:r>
            <a:r>
              <a:rPr lang="kk-KZ" dirty="0" smtClean="0"/>
              <a:t>сы болса </a:t>
            </a:r>
            <a:r>
              <a:rPr lang="ru-RU" dirty="0" smtClean="0"/>
              <a:t>, </a:t>
            </a:r>
            <a:r>
              <a:rPr lang="kk-KZ" dirty="0" smtClean="0"/>
              <a:t>онда ауырлық күші</a:t>
            </a:r>
            <a:r>
              <a:rPr lang="ru-RU" dirty="0" smtClean="0"/>
              <a:t> </a:t>
            </a:r>
            <a:endParaRPr lang="kk-KZ" dirty="0" smtClean="0"/>
          </a:p>
          <a:p>
            <a:pPr lvl="4" eaLnBrk="1" hangingPunct="1">
              <a:lnSpc>
                <a:spcPct val="90000"/>
              </a:lnSpc>
              <a:defRPr/>
            </a:pPr>
            <a:endParaRPr lang="kk-KZ" dirty="0" smtClean="0"/>
          </a:p>
          <a:p>
            <a:pPr eaLnBrk="1" hangingPunct="1">
              <a:lnSpc>
                <a:spcPct val="90000"/>
              </a:lnSpc>
              <a:defRPr/>
            </a:pPr>
            <a:endParaRPr lang="kk-KZ" dirty="0" smtClean="0"/>
          </a:p>
          <a:p>
            <a:pPr eaLnBrk="1" hangingPunct="1">
              <a:lnSpc>
                <a:spcPct val="90000"/>
              </a:lnSpc>
              <a:defRPr/>
            </a:pPr>
            <a:r>
              <a:rPr lang="kk-KZ" dirty="0" smtClean="0"/>
              <a:t>мұндағы </a:t>
            </a:r>
            <a:r>
              <a:rPr lang="ru-RU" i="1" dirty="0" err="1" smtClean="0"/>
              <a:t>g</a:t>
            </a:r>
            <a:r>
              <a:rPr lang="ru-RU" dirty="0" smtClean="0"/>
              <a:t> – </a:t>
            </a:r>
            <a:r>
              <a:rPr lang="kk-KZ" b="1" i="1" dirty="0" smtClean="0"/>
              <a:t>Жер бетіндегі еркін  түсу үдеуі.</a:t>
            </a:r>
            <a:endParaRPr lang="ru-RU" dirty="0" smtClean="0"/>
          </a:p>
        </p:txBody>
      </p:sp>
      <p:pic>
        <p:nvPicPr>
          <p:cNvPr id="2" name="Picture 5" descr="63229980761133-3"/>
          <p:cNvPicPr>
            <a:picLocks noChangeAspect="1" noChangeArrowheads="1"/>
          </p:cNvPicPr>
          <p:nvPr/>
        </p:nvPicPr>
        <p:blipFill>
          <a:blip r:embed="rId2"/>
          <a:srcRect/>
          <a:stretch>
            <a:fillRect/>
          </a:stretch>
        </p:blipFill>
        <p:spPr bwMode="auto">
          <a:xfrm>
            <a:off x="3357554" y="3643314"/>
            <a:ext cx="2592388" cy="1439862"/>
          </a:xfrm>
          <a:prstGeom prst="rect">
            <a:avLst/>
          </a:prstGeom>
          <a:noFill/>
          <a:ln w="9525">
            <a:noFill/>
            <a:miter lim="800000"/>
            <a:headEnd/>
            <a:tailEnd/>
          </a:ln>
        </p:spPr>
      </p:pic>
      <p:sp>
        <p:nvSpPr>
          <p:cNvPr id="13316" name="Text Box 6"/>
          <p:cNvSpPr txBox="1">
            <a:spLocks noChangeArrowheads="1"/>
          </p:cNvSpPr>
          <p:nvPr/>
        </p:nvSpPr>
        <p:spPr bwMode="auto">
          <a:xfrm>
            <a:off x="4500563" y="3357563"/>
            <a:ext cx="184150" cy="304800"/>
          </a:xfrm>
          <a:prstGeom prst="rect">
            <a:avLst/>
          </a:prstGeom>
          <a:noFill/>
          <a:ln w="9525">
            <a:noFill/>
            <a:miter lim="800000"/>
            <a:headEnd/>
            <a:tailEnd/>
          </a:ln>
        </p:spPr>
        <p:txBody>
          <a:bodyPr>
            <a:spAutoFit/>
          </a:bodyPr>
          <a:lstStyle/>
          <a:p>
            <a:pPr>
              <a:spcBef>
                <a:spcPct val="50000"/>
              </a:spcBef>
              <a:buClrTx/>
              <a:buSzTx/>
              <a:buFontTx/>
              <a:buNone/>
            </a:pPr>
            <a:endParaRPr lang="ru-RU" sz="1400">
              <a:effectLst/>
              <a:latin typeface="Times New Roman KZ" pitchFamily="18" charset="0"/>
            </a:endParaRPr>
          </a:p>
        </p:txBody>
      </p:sp>
      <p:sp>
        <p:nvSpPr>
          <p:cNvPr id="13321" name="Rectangle 9"/>
          <p:cNvSpPr>
            <a:spLocks noChangeArrowheads="1"/>
          </p:cNvSpPr>
          <p:nvPr/>
        </p:nvSpPr>
        <p:spPr bwMode="auto">
          <a:xfrm>
            <a:off x="539751" y="476250"/>
            <a:ext cx="7389836" cy="1255728"/>
          </a:xfrm>
          <a:prstGeom prst="rect">
            <a:avLst/>
          </a:prstGeom>
          <a:noFill/>
          <a:ln w="9525" algn="ctr">
            <a:noFill/>
            <a:miter lim="800000"/>
            <a:headEnd/>
            <a:tailEnd/>
          </a:ln>
          <a:effectLst/>
        </p:spPr>
        <p:txBody>
          <a:bodyPr wrap="square">
            <a:spAutoFit/>
          </a:bodyPr>
          <a:lstStyle/>
          <a:p>
            <a:pPr marL="342900" indent="-342900">
              <a:lnSpc>
                <a:spcPct val="90000"/>
              </a:lnSpc>
              <a:buFont typeface="Wingdings" pitchFamily="2" charset="2"/>
              <a:buNone/>
              <a:defRPr/>
            </a:pPr>
            <a:r>
              <a:rPr lang="kk-KZ" sz="2800" dirty="0">
                <a:effectLst>
                  <a:outerShdw blurRad="38100" dist="38100" dir="2700000" algn="tl">
                    <a:srgbClr val="FFFFFF"/>
                  </a:outerShdw>
                </a:effectLst>
                <a:latin typeface="Arial" pitchFamily="34" charset="0"/>
                <a:cs typeface="Arial" pitchFamily="34" charset="0"/>
              </a:rPr>
              <a:t>Бүкіләлемдік тартылыс заңының </a:t>
            </a:r>
            <a:r>
              <a:rPr lang="kk-KZ" sz="2800" dirty="0" smtClean="0">
                <a:effectLst>
                  <a:outerShdw blurRad="38100" dist="38100" dir="2700000" algn="tl">
                    <a:srgbClr val="FFFFFF"/>
                  </a:outerShdw>
                </a:effectLst>
                <a:latin typeface="Arial" pitchFamily="34" charset="0"/>
                <a:cs typeface="Arial" pitchFamily="34" charset="0"/>
              </a:rPr>
              <a:t>бір байқалуы </a:t>
            </a:r>
            <a:r>
              <a:rPr lang="kk-KZ" sz="2800" dirty="0">
                <a:effectLst>
                  <a:outerShdw blurRad="38100" dist="38100" dir="2700000" algn="tl">
                    <a:srgbClr val="FFFFFF"/>
                  </a:outerShdw>
                </a:effectLst>
                <a:latin typeface="Arial" pitchFamily="34" charset="0"/>
                <a:cs typeface="Arial" pitchFamily="34" charset="0"/>
              </a:rPr>
              <a:t>ауырлық  күші болып  табылады</a:t>
            </a:r>
            <a:r>
              <a:rPr lang="kk-KZ" sz="2800" dirty="0" smtClean="0">
                <a:effectLst>
                  <a:outerShdw blurRad="38100" dist="38100" dir="2700000" algn="tl">
                    <a:srgbClr val="FFFFFF"/>
                  </a:outerShdw>
                </a:effectLst>
                <a:latin typeface="Arial" pitchFamily="34" charset="0"/>
                <a:cs typeface="Arial" pitchFamily="34" charset="0"/>
              </a:rPr>
              <a:t>.</a:t>
            </a:r>
            <a:endParaRPr lang="kk-KZ" sz="2800" dirty="0">
              <a:effectLst>
                <a:outerShdw blurRad="38100" dist="38100" dir="2700000" algn="tl">
                  <a:srgbClr val="FFFFFF"/>
                </a:outerShdw>
              </a:effectLst>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90" name="Rectangle 6"/>
          <p:cNvSpPr>
            <a:spLocks noGrp="1" noChangeArrowheads="1"/>
          </p:cNvSpPr>
          <p:nvPr>
            <p:ph type="body" idx="1"/>
          </p:nvPr>
        </p:nvSpPr>
        <p:spPr>
          <a:xfrm>
            <a:off x="428596" y="357166"/>
            <a:ext cx="8501122" cy="6000792"/>
          </a:xfrm>
        </p:spPr>
        <p:txBody>
          <a:bodyPr/>
          <a:lstStyle/>
          <a:p>
            <a:pPr algn="ctr" eaLnBrk="1" hangingPunct="1">
              <a:lnSpc>
                <a:spcPct val="90000"/>
              </a:lnSpc>
              <a:buFont typeface="Wingdings" pitchFamily="2" charset="2"/>
              <a:buNone/>
              <a:defRPr/>
            </a:pPr>
            <a:r>
              <a:rPr lang="kk-KZ" sz="2800" dirty="0" smtClean="0">
                <a:solidFill>
                  <a:srgbClr val="33CC33"/>
                </a:solidFill>
                <a:effectLst>
                  <a:outerShdw blurRad="38100" dist="38100" dir="2700000" algn="tl">
                    <a:srgbClr val="000000"/>
                  </a:outerShdw>
                </a:effectLst>
              </a:rPr>
              <a:t> Табиғаттағы  көптеген құбылыстар  бүкіләлемдік тартылыс  заңымен түсіндіріледі.</a:t>
            </a:r>
            <a:endParaRPr lang="ru-RU" sz="2800" dirty="0" smtClean="0">
              <a:solidFill>
                <a:srgbClr val="33CC33"/>
              </a:solidFill>
              <a:effectLst>
                <a:outerShdw blurRad="38100" dist="38100" dir="2700000" algn="tl">
                  <a:srgbClr val="000000"/>
                </a:outerShdw>
              </a:effectLst>
            </a:endParaRPr>
          </a:p>
          <a:p>
            <a:pPr eaLnBrk="1" hangingPunct="1">
              <a:lnSpc>
                <a:spcPct val="90000"/>
              </a:lnSpc>
              <a:buFont typeface="Wingdings" pitchFamily="2" charset="2"/>
              <a:buChar char="Ø"/>
              <a:defRPr/>
            </a:pPr>
            <a:r>
              <a:rPr lang="kk-KZ" sz="2800" dirty="0" smtClean="0"/>
              <a:t>Күн жүйесіндегі  ғаламшарлар  қозғалысы,</a:t>
            </a:r>
          </a:p>
          <a:p>
            <a:pPr eaLnBrk="1" hangingPunct="1">
              <a:lnSpc>
                <a:spcPct val="90000"/>
              </a:lnSpc>
              <a:buFont typeface="Wingdings" pitchFamily="2" charset="2"/>
              <a:buChar char="Ø"/>
              <a:defRPr/>
            </a:pPr>
            <a:r>
              <a:rPr lang="kk-KZ" sz="2800" dirty="0" smtClean="0"/>
              <a:t>Жердің жасанды  серігінің қозғалыстары ,</a:t>
            </a:r>
          </a:p>
          <a:p>
            <a:pPr eaLnBrk="1" hangingPunct="1">
              <a:lnSpc>
                <a:spcPct val="90000"/>
              </a:lnSpc>
              <a:buFont typeface="Wingdings" pitchFamily="2" charset="2"/>
              <a:buChar char="Ø"/>
              <a:defRPr/>
            </a:pPr>
            <a:r>
              <a:rPr lang="kk-KZ" sz="2800" dirty="0" smtClean="0"/>
              <a:t>Баллистикалық  зымырандардың ұшу траекториясы</a:t>
            </a:r>
          </a:p>
          <a:p>
            <a:pPr eaLnBrk="1" hangingPunct="1">
              <a:lnSpc>
                <a:spcPct val="90000"/>
              </a:lnSpc>
              <a:buFont typeface="Wingdings" pitchFamily="2" charset="2"/>
              <a:buChar char="Ø"/>
              <a:defRPr/>
            </a:pPr>
            <a:r>
              <a:rPr lang="kk-KZ" sz="2800" dirty="0" smtClean="0"/>
              <a:t>Жерге жақын денелердің  қозғалысы,</a:t>
            </a:r>
          </a:p>
          <a:p>
            <a:pPr eaLnBrk="1" hangingPunct="1">
              <a:lnSpc>
                <a:spcPct val="90000"/>
              </a:lnSpc>
              <a:buFont typeface="Wingdings" pitchFamily="2" charset="2"/>
              <a:buChar char="Ø"/>
              <a:defRPr/>
            </a:pPr>
            <a:r>
              <a:rPr lang="kk-KZ" sz="2800" dirty="0" smtClean="0"/>
              <a:t>Денелердің  жерге  құлауы,</a:t>
            </a:r>
          </a:p>
          <a:p>
            <a:pPr eaLnBrk="1" hangingPunct="1">
              <a:lnSpc>
                <a:spcPct val="90000"/>
              </a:lnSpc>
              <a:buFont typeface="Wingdings" pitchFamily="2" charset="2"/>
              <a:buChar char="Ø"/>
              <a:defRPr/>
            </a:pPr>
            <a:r>
              <a:rPr lang="kk-KZ" sz="2800" dirty="0" smtClean="0"/>
              <a:t>Тасу және қайту,</a:t>
            </a:r>
          </a:p>
          <a:p>
            <a:pPr eaLnBrk="1" hangingPunct="1">
              <a:lnSpc>
                <a:spcPct val="90000"/>
              </a:lnSpc>
              <a:buFont typeface="Wingdings" pitchFamily="2" charset="2"/>
              <a:buChar char="Ø"/>
              <a:defRPr/>
            </a:pPr>
            <a:r>
              <a:rPr lang="kk-KZ" sz="2800" dirty="0" smtClean="0"/>
              <a:t>Сарқырамалар,</a:t>
            </a:r>
          </a:p>
          <a:p>
            <a:pPr eaLnBrk="1" hangingPunct="1">
              <a:lnSpc>
                <a:spcPct val="90000"/>
              </a:lnSpc>
              <a:buFont typeface="Wingdings" pitchFamily="2" charset="2"/>
              <a:buChar char="Ø"/>
              <a:defRPr/>
            </a:pPr>
            <a:r>
              <a:rPr lang="kk-KZ" sz="2800" dirty="0" smtClean="0"/>
              <a:t>Қол сөмкесінің  ауырлығы.</a:t>
            </a:r>
          </a:p>
          <a:p>
            <a:pPr eaLnBrk="1" hangingPunct="1">
              <a:lnSpc>
                <a:spcPct val="90000"/>
              </a:lnSpc>
              <a:buFont typeface="Wingdings" pitchFamily="2" charset="2"/>
              <a:buChar char="Ø"/>
              <a:defRPr/>
            </a:pPr>
            <a:r>
              <a:rPr lang="kk-KZ" sz="2800" dirty="0" smtClean="0"/>
              <a:t>Жер атмосферасының болуы т.б</a:t>
            </a:r>
            <a:endParaRPr lang="ru-RU" sz="2800" dirty="0" smtClean="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9"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pPr>
              <a:defRPr/>
            </a:pPr>
            <a:endParaRPr lang="ru-RU"/>
          </a:p>
        </p:txBody>
      </p:sp>
      <p:pic>
        <p:nvPicPr>
          <p:cNvPr id="15363" name="Picture 4" descr="C:\Program Files\Physicon\Open Physics 2.6. Part 1\content\javagifs\63229980761163-5.gif"/>
          <p:cNvPicPr>
            <a:picLocks noChangeAspect="1" noChangeArrowheads="1"/>
          </p:cNvPicPr>
          <p:nvPr/>
        </p:nvPicPr>
        <p:blipFill>
          <a:blip r:embed="rId2" r:link="rId3"/>
          <a:srcRect/>
          <a:stretch>
            <a:fillRect/>
          </a:stretch>
        </p:blipFill>
        <p:spPr bwMode="auto">
          <a:xfrm>
            <a:off x="1643042" y="2071678"/>
            <a:ext cx="6316680" cy="3698426"/>
          </a:xfrm>
          <a:prstGeom prst="rect">
            <a:avLst/>
          </a:prstGeom>
          <a:noFill/>
          <a:ln w="9525">
            <a:noFill/>
            <a:miter lim="800000"/>
            <a:headEnd/>
            <a:tailEnd/>
          </a:ln>
        </p:spPr>
      </p:pic>
      <p:graphicFrame>
        <p:nvGraphicFramePr>
          <p:cNvPr id="16399" name="Group 15"/>
          <p:cNvGraphicFramePr>
            <a:graphicFrameLocks noGrp="1"/>
          </p:cNvGraphicFramePr>
          <p:nvPr/>
        </p:nvGraphicFramePr>
        <p:xfrm>
          <a:off x="4479925" y="0"/>
          <a:ext cx="208280" cy="518160"/>
        </p:xfrm>
        <a:graphic>
          <a:graphicData uri="http://schemas.openxmlformats.org/drawingml/2006/table">
            <a:tbl>
              <a:tblPr/>
              <a:tblGrid>
                <a:gridCol w="208280"/>
              </a:tblGrid>
              <a:tr h="0">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ru-RU" sz="2800" b="0" i="0" u="none" strike="noStrike" cap="none" normalizeH="0" baseline="0" smtClean="0">
                        <a:ln>
                          <a:noFill/>
                        </a:ln>
                        <a:solidFill>
                          <a:schemeClr val="tx1"/>
                        </a:solidFill>
                        <a:effectLst>
                          <a:outerShdw blurRad="38100" dist="38100" dir="2700000" algn="tl">
                            <a:srgbClr val="FFFFFF"/>
                          </a:outerShdw>
                        </a:effectLst>
                        <a:latin typeface="Arial" pitchFamily="34" charset="0"/>
                      </a:endParaRPr>
                    </a:p>
                  </a:txBody>
                  <a:tcPr anchor="ctr" horzOverflow="overflow">
                    <a:lnL cap="flat">
                      <a:noFill/>
                    </a:lnL>
                    <a:lnR cap="flat">
                      <a:noFill/>
                    </a:lnR>
                    <a:lnT cap="flat">
                      <a:noFill/>
                    </a:lnT>
                    <a:lnB cap="flat">
                      <a:noFill/>
                    </a:lnB>
                    <a:lnTlToBr>
                      <a:noFill/>
                    </a:lnTlToBr>
                    <a:lnBlToTr>
                      <a:noFill/>
                    </a:lnBlToTr>
                    <a:noFill/>
                  </a:tcPr>
                </a:tc>
              </a:tr>
            </a:tbl>
          </a:graphicData>
        </a:graphic>
      </p:graphicFrame>
      <p:sp>
        <p:nvSpPr>
          <p:cNvPr id="5" name="Заголовок 4"/>
          <p:cNvSpPr>
            <a:spLocks noGrp="1"/>
          </p:cNvSpPr>
          <p:nvPr>
            <p:ph type="title"/>
          </p:nvPr>
        </p:nvSpPr>
        <p:spPr>
          <a:xfrm>
            <a:off x="457200" y="500042"/>
            <a:ext cx="8229600" cy="917596"/>
          </a:xfrm>
        </p:spPr>
        <p:txBody>
          <a:bodyPr>
            <a:normAutofit fontScale="90000"/>
          </a:bodyPr>
          <a:lstStyle/>
          <a:p>
            <a:r>
              <a:rPr lang="kk-KZ" dirty="0" smtClean="0"/>
              <a:t>Ғаламшарлардың массасы осы заң бойынша анықталған.</a:t>
            </a:r>
            <a:r>
              <a:rPr lang="ru-RU" dirty="0" smtClean="0"/>
              <a:t/>
            </a:r>
            <a:br>
              <a:rPr lang="ru-RU" dirty="0" smtClean="0"/>
            </a:br>
            <a:endParaRPr lang="ru-RU" dirty="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0" y="1484313"/>
            <a:ext cx="8015288" cy="5040312"/>
          </a:xfrm>
        </p:spPr>
        <p:txBody>
          <a:bodyPr/>
          <a:lstStyle/>
          <a:p>
            <a:pPr eaLnBrk="1" hangingPunct="1">
              <a:defRPr/>
            </a:pPr>
            <a:r>
              <a:rPr lang="ru-RU" smtClean="0"/>
              <a:t> </a:t>
            </a:r>
          </a:p>
        </p:txBody>
      </p:sp>
      <p:sp>
        <p:nvSpPr>
          <p:cNvPr id="18435" name="Rectangle 3"/>
          <p:cNvSpPr>
            <a:spLocks noGrp="1" noChangeArrowheads="1"/>
          </p:cNvSpPr>
          <p:nvPr>
            <p:ph type="body" idx="1"/>
          </p:nvPr>
        </p:nvSpPr>
        <p:spPr>
          <a:xfrm>
            <a:off x="0" y="0"/>
            <a:ext cx="9324975" cy="6858000"/>
          </a:xfrm>
        </p:spPr>
        <p:txBody>
          <a:bodyPr/>
          <a:lstStyle/>
          <a:p>
            <a:pPr lvl="4" eaLnBrk="1" hangingPunct="1">
              <a:lnSpc>
                <a:spcPct val="90000"/>
              </a:lnSpc>
              <a:buFontTx/>
              <a:buNone/>
              <a:defRPr/>
            </a:pPr>
            <a:endParaRPr lang="ru-RU" dirty="0" smtClean="0"/>
          </a:p>
          <a:p>
            <a:pPr lvl="4" eaLnBrk="1" hangingPunct="1">
              <a:lnSpc>
                <a:spcPct val="90000"/>
              </a:lnSpc>
              <a:buFontTx/>
              <a:buNone/>
              <a:defRPr/>
            </a:pPr>
            <a:endParaRPr lang="ru-RU" dirty="0" smtClean="0"/>
          </a:p>
          <a:p>
            <a:pPr lvl="4" eaLnBrk="1" hangingPunct="1">
              <a:lnSpc>
                <a:spcPct val="90000"/>
              </a:lnSpc>
              <a:defRPr/>
            </a:pPr>
            <a:endParaRPr lang="ru-RU" dirty="0" smtClean="0"/>
          </a:p>
          <a:p>
            <a:pPr lvl="4" eaLnBrk="1" hangingPunct="1">
              <a:lnSpc>
                <a:spcPct val="90000"/>
              </a:lnSpc>
              <a:defRPr/>
            </a:pPr>
            <a:endParaRPr lang="ru-RU" dirty="0" smtClean="0"/>
          </a:p>
          <a:p>
            <a:pPr lvl="4" eaLnBrk="1" hangingPunct="1">
              <a:lnSpc>
                <a:spcPct val="90000"/>
              </a:lnSpc>
              <a:defRPr/>
            </a:pPr>
            <a:endParaRPr lang="ru-RU" dirty="0" smtClean="0"/>
          </a:p>
          <a:p>
            <a:pPr lvl="4" eaLnBrk="1" hangingPunct="1">
              <a:lnSpc>
                <a:spcPct val="90000"/>
              </a:lnSpc>
              <a:defRPr/>
            </a:pPr>
            <a:endParaRPr lang="ru-RU" dirty="0" smtClean="0"/>
          </a:p>
          <a:p>
            <a:pPr lvl="4" eaLnBrk="1" hangingPunct="1">
              <a:lnSpc>
                <a:spcPct val="90000"/>
              </a:lnSpc>
              <a:defRPr/>
            </a:pPr>
            <a:endParaRPr lang="ru-RU" dirty="0" smtClean="0"/>
          </a:p>
          <a:p>
            <a:pPr lvl="4" eaLnBrk="1" hangingPunct="1">
              <a:lnSpc>
                <a:spcPct val="90000"/>
              </a:lnSpc>
              <a:defRPr/>
            </a:pPr>
            <a:endParaRPr lang="ru-RU" dirty="0" smtClean="0"/>
          </a:p>
          <a:p>
            <a:pPr lvl="4" eaLnBrk="1" hangingPunct="1">
              <a:lnSpc>
                <a:spcPct val="90000"/>
              </a:lnSpc>
              <a:defRPr/>
            </a:pPr>
            <a:endParaRPr lang="ru-RU" dirty="0" smtClean="0"/>
          </a:p>
          <a:p>
            <a:pPr lvl="4" eaLnBrk="1" hangingPunct="1">
              <a:lnSpc>
                <a:spcPct val="90000"/>
              </a:lnSpc>
              <a:defRPr/>
            </a:pPr>
            <a:endParaRPr lang="ru-RU" dirty="0" smtClean="0"/>
          </a:p>
          <a:p>
            <a:pPr lvl="4" eaLnBrk="1" hangingPunct="1">
              <a:lnSpc>
                <a:spcPct val="90000"/>
              </a:lnSpc>
              <a:defRPr/>
            </a:pPr>
            <a:endParaRPr lang="ru-RU" dirty="0" smtClean="0"/>
          </a:p>
          <a:p>
            <a:pPr lvl="4" eaLnBrk="1" hangingPunct="1">
              <a:lnSpc>
                <a:spcPct val="90000"/>
              </a:lnSpc>
              <a:defRPr/>
            </a:pPr>
            <a:endParaRPr lang="ru-RU" dirty="0" smtClean="0"/>
          </a:p>
          <a:p>
            <a:pPr lvl="4" eaLnBrk="1" hangingPunct="1">
              <a:lnSpc>
                <a:spcPct val="90000"/>
              </a:lnSpc>
              <a:defRPr/>
            </a:pPr>
            <a:endParaRPr lang="ru-RU" dirty="0" smtClean="0"/>
          </a:p>
          <a:p>
            <a:pPr lvl="4" eaLnBrk="1" hangingPunct="1">
              <a:lnSpc>
                <a:spcPct val="90000"/>
              </a:lnSpc>
              <a:defRPr/>
            </a:pPr>
            <a:endParaRPr lang="ru-RU" dirty="0" smtClean="0"/>
          </a:p>
          <a:p>
            <a:pPr lvl="4" eaLnBrk="1" hangingPunct="1">
              <a:lnSpc>
                <a:spcPct val="90000"/>
              </a:lnSpc>
              <a:defRPr/>
            </a:pPr>
            <a:endParaRPr lang="ru-RU" dirty="0" smtClean="0">
              <a:solidFill>
                <a:srgbClr val="000000"/>
              </a:solidFill>
              <a:latin typeface="Times" charset="-52"/>
              <a:cs typeface="Times New Roman" pitchFamily="18" charset="0"/>
            </a:endParaRPr>
          </a:p>
          <a:p>
            <a:pPr lvl="4" eaLnBrk="1" hangingPunct="1">
              <a:lnSpc>
                <a:spcPct val="90000"/>
              </a:lnSpc>
              <a:defRPr/>
            </a:pPr>
            <a:endParaRPr lang="ru-RU" dirty="0" smtClean="0">
              <a:solidFill>
                <a:srgbClr val="000000"/>
              </a:solidFill>
              <a:latin typeface="Times" charset="-52"/>
              <a:cs typeface="Times New Roman" pitchFamily="18" charset="0"/>
            </a:endParaRPr>
          </a:p>
          <a:p>
            <a:pPr lvl="4" eaLnBrk="1" hangingPunct="1">
              <a:lnSpc>
                <a:spcPct val="90000"/>
              </a:lnSpc>
              <a:defRPr/>
            </a:pPr>
            <a:endParaRPr lang="ru-RU" dirty="0" smtClean="0">
              <a:solidFill>
                <a:srgbClr val="000000"/>
              </a:solidFill>
              <a:latin typeface="Times" charset="-52"/>
              <a:cs typeface="Times New Roman" pitchFamily="18" charset="0"/>
            </a:endParaRPr>
          </a:p>
          <a:p>
            <a:pPr lvl="1">
              <a:lnSpc>
                <a:spcPct val="90000"/>
              </a:lnSpc>
              <a:defRPr/>
            </a:pPr>
            <a:r>
              <a:rPr lang="kk-KZ" dirty="0" smtClean="0">
                <a:solidFill>
                  <a:srgbClr val="000000"/>
                </a:solidFill>
                <a:latin typeface="Times" charset="-52"/>
                <a:cs typeface="Times New Roman" pitchFamily="18" charset="0"/>
              </a:rPr>
              <a:t>Жерден қашықтап бара жатырған  ғарышкерге әсер ететін  тарту күшінің  өзгерісі.</a:t>
            </a:r>
            <a:endParaRPr lang="ru-RU" dirty="0" smtClean="0">
              <a:solidFill>
                <a:srgbClr val="000000"/>
              </a:solidFill>
              <a:latin typeface="Times" charset="-52"/>
              <a:cs typeface="Times New Roman" pitchFamily="18" charset="0"/>
            </a:endParaRPr>
          </a:p>
        </p:txBody>
      </p:sp>
      <p:pic>
        <p:nvPicPr>
          <p:cNvPr id="17412" name="Picture 4" descr="1-10-2"/>
          <p:cNvPicPr>
            <a:picLocks noChangeAspect="1" noChangeArrowheads="1"/>
          </p:cNvPicPr>
          <p:nvPr/>
        </p:nvPicPr>
        <p:blipFill>
          <a:blip r:embed="rId2"/>
          <a:srcRect/>
          <a:stretch>
            <a:fillRect/>
          </a:stretch>
        </p:blipFill>
        <p:spPr bwMode="auto">
          <a:xfrm>
            <a:off x="468313" y="692150"/>
            <a:ext cx="8424862" cy="4897438"/>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normAutofit fontScale="90000"/>
          </a:bodyPr>
          <a:lstStyle/>
          <a:p>
            <a:pPr eaLnBrk="1" hangingPunct="1">
              <a:defRPr/>
            </a:pPr>
            <a:r>
              <a:rPr lang="kk-KZ" sz="3600" dirty="0" smtClean="0"/>
              <a:t>Тақырыпты қайталауға арналған есептер</a:t>
            </a:r>
            <a:br>
              <a:rPr lang="kk-KZ" sz="3600" dirty="0" smtClean="0"/>
            </a:br>
            <a:r>
              <a:rPr lang="kk-KZ" sz="4000" b="1" dirty="0" smtClean="0"/>
              <a:t>А-деңгей</a:t>
            </a:r>
            <a:endParaRPr lang="ru-RU" sz="3600" b="1" dirty="0" smtClean="0"/>
          </a:p>
        </p:txBody>
      </p:sp>
      <p:sp>
        <p:nvSpPr>
          <p:cNvPr id="22532" name="Line 4"/>
          <p:cNvSpPr>
            <a:spLocks noChangeShapeType="1"/>
          </p:cNvSpPr>
          <p:nvPr/>
        </p:nvSpPr>
        <p:spPr bwMode="auto">
          <a:xfrm>
            <a:off x="3779838" y="1700213"/>
            <a:ext cx="71437" cy="1441450"/>
          </a:xfrm>
          <a:prstGeom prst="line">
            <a:avLst/>
          </a:prstGeom>
          <a:noFill/>
          <a:ln w="9525">
            <a:noFill/>
            <a:round/>
            <a:headEnd/>
            <a:tailEnd/>
          </a:ln>
          <a:effectLst/>
        </p:spPr>
        <p:txBody>
          <a:bodyPr/>
          <a:lstStyle/>
          <a:p>
            <a:pPr>
              <a:defRPr/>
            </a:pPr>
            <a:endParaRPr lang="ru-RU"/>
          </a:p>
        </p:txBody>
      </p:sp>
      <p:sp>
        <p:nvSpPr>
          <p:cNvPr id="22533" name="Line 5"/>
          <p:cNvSpPr>
            <a:spLocks noChangeShapeType="1"/>
          </p:cNvSpPr>
          <p:nvPr/>
        </p:nvSpPr>
        <p:spPr bwMode="auto">
          <a:xfrm>
            <a:off x="1116013" y="2852738"/>
            <a:ext cx="2663825" cy="0"/>
          </a:xfrm>
          <a:prstGeom prst="line">
            <a:avLst/>
          </a:prstGeom>
          <a:noFill/>
          <a:ln w="9525">
            <a:noFill/>
            <a:round/>
            <a:headEnd/>
            <a:tailEnd/>
          </a:ln>
          <a:effectLst/>
        </p:spPr>
        <p:txBody>
          <a:bodyPr/>
          <a:lstStyle/>
          <a:p>
            <a:pPr>
              <a:defRPr/>
            </a:pPr>
            <a:endParaRPr lang="ru-RU"/>
          </a:p>
        </p:txBody>
      </p:sp>
      <p:sp>
        <p:nvSpPr>
          <p:cNvPr id="22534" name="Line 6"/>
          <p:cNvSpPr>
            <a:spLocks noChangeShapeType="1"/>
          </p:cNvSpPr>
          <p:nvPr/>
        </p:nvSpPr>
        <p:spPr bwMode="auto">
          <a:xfrm>
            <a:off x="1116013" y="2781300"/>
            <a:ext cx="2879725" cy="0"/>
          </a:xfrm>
          <a:prstGeom prst="line">
            <a:avLst/>
          </a:prstGeom>
          <a:noFill/>
          <a:ln w="9525">
            <a:noFill/>
            <a:round/>
            <a:headEnd/>
            <a:tailEnd/>
          </a:ln>
          <a:effectLst/>
        </p:spPr>
        <p:txBody>
          <a:bodyPr/>
          <a:lstStyle/>
          <a:p>
            <a:pPr>
              <a:defRPr/>
            </a:pPr>
            <a:endParaRPr lang="ru-RU"/>
          </a:p>
        </p:txBody>
      </p:sp>
      <p:sp>
        <p:nvSpPr>
          <p:cNvPr id="22535" name="Line 7"/>
          <p:cNvSpPr>
            <a:spLocks noChangeShapeType="1"/>
          </p:cNvSpPr>
          <p:nvPr/>
        </p:nvSpPr>
        <p:spPr bwMode="auto">
          <a:xfrm>
            <a:off x="1331913" y="2852738"/>
            <a:ext cx="2376487" cy="0"/>
          </a:xfrm>
          <a:prstGeom prst="line">
            <a:avLst/>
          </a:prstGeom>
          <a:noFill/>
          <a:ln w="9525">
            <a:noFill/>
            <a:round/>
            <a:headEnd/>
            <a:tailEnd/>
          </a:ln>
          <a:effectLst/>
        </p:spPr>
        <p:txBody>
          <a:bodyPr/>
          <a:lstStyle/>
          <a:p>
            <a:pPr>
              <a:defRPr/>
            </a:pPr>
            <a:endParaRPr lang="ru-RU"/>
          </a:p>
        </p:txBody>
      </p:sp>
      <p:sp>
        <p:nvSpPr>
          <p:cNvPr id="22537" name="Line 9"/>
          <p:cNvSpPr>
            <a:spLocks noChangeShapeType="1"/>
          </p:cNvSpPr>
          <p:nvPr/>
        </p:nvSpPr>
        <p:spPr bwMode="auto">
          <a:xfrm flipV="1">
            <a:off x="1042988" y="2708275"/>
            <a:ext cx="0" cy="0"/>
          </a:xfrm>
          <a:prstGeom prst="line">
            <a:avLst/>
          </a:prstGeom>
          <a:noFill/>
          <a:ln w="9525">
            <a:noFill/>
            <a:round/>
            <a:headEnd/>
            <a:tailEnd/>
          </a:ln>
          <a:effectLst/>
        </p:spPr>
        <p:txBody>
          <a:bodyPr/>
          <a:lstStyle/>
          <a:p>
            <a:pPr>
              <a:defRPr/>
            </a:pPr>
            <a:endParaRPr lang="ru-RU"/>
          </a:p>
        </p:txBody>
      </p:sp>
      <p:sp>
        <p:nvSpPr>
          <p:cNvPr id="22538" name="Line 10"/>
          <p:cNvSpPr>
            <a:spLocks noChangeShapeType="1"/>
          </p:cNvSpPr>
          <p:nvPr/>
        </p:nvSpPr>
        <p:spPr bwMode="auto">
          <a:xfrm flipH="1">
            <a:off x="1042988" y="2781300"/>
            <a:ext cx="2951162" cy="0"/>
          </a:xfrm>
          <a:prstGeom prst="line">
            <a:avLst/>
          </a:prstGeom>
          <a:noFill/>
          <a:ln w="9525">
            <a:noFill/>
            <a:round/>
            <a:headEnd/>
            <a:tailEnd/>
          </a:ln>
          <a:effectLst/>
        </p:spPr>
        <p:txBody>
          <a:bodyPr/>
          <a:lstStyle/>
          <a:p>
            <a:pPr>
              <a:defRPr/>
            </a:pPr>
            <a:endParaRPr lang="ru-RU"/>
          </a:p>
        </p:txBody>
      </p:sp>
      <p:sp>
        <p:nvSpPr>
          <p:cNvPr id="22539" name="Line 11"/>
          <p:cNvSpPr>
            <a:spLocks noChangeShapeType="1"/>
          </p:cNvSpPr>
          <p:nvPr/>
        </p:nvSpPr>
        <p:spPr bwMode="auto">
          <a:xfrm>
            <a:off x="1042988" y="2636838"/>
            <a:ext cx="1584325" cy="0"/>
          </a:xfrm>
          <a:prstGeom prst="line">
            <a:avLst/>
          </a:prstGeom>
          <a:noFill/>
          <a:ln w="9525">
            <a:noFill/>
            <a:round/>
            <a:headEnd/>
            <a:tailEnd/>
          </a:ln>
          <a:effectLst/>
        </p:spPr>
        <p:txBody>
          <a:bodyPr/>
          <a:lstStyle/>
          <a:p>
            <a:pPr>
              <a:defRPr/>
            </a:pPr>
            <a:endParaRPr lang="ru-RU"/>
          </a:p>
        </p:txBody>
      </p:sp>
      <p:sp>
        <p:nvSpPr>
          <p:cNvPr id="14" name="Содержимое 13"/>
          <p:cNvSpPr>
            <a:spLocks noGrp="1"/>
          </p:cNvSpPr>
          <p:nvPr>
            <p:ph idx="1"/>
          </p:nvPr>
        </p:nvSpPr>
        <p:spPr>
          <a:xfrm>
            <a:off x="500034" y="1428736"/>
            <a:ext cx="8215370" cy="5000660"/>
          </a:xfrm>
        </p:spPr>
        <p:txBody>
          <a:bodyPr>
            <a:normAutofit lnSpcReduction="10000"/>
          </a:bodyPr>
          <a:lstStyle/>
          <a:p>
            <a:pPr marL="514350" indent="-514350">
              <a:buFont typeface="+mj-lt"/>
              <a:buAutoNum type="arabicPeriod"/>
            </a:pPr>
            <a:r>
              <a:rPr lang="kk-KZ" dirty="0" smtClean="0"/>
              <a:t>Жермен салыстырғанда шамамен бір жарым есе қашықтағы Марс қанша уақытты Күнді толық бір айналып шығады?</a:t>
            </a:r>
            <a:endParaRPr lang="en-US" dirty="0" smtClean="0"/>
          </a:p>
          <a:p>
            <a:pPr marL="514350" indent="-514350">
              <a:buFont typeface="+mj-lt"/>
              <a:buAutoNum type="arabicPeriod"/>
            </a:pPr>
            <a:r>
              <a:rPr lang="kk-KZ" dirty="0" smtClean="0"/>
              <a:t>Массалары 1000кг екі дене арасы қандай  болғанда әсерлесу күші 6,67*10</a:t>
            </a:r>
            <a:r>
              <a:rPr lang="kk-KZ" baseline="30000" dirty="0" smtClean="0"/>
              <a:t>-9</a:t>
            </a:r>
            <a:r>
              <a:rPr lang="kk-KZ" dirty="0" smtClean="0"/>
              <a:t>Н-ға тең болады.</a:t>
            </a:r>
          </a:p>
          <a:p>
            <a:pPr marL="514350" indent="-514350">
              <a:buFont typeface="+mj-lt"/>
              <a:buAutoNum type="arabicPeriod"/>
            </a:pPr>
            <a:r>
              <a:rPr lang="kk-KZ" dirty="0" smtClean="0"/>
              <a:t>Массалары 80 тоннадан болатын екі  вагон арасы 1метр болса ,бір-бірін қандай  күшпен  тартады?</a:t>
            </a:r>
          </a:p>
          <a:p>
            <a:pPr marL="514350" indent="-514350">
              <a:buFont typeface="+mj-lt"/>
              <a:buAutoNum type="arabicPeriod"/>
            </a:pPr>
            <a:endParaRPr lang="ru-RU" dirty="0" smtClean="0"/>
          </a:p>
          <a:p>
            <a:endParaRPr lang="ru-RU" dirty="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normAutofit/>
          </a:bodyPr>
          <a:lstStyle/>
          <a:p>
            <a:pPr eaLnBrk="1" hangingPunct="1">
              <a:defRPr/>
            </a:pPr>
            <a:r>
              <a:rPr lang="kk-KZ" sz="4000" b="1" dirty="0" smtClean="0"/>
              <a:t>В-деңгей</a:t>
            </a:r>
            <a:endParaRPr lang="ru-RU" sz="3600" b="1" dirty="0" smtClean="0"/>
          </a:p>
        </p:txBody>
      </p:sp>
      <p:sp>
        <p:nvSpPr>
          <p:cNvPr id="22532" name="Line 4"/>
          <p:cNvSpPr>
            <a:spLocks noChangeShapeType="1"/>
          </p:cNvSpPr>
          <p:nvPr/>
        </p:nvSpPr>
        <p:spPr bwMode="auto">
          <a:xfrm>
            <a:off x="3779838" y="1700213"/>
            <a:ext cx="71437" cy="1441450"/>
          </a:xfrm>
          <a:prstGeom prst="line">
            <a:avLst/>
          </a:prstGeom>
          <a:noFill/>
          <a:ln w="9525">
            <a:noFill/>
            <a:round/>
            <a:headEnd/>
            <a:tailEnd/>
          </a:ln>
          <a:effectLst/>
        </p:spPr>
        <p:txBody>
          <a:bodyPr/>
          <a:lstStyle/>
          <a:p>
            <a:pPr>
              <a:defRPr/>
            </a:pPr>
            <a:endParaRPr lang="ru-RU"/>
          </a:p>
        </p:txBody>
      </p:sp>
      <p:sp>
        <p:nvSpPr>
          <p:cNvPr id="22533" name="Line 5"/>
          <p:cNvSpPr>
            <a:spLocks noChangeShapeType="1"/>
          </p:cNvSpPr>
          <p:nvPr/>
        </p:nvSpPr>
        <p:spPr bwMode="auto">
          <a:xfrm>
            <a:off x="1116013" y="2852738"/>
            <a:ext cx="2663825" cy="0"/>
          </a:xfrm>
          <a:prstGeom prst="line">
            <a:avLst/>
          </a:prstGeom>
          <a:noFill/>
          <a:ln w="9525">
            <a:noFill/>
            <a:round/>
            <a:headEnd/>
            <a:tailEnd/>
          </a:ln>
          <a:effectLst/>
        </p:spPr>
        <p:txBody>
          <a:bodyPr/>
          <a:lstStyle/>
          <a:p>
            <a:pPr>
              <a:defRPr/>
            </a:pPr>
            <a:endParaRPr lang="ru-RU"/>
          </a:p>
        </p:txBody>
      </p:sp>
      <p:sp>
        <p:nvSpPr>
          <p:cNvPr id="22534" name="Line 6"/>
          <p:cNvSpPr>
            <a:spLocks noChangeShapeType="1"/>
          </p:cNvSpPr>
          <p:nvPr/>
        </p:nvSpPr>
        <p:spPr bwMode="auto">
          <a:xfrm>
            <a:off x="1116013" y="2781300"/>
            <a:ext cx="2879725" cy="0"/>
          </a:xfrm>
          <a:prstGeom prst="line">
            <a:avLst/>
          </a:prstGeom>
          <a:noFill/>
          <a:ln w="9525">
            <a:noFill/>
            <a:round/>
            <a:headEnd/>
            <a:tailEnd/>
          </a:ln>
          <a:effectLst/>
        </p:spPr>
        <p:txBody>
          <a:bodyPr/>
          <a:lstStyle/>
          <a:p>
            <a:pPr>
              <a:defRPr/>
            </a:pPr>
            <a:endParaRPr lang="ru-RU"/>
          </a:p>
        </p:txBody>
      </p:sp>
      <p:sp>
        <p:nvSpPr>
          <p:cNvPr id="22535" name="Line 7"/>
          <p:cNvSpPr>
            <a:spLocks noChangeShapeType="1"/>
          </p:cNvSpPr>
          <p:nvPr/>
        </p:nvSpPr>
        <p:spPr bwMode="auto">
          <a:xfrm>
            <a:off x="1331913" y="2852738"/>
            <a:ext cx="2376487" cy="0"/>
          </a:xfrm>
          <a:prstGeom prst="line">
            <a:avLst/>
          </a:prstGeom>
          <a:noFill/>
          <a:ln w="9525">
            <a:noFill/>
            <a:round/>
            <a:headEnd/>
            <a:tailEnd/>
          </a:ln>
          <a:effectLst/>
        </p:spPr>
        <p:txBody>
          <a:bodyPr/>
          <a:lstStyle/>
          <a:p>
            <a:pPr>
              <a:defRPr/>
            </a:pPr>
            <a:endParaRPr lang="ru-RU"/>
          </a:p>
        </p:txBody>
      </p:sp>
      <p:sp>
        <p:nvSpPr>
          <p:cNvPr id="22537" name="Line 9"/>
          <p:cNvSpPr>
            <a:spLocks noChangeShapeType="1"/>
          </p:cNvSpPr>
          <p:nvPr/>
        </p:nvSpPr>
        <p:spPr bwMode="auto">
          <a:xfrm flipV="1">
            <a:off x="1042988" y="2708275"/>
            <a:ext cx="0" cy="0"/>
          </a:xfrm>
          <a:prstGeom prst="line">
            <a:avLst/>
          </a:prstGeom>
          <a:noFill/>
          <a:ln w="9525">
            <a:noFill/>
            <a:round/>
            <a:headEnd/>
            <a:tailEnd/>
          </a:ln>
          <a:effectLst/>
        </p:spPr>
        <p:txBody>
          <a:bodyPr/>
          <a:lstStyle/>
          <a:p>
            <a:pPr>
              <a:defRPr/>
            </a:pPr>
            <a:endParaRPr lang="ru-RU"/>
          </a:p>
        </p:txBody>
      </p:sp>
      <p:sp>
        <p:nvSpPr>
          <p:cNvPr id="22538" name="Line 10"/>
          <p:cNvSpPr>
            <a:spLocks noChangeShapeType="1"/>
          </p:cNvSpPr>
          <p:nvPr/>
        </p:nvSpPr>
        <p:spPr bwMode="auto">
          <a:xfrm flipH="1">
            <a:off x="1042988" y="2781300"/>
            <a:ext cx="2951162" cy="0"/>
          </a:xfrm>
          <a:prstGeom prst="line">
            <a:avLst/>
          </a:prstGeom>
          <a:noFill/>
          <a:ln w="9525">
            <a:noFill/>
            <a:round/>
            <a:headEnd/>
            <a:tailEnd/>
          </a:ln>
          <a:effectLst/>
        </p:spPr>
        <p:txBody>
          <a:bodyPr/>
          <a:lstStyle/>
          <a:p>
            <a:pPr>
              <a:defRPr/>
            </a:pPr>
            <a:endParaRPr lang="ru-RU"/>
          </a:p>
        </p:txBody>
      </p:sp>
      <p:sp>
        <p:nvSpPr>
          <p:cNvPr id="22539" name="Line 11"/>
          <p:cNvSpPr>
            <a:spLocks noChangeShapeType="1"/>
          </p:cNvSpPr>
          <p:nvPr/>
        </p:nvSpPr>
        <p:spPr bwMode="auto">
          <a:xfrm>
            <a:off x="1042988" y="2636838"/>
            <a:ext cx="1584325" cy="0"/>
          </a:xfrm>
          <a:prstGeom prst="line">
            <a:avLst/>
          </a:prstGeom>
          <a:noFill/>
          <a:ln w="9525">
            <a:noFill/>
            <a:round/>
            <a:headEnd/>
            <a:tailEnd/>
          </a:ln>
          <a:effectLst/>
        </p:spPr>
        <p:txBody>
          <a:bodyPr/>
          <a:lstStyle/>
          <a:p>
            <a:pPr>
              <a:defRPr/>
            </a:pPr>
            <a:endParaRPr lang="ru-RU"/>
          </a:p>
        </p:txBody>
      </p:sp>
      <p:sp>
        <p:nvSpPr>
          <p:cNvPr id="14" name="Содержимое 13"/>
          <p:cNvSpPr>
            <a:spLocks noGrp="1"/>
          </p:cNvSpPr>
          <p:nvPr>
            <p:ph idx="1"/>
          </p:nvPr>
        </p:nvSpPr>
        <p:spPr>
          <a:xfrm>
            <a:off x="500034" y="1428736"/>
            <a:ext cx="8215370" cy="5000660"/>
          </a:xfrm>
        </p:spPr>
        <p:txBody>
          <a:bodyPr>
            <a:normAutofit lnSpcReduction="10000"/>
          </a:bodyPr>
          <a:lstStyle/>
          <a:p>
            <a:pPr marL="514350" indent="-514350">
              <a:buFont typeface="+mj-lt"/>
              <a:buAutoNum type="arabicPeriod"/>
            </a:pPr>
            <a:r>
              <a:rPr lang="kk-KZ" dirty="0" smtClean="0"/>
              <a:t>Юпитер серіктерінің бірінің (Ио) ғаламшарларды одан  422 </a:t>
            </a:r>
            <a:r>
              <a:rPr lang="en-US" dirty="0" smtClean="0"/>
              <a:t> </a:t>
            </a:r>
            <a:r>
              <a:rPr lang="kk-KZ" dirty="0" smtClean="0"/>
              <a:t>мың км  қашықтықта, </a:t>
            </a:r>
            <a:r>
              <a:rPr lang="ru-RU" dirty="0" smtClean="0"/>
              <a:t>1,77 </a:t>
            </a:r>
            <a:r>
              <a:rPr lang="kk-KZ" dirty="0" smtClean="0"/>
              <a:t>тәулікте бір айналым жасайтынын ескеріп, Юпитердің массасын есептеп шығару керек.</a:t>
            </a:r>
            <a:endParaRPr lang="en-US" dirty="0" smtClean="0"/>
          </a:p>
          <a:p>
            <a:pPr marL="514350" indent="-514350">
              <a:buFont typeface="+mj-lt"/>
              <a:buAutoNum type="arabicPeriod"/>
            </a:pPr>
            <a:r>
              <a:rPr lang="ru-RU" dirty="0" smtClean="0"/>
              <a:t>Марс </a:t>
            </a:r>
            <a:r>
              <a:rPr lang="kk-KZ" dirty="0" smtClean="0"/>
              <a:t>ғ</a:t>
            </a:r>
            <a:r>
              <a:rPr lang="ru-RU" dirty="0" err="1" smtClean="0"/>
              <a:t>аламшарының серігі</a:t>
            </a:r>
            <a:r>
              <a:rPr lang="ru-RU" dirty="0" smtClean="0"/>
              <a:t>  Фобос </a:t>
            </a:r>
            <a:r>
              <a:rPr lang="kk-KZ" dirty="0" smtClean="0"/>
              <a:t>қ</a:t>
            </a:r>
            <a:r>
              <a:rPr lang="ru-RU" dirty="0" err="1" smtClean="0"/>
              <a:t>озғалып жүрген шеңберінің </a:t>
            </a:r>
            <a:r>
              <a:rPr lang="ru-RU" dirty="0" smtClean="0"/>
              <a:t>радиусы </a:t>
            </a:r>
            <a:r>
              <a:rPr lang="en-US" dirty="0" smtClean="0"/>
              <a:t>9400 </a:t>
            </a:r>
            <a:r>
              <a:rPr lang="kk-KZ" dirty="0" smtClean="0"/>
              <a:t>км, айналу периоды </a:t>
            </a:r>
            <a:r>
              <a:rPr lang="ru-RU" dirty="0" smtClean="0"/>
              <a:t>7са</a:t>
            </a:r>
            <a:r>
              <a:rPr lang="kk-KZ" dirty="0" smtClean="0"/>
              <a:t>ғ</a:t>
            </a:r>
            <a:r>
              <a:rPr lang="ru-RU" dirty="0" smtClean="0"/>
              <a:t>39мин. </a:t>
            </a:r>
            <a:r>
              <a:rPr lang="ru-RU" dirty="0" err="1" smtClean="0"/>
              <a:t>Марсты</a:t>
            </a:r>
            <a:r>
              <a:rPr lang="kk-KZ" dirty="0" smtClean="0"/>
              <a:t>ң  массасы Жер массасынан  қанша есе кем?</a:t>
            </a:r>
            <a:endParaRPr lang="ru-RU" dirty="0" smtClean="0"/>
          </a:p>
          <a:p>
            <a:endParaRPr lang="ru-RU"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28604"/>
            <a:ext cx="8229600" cy="5697559"/>
          </a:xfrm>
        </p:spPr>
        <p:txBody>
          <a:bodyPr>
            <a:normAutofit fontScale="92500"/>
          </a:bodyPr>
          <a:lstStyle/>
          <a:p>
            <a:pPr marL="514350" lvl="0" indent="-514350">
              <a:buNone/>
            </a:pPr>
            <a:r>
              <a:rPr lang="kk-KZ" dirty="0" smtClean="0"/>
              <a:t>5. Қозғалыстағы санақ жүйесінде дененің сызықтық өлшемі ... көрінеді. Оның формуласы ... .</a:t>
            </a:r>
            <a:endParaRPr lang="ru-RU" dirty="0" smtClean="0"/>
          </a:p>
          <a:p>
            <a:pPr marL="514350" lvl="0" indent="-514350">
              <a:buNone/>
            </a:pPr>
            <a:r>
              <a:rPr lang="ru-RU" dirty="0" smtClean="0"/>
              <a:t>6. </a:t>
            </a:r>
            <a:r>
              <a:rPr lang="kk-KZ" dirty="0" smtClean="0"/>
              <a:t>Қозғалыстағы санақ жүйесінде уақыттың ... эффектісі байқалады. Оның формуласы ... </a:t>
            </a:r>
            <a:endParaRPr lang="ru-RU" dirty="0" smtClean="0"/>
          </a:p>
          <a:p>
            <a:pPr marL="514350" lvl="0" indent="-514350">
              <a:buNone/>
            </a:pPr>
            <a:r>
              <a:rPr lang="kk-KZ" dirty="0" smtClean="0"/>
              <a:t>7. Дененің жылдамдығы артқан кезде ... </a:t>
            </a:r>
            <a:r>
              <a:rPr lang="kk-KZ" smtClean="0"/>
              <a:t>формуласы </a:t>
            </a:r>
            <a:r>
              <a:rPr lang="kk-KZ" dirty="0" smtClean="0"/>
              <a:t>бойынша оның энергиясы ... .</a:t>
            </a:r>
            <a:endParaRPr lang="ru-RU" dirty="0" smtClean="0"/>
          </a:p>
          <a:p>
            <a:pPr marL="514350" lvl="0" indent="-514350">
              <a:buNone/>
            </a:pPr>
            <a:r>
              <a:rPr lang="kk-KZ" dirty="0" smtClean="0"/>
              <a:t>8. Масса мен дененің тыныштық энергиясы ... формуламен байланысады. Ол формуланы ... деп атайды.</a:t>
            </a:r>
            <a:endParaRPr lang="ru-RU" dirty="0" smtClean="0"/>
          </a:p>
          <a:p>
            <a:endParaRPr lang="ru-RU"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normAutofit/>
          </a:bodyPr>
          <a:lstStyle/>
          <a:p>
            <a:pPr eaLnBrk="1" hangingPunct="1">
              <a:defRPr/>
            </a:pPr>
            <a:r>
              <a:rPr lang="kk-KZ" sz="4000" b="1" dirty="0" smtClean="0"/>
              <a:t>С-деңгей</a:t>
            </a:r>
            <a:endParaRPr lang="ru-RU" sz="3600" b="1" dirty="0" smtClean="0"/>
          </a:p>
        </p:txBody>
      </p:sp>
      <p:sp>
        <p:nvSpPr>
          <p:cNvPr id="22532" name="Line 4"/>
          <p:cNvSpPr>
            <a:spLocks noChangeShapeType="1"/>
          </p:cNvSpPr>
          <p:nvPr/>
        </p:nvSpPr>
        <p:spPr bwMode="auto">
          <a:xfrm>
            <a:off x="3779838" y="1700213"/>
            <a:ext cx="71437" cy="1441450"/>
          </a:xfrm>
          <a:prstGeom prst="line">
            <a:avLst/>
          </a:prstGeom>
          <a:noFill/>
          <a:ln w="9525">
            <a:noFill/>
            <a:round/>
            <a:headEnd/>
            <a:tailEnd/>
          </a:ln>
          <a:effectLst/>
        </p:spPr>
        <p:txBody>
          <a:bodyPr/>
          <a:lstStyle/>
          <a:p>
            <a:pPr>
              <a:defRPr/>
            </a:pPr>
            <a:endParaRPr lang="ru-RU"/>
          </a:p>
        </p:txBody>
      </p:sp>
      <p:sp>
        <p:nvSpPr>
          <p:cNvPr id="22533" name="Line 5"/>
          <p:cNvSpPr>
            <a:spLocks noChangeShapeType="1"/>
          </p:cNvSpPr>
          <p:nvPr/>
        </p:nvSpPr>
        <p:spPr bwMode="auto">
          <a:xfrm>
            <a:off x="1116013" y="2852738"/>
            <a:ext cx="2663825" cy="0"/>
          </a:xfrm>
          <a:prstGeom prst="line">
            <a:avLst/>
          </a:prstGeom>
          <a:noFill/>
          <a:ln w="9525">
            <a:noFill/>
            <a:round/>
            <a:headEnd/>
            <a:tailEnd/>
          </a:ln>
          <a:effectLst/>
        </p:spPr>
        <p:txBody>
          <a:bodyPr/>
          <a:lstStyle/>
          <a:p>
            <a:pPr>
              <a:defRPr/>
            </a:pPr>
            <a:endParaRPr lang="ru-RU"/>
          </a:p>
        </p:txBody>
      </p:sp>
      <p:sp>
        <p:nvSpPr>
          <p:cNvPr id="22534" name="Line 6"/>
          <p:cNvSpPr>
            <a:spLocks noChangeShapeType="1"/>
          </p:cNvSpPr>
          <p:nvPr/>
        </p:nvSpPr>
        <p:spPr bwMode="auto">
          <a:xfrm>
            <a:off x="1116013" y="2781300"/>
            <a:ext cx="2879725" cy="0"/>
          </a:xfrm>
          <a:prstGeom prst="line">
            <a:avLst/>
          </a:prstGeom>
          <a:noFill/>
          <a:ln w="9525">
            <a:noFill/>
            <a:round/>
            <a:headEnd/>
            <a:tailEnd/>
          </a:ln>
          <a:effectLst/>
        </p:spPr>
        <p:txBody>
          <a:bodyPr/>
          <a:lstStyle/>
          <a:p>
            <a:pPr>
              <a:defRPr/>
            </a:pPr>
            <a:endParaRPr lang="ru-RU"/>
          </a:p>
        </p:txBody>
      </p:sp>
      <p:sp>
        <p:nvSpPr>
          <p:cNvPr id="22535" name="Line 7"/>
          <p:cNvSpPr>
            <a:spLocks noChangeShapeType="1"/>
          </p:cNvSpPr>
          <p:nvPr/>
        </p:nvSpPr>
        <p:spPr bwMode="auto">
          <a:xfrm>
            <a:off x="1331913" y="2852738"/>
            <a:ext cx="2376487" cy="0"/>
          </a:xfrm>
          <a:prstGeom prst="line">
            <a:avLst/>
          </a:prstGeom>
          <a:noFill/>
          <a:ln w="9525">
            <a:noFill/>
            <a:round/>
            <a:headEnd/>
            <a:tailEnd/>
          </a:ln>
          <a:effectLst/>
        </p:spPr>
        <p:txBody>
          <a:bodyPr/>
          <a:lstStyle/>
          <a:p>
            <a:pPr>
              <a:defRPr/>
            </a:pPr>
            <a:endParaRPr lang="ru-RU"/>
          </a:p>
        </p:txBody>
      </p:sp>
      <p:sp>
        <p:nvSpPr>
          <p:cNvPr id="22537" name="Line 9"/>
          <p:cNvSpPr>
            <a:spLocks noChangeShapeType="1"/>
          </p:cNvSpPr>
          <p:nvPr/>
        </p:nvSpPr>
        <p:spPr bwMode="auto">
          <a:xfrm flipV="1">
            <a:off x="1042988" y="2708275"/>
            <a:ext cx="0" cy="0"/>
          </a:xfrm>
          <a:prstGeom prst="line">
            <a:avLst/>
          </a:prstGeom>
          <a:noFill/>
          <a:ln w="9525">
            <a:noFill/>
            <a:round/>
            <a:headEnd/>
            <a:tailEnd/>
          </a:ln>
          <a:effectLst/>
        </p:spPr>
        <p:txBody>
          <a:bodyPr/>
          <a:lstStyle/>
          <a:p>
            <a:pPr>
              <a:defRPr/>
            </a:pPr>
            <a:endParaRPr lang="ru-RU"/>
          </a:p>
        </p:txBody>
      </p:sp>
      <p:sp>
        <p:nvSpPr>
          <p:cNvPr id="22538" name="Line 10"/>
          <p:cNvSpPr>
            <a:spLocks noChangeShapeType="1"/>
          </p:cNvSpPr>
          <p:nvPr/>
        </p:nvSpPr>
        <p:spPr bwMode="auto">
          <a:xfrm flipH="1">
            <a:off x="1042988" y="2781300"/>
            <a:ext cx="2951162" cy="0"/>
          </a:xfrm>
          <a:prstGeom prst="line">
            <a:avLst/>
          </a:prstGeom>
          <a:noFill/>
          <a:ln w="9525">
            <a:noFill/>
            <a:round/>
            <a:headEnd/>
            <a:tailEnd/>
          </a:ln>
          <a:effectLst/>
        </p:spPr>
        <p:txBody>
          <a:bodyPr/>
          <a:lstStyle/>
          <a:p>
            <a:pPr>
              <a:defRPr/>
            </a:pPr>
            <a:endParaRPr lang="ru-RU"/>
          </a:p>
        </p:txBody>
      </p:sp>
      <p:sp>
        <p:nvSpPr>
          <p:cNvPr id="22539" name="Line 11"/>
          <p:cNvSpPr>
            <a:spLocks noChangeShapeType="1"/>
          </p:cNvSpPr>
          <p:nvPr/>
        </p:nvSpPr>
        <p:spPr bwMode="auto">
          <a:xfrm>
            <a:off x="1042988" y="2636838"/>
            <a:ext cx="1584325" cy="0"/>
          </a:xfrm>
          <a:prstGeom prst="line">
            <a:avLst/>
          </a:prstGeom>
          <a:noFill/>
          <a:ln w="9525">
            <a:noFill/>
            <a:round/>
            <a:headEnd/>
            <a:tailEnd/>
          </a:ln>
          <a:effectLst/>
        </p:spPr>
        <p:txBody>
          <a:bodyPr/>
          <a:lstStyle/>
          <a:p>
            <a:pPr>
              <a:defRPr/>
            </a:pPr>
            <a:endParaRPr lang="ru-RU"/>
          </a:p>
        </p:txBody>
      </p:sp>
      <p:sp>
        <p:nvSpPr>
          <p:cNvPr id="14" name="Содержимое 13"/>
          <p:cNvSpPr>
            <a:spLocks noGrp="1"/>
          </p:cNvSpPr>
          <p:nvPr>
            <p:ph idx="1"/>
          </p:nvPr>
        </p:nvSpPr>
        <p:spPr>
          <a:xfrm>
            <a:off x="500034" y="1428736"/>
            <a:ext cx="8215370" cy="5000660"/>
          </a:xfrm>
        </p:spPr>
        <p:txBody>
          <a:bodyPr>
            <a:normAutofit/>
          </a:bodyPr>
          <a:lstStyle/>
          <a:p>
            <a:r>
              <a:rPr lang="ru-RU" dirty="0" smtClean="0"/>
              <a:t>К</a:t>
            </a:r>
            <a:r>
              <a:rPr lang="kk-KZ" dirty="0" smtClean="0"/>
              <a:t>өпірден өтіп келе жатқан ат, көпір ұзындығының 3/8 бөлігін өткенде келе жатқан автомобильді көреді. Егер ат кері бұрылып жүрсе автомобильді көпірдің басында, егер алға жүрсе автомобильді көпірдің соңында кездестіреді. Қорыққан жануар қандай жылдамдықпен жүгірген. Автомобильдің жылдамдығы </a:t>
            </a:r>
            <a:r>
              <a:rPr lang="en-US" dirty="0" smtClean="0"/>
              <a:t>v</a:t>
            </a:r>
            <a:r>
              <a:rPr lang="kk-KZ" dirty="0" smtClean="0"/>
              <a:t>.</a:t>
            </a:r>
            <a:endParaRPr lang="ru-RU" dirty="0"/>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Үй жұмысы</a:t>
            </a:r>
            <a:endParaRPr lang="ru-RU" dirty="0"/>
          </a:p>
        </p:txBody>
      </p:sp>
      <p:sp>
        <p:nvSpPr>
          <p:cNvPr id="3" name="Содержимое 2"/>
          <p:cNvSpPr>
            <a:spLocks noGrp="1"/>
          </p:cNvSpPr>
          <p:nvPr>
            <p:ph idx="1"/>
          </p:nvPr>
        </p:nvSpPr>
        <p:spPr>
          <a:xfrm>
            <a:off x="428596" y="1500174"/>
            <a:ext cx="8229600" cy="1125527"/>
          </a:xfrm>
        </p:spPr>
        <p:txBody>
          <a:bodyPr>
            <a:normAutofit lnSpcReduction="10000"/>
          </a:bodyPr>
          <a:lstStyle/>
          <a:p>
            <a:r>
              <a:rPr lang="kk-KZ" dirty="0" smtClean="0"/>
              <a:t>Тақырыпты мазмұндау 2,6 және 2,8</a:t>
            </a:r>
          </a:p>
          <a:p>
            <a:r>
              <a:rPr lang="kk-KZ" b="1" dirty="0" smtClean="0"/>
              <a:t>6-жаттығу</a:t>
            </a:r>
            <a:endParaRPr lang="ru-RU"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357158" y="0"/>
            <a:ext cx="8786842" cy="6828333"/>
          </a:xfrm>
          <a:prstGeom prst="rect">
            <a:avLst/>
          </a:prstGeom>
          <a:noFill/>
          <a:ln w="9525">
            <a:noFill/>
            <a:miter lim="800000"/>
            <a:headEnd/>
            <a:tailEnd/>
          </a:ln>
          <a:effectLst/>
        </p:spPr>
      </p:pic>
      <p:sp>
        <p:nvSpPr>
          <p:cNvPr id="27650" name="Rectangle 2"/>
          <p:cNvSpPr>
            <a:spLocks noGrp="1" noChangeArrowheads="1"/>
          </p:cNvSpPr>
          <p:nvPr>
            <p:ph type="title"/>
          </p:nvPr>
        </p:nvSpPr>
        <p:spPr/>
        <p:txBody>
          <a:bodyPr/>
          <a:lstStyle/>
          <a:p>
            <a:pPr eaLnBrk="1" hangingPunct="1">
              <a:defRPr/>
            </a:pPr>
            <a:r>
              <a:rPr lang="ru-RU" dirty="0" err="1" smtClean="0"/>
              <a:t>Проблемалы</a:t>
            </a:r>
            <a:r>
              <a:rPr lang="kk-KZ" dirty="0" smtClean="0"/>
              <a:t>қ жағдай.</a:t>
            </a:r>
            <a:endParaRPr lang="ru-RU" dirty="0" smtClean="0"/>
          </a:p>
        </p:txBody>
      </p:sp>
      <p:sp>
        <p:nvSpPr>
          <p:cNvPr id="27651" name="Rectangle 3"/>
          <p:cNvSpPr>
            <a:spLocks noGrp="1" noChangeArrowheads="1"/>
          </p:cNvSpPr>
          <p:nvPr>
            <p:ph type="body" idx="1"/>
          </p:nvPr>
        </p:nvSpPr>
        <p:spPr/>
        <p:txBody>
          <a:bodyPr>
            <a:normAutofit/>
          </a:bodyPr>
          <a:lstStyle/>
          <a:p>
            <a:pPr eaLnBrk="1" hangingPunct="1">
              <a:defRPr/>
            </a:pPr>
            <a:r>
              <a:rPr lang="kk-KZ" sz="3600" dirty="0" smtClean="0"/>
              <a:t>Бір бірімізбен  сөйлесіп тұрғанда арамыздағы тартылысты неге сезбейміз?</a:t>
            </a:r>
          </a:p>
          <a:p>
            <a:pPr eaLnBrk="1" hangingPunct="1">
              <a:defRPr/>
            </a:pPr>
            <a:r>
              <a:rPr lang="kk-KZ" sz="3600" dirty="0" smtClean="0"/>
              <a:t>Адам неге құс  сияқты ұшып кетпейді?</a:t>
            </a:r>
            <a:endParaRPr lang="ru-RU" sz="3600" dirty="0" smtClean="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28596" y="2130425"/>
            <a:ext cx="8029604" cy="1470025"/>
          </a:xfrm>
        </p:spPr>
        <p:txBody>
          <a:bodyPr>
            <a:noAutofit/>
          </a:bodyPr>
          <a:lstStyle/>
          <a:p>
            <a:r>
              <a:rPr lang="kk-KZ" sz="36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Кеплер заңдары. Бүкіл әлемдік тартылыс заңы.</a:t>
            </a:r>
            <a:endParaRPr lang="ru-RU" sz="3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3" name="Подзаголовок 2"/>
          <p:cNvSpPr>
            <a:spLocks noGrp="1"/>
          </p:cNvSpPr>
          <p:nvPr>
            <p:ph type="subTitle" idx="1"/>
          </p:nvPr>
        </p:nvSpPr>
        <p:spPr>
          <a:xfrm>
            <a:off x="1371600" y="4643446"/>
            <a:ext cx="6400800" cy="995354"/>
          </a:xfrm>
        </p:spPr>
        <p:txBody>
          <a:bodyPr>
            <a:normAutofit/>
          </a:bodyPr>
          <a:lstStyle/>
          <a:p>
            <a:r>
              <a:rPr lang="kk-KZ" sz="28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Пән мұғалімі: Оңғарбай Жанғозы</a:t>
            </a:r>
            <a:endParaRPr lang="ru-RU" sz="28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dirty="0" smtClean="0"/>
              <a:t>Ғаламшарлардың қозғалыс заңдары</a:t>
            </a:r>
            <a:endParaRPr lang="ru-RU" dirty="0"/>
          </a:p>
        </p:txBody>
      </p:sp>
      <p:sp>
        <p:nvSpPr>
          <p:cNvPr id="5" name="Содержимое 4"/>
          <p:cNvSpPr>
            <a:spLocks noGrp="1"/>
          </p:cNvSpPr>
          <p:nvPr>
            <p:ph sz="half" idx="1"/>
          </p:nvPr>
        </p:nvSpPr>
        <p:spPr/>
        <p:txBody>
          <a:bodyPr>
            <a:normAutofit fontScale="92500"/>
          </a:bodyPr>
          <a:lstStyle/>
          <a:p>
            <a:r>
              <a:rPr lang="kk-KZ" dirty="0" smtClean="0"/>
              <a:t>XVII- ғасырдың басында көптеген ғалымдар Коперниктің жүйесін дұрыс деп санап және Дат ғалымы Т.Брагенің шәкірті Кеплер планеталардың қозғалысының гелиоцентрлік үш заңын тұжырымдады:</a:t>
            </a:r>
            <a:endParaRPr lang="ru-RU" dirty="0" smtClean="0"/>
          </a:p>
          <a:p>
            <a:endParaRPr lang="ru-RU" dirty="0"/>
          </a:p>
        </p:txBody>
      </p:sp>
      <p:pic>
        <p:nvPicPr>
          <p:cNvPr id="11265" name="Picture 1"/>
          <p:cNvPicPr>
            <a:picLocks noGrp="1" noChangeAspect="1" noChangeArrowheads="1"/>
          </p:cNvPicPr>
          <p:nvPr>
            <p:ph sz="half" idx="2"/>
          </p:nvPr>
        </p:nvPicPr>
        <p:blipFill>
          <a:blip r:embed="rId2"/>
          <a:srcRect/>
          <a:stretch>
            <a:fillRect/>
          </a:stretch>
        </p:blipFill>
        <p:spPr bwMode="auto">
          <a:xfrm>
            <a:off x="5572132" y="1643050"/>
            <a:ext cx="2928958" cy="4027317"/>
          </a:xfrm>
          <a:prstGeom prst="rect">
            <a:avLst/>
          </a:prstGeom>
          <a:noFill/>
          <a:ln w="9525">
            <a:noFill/>
            <a:miter lim="800000"/>
            <a:headEnd/>
            <a:tailEnd/>
          </a:ln>
          <a:effectLst/>
        </p:spPr>
      </p:pic>
      <p:sp>
        <p:nvSpPr>
          <p:cNvPr id="6" name="TextBox 5"/>
          <p:cNvSpPr txBox="1"/>
          <p:nvPr/>
        </p:nvSpPr>
        <p:spPr>
          <a:xfrm>
            <a:off x="5929322" y="5715016"/>
            <a:ext cx="2144562" cy="830997"/>
          </a:xfrm>
          <a:prstGeom prst="rect">
            <a:avLst/>
          </a:prstGeom>
          <a:noFill/>
        </p:spPr>
        <p:txBody>
          <a:bodyPr wrap="square" rtlCol="0">
            <a:spAutoFit/>
          </a:bodyPr>
          <a:lstStyle/>
          <a:p>
            <a:pPr algn="ctr"/>
            <a:r>
              <a:rPr lang="kk-KZ" sz="2400" dirty="0" smtClean="0"/>
              <a:t>Иоганн Кеплер</a:t>
            </a:r>
          </a:p>
          <a:p>
            <a:pPr algn="ctr"/>
            <a:r>
              <a:rPr lang="kk-KZ" sz="2400" dirty="0" smtClean="0"/>
              <a:t>(1571-1630)</a:t>
            </a:r>
            <a:endParaRPr lang="ru-RU" sz="2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Кеплердің 1-заңы</a:t>
            </a:r>
            <a:endParaRPr lang="ru-RU" dirty="0"/>
          </a:p>
        </p:txBody>
      </p:sp>
      <p:sp>
        <p:nvSpPr>
          <p:cNvPr id="4" name="Содержимое 3"/>
          <p:cNvSpPr>
            <a:spLocks noGrp="1"/>
          </p:cNvSpPr>
          <p:nvPr>
            <p:ph sz="half" idx="2"/>
          </p:nvPr>
        </p:nvSpPr>
        <p:spPr>
          <a:xfrm>
            <a:off x="4572000" y="2285992"/>
            <a:ext cx="4038600" cy="2982915"/>
          </a:xfrm>
        </p:spPr>
        <p:txBody>
          <a:bodyPr/>
          <a:lstStyle/>
          <a:p>
            <a:pPr lvl="0">
              <a:buFont typeface="Wingdings" pitchFamily="2" charset="2"/>
              <a:buChar char="Ø"/>
            </a:pPr>
            <a:r>
              <a:rPr lang="kk-KZ" dirty="0" smtClean="0"/>
              <a:t>Планеталар эллипс бойымен қозғалады, оның бір фокусында Күн орналасқан. </a:t>
            </a:r>
            <a:endParaRPr lang="ru-RU" dirty="0" smtClean="0"/>
          </a:p>
          <a:p>
            <a:pPr>
              <a:buFont typeface="Wingdings" pitchFamily="2" charset="2"/>
              <a:buChar char="Ø"/>
            </a:pPr>
            <a:endParaRPr lang="ru-RU" dirty="0"/>
          </a:p>
        </p:txBody>
      </p:sp>
      <p:pic>
        <p:nvPicPr>
          <p:cNvPr id="38914" name="Picture 2"/>
          <p:cNvPicPr>
            <a:picLocks noGrp="1" noChangeAspect="1" noChangeArrowheads="1"/>
          </p:cNvPicPr>
          <p:nvPr>
            <p:ph sz="half" idx="1"/>
          </p:nvPr>
        </p:nvPicPr>
        <p:blipFill>
          <a:blip r:embed="rId2"/>
          <a:srcRect/>
          <a:stretch>
            <a:fillRect/>
          </a:stretch>
        </p:blipFill>
        <p:spPr bwMode="auto">
          <a:xfrm>
            <a:off x="514350" y="2315369"/>
            <a:ext cx="3924300" cy="30956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dirty="0" smtClean="0"/>
              <a:t>Кеплердің 2-заңы (тең аудандар заңы)</a:t>
            </a:r>
            <a:endParaRPr lang="ru-RU" dirty="0"/>
          </a:p>
        </p:txBody>
      </p:sp>
      <p:sp>
        <p:nvSpPr>
          <p:cNvPr id="4" name="Содержимое 3"/>
          <p:cNvSpPr>
            <a:spLocks noGrp="1"/>
          </p:cNvSpPr>
          <p:nvPr>
            <p:ph sz="half" idx="2"/>
          </p:nvPr>
        </p:nvSpPr>
        <p:spPr>
          <a:xfrm>
            <a:off x="428596" y="4929198"/>
            <a:ext cx="8258204" cy="1196965"/>
          </a:xfrm>
        </p:spPr>
        <p:txBody>
          <a:bodyPr/>
          <a:lstStyle/>
          <a:p>
            <a:pPr lvl="0">
              <a:buFont typeface="Wingdings" pitchFamily="2" charset="2"/>
              <a:buChar char="Ø"/>
            </a:pPr>
            <a:r>
              <a:rPr lang="kk-KZ" dirty="0" smtClean="0"/>
              <a:t>Планеталардың радиус-векторлары тең уақыт аралығында тең S аудан жасап өтеді. </a:t>
            </a:r>
            <a:endParaRPr lang="ru-RU" dirty="0" smtClean="0"/>
          </a:p>
          <a:p>
            <a:pPr>
              <a:buFont typeface="Wingdings" pitchFamily="2" charset="2"/>
              <a:buChar char="Ø"/>
            </a:pPr>
            <a:endParaRPr lang="ru-RU" dirty="0"/>
          </a:p>
        </p:txBody>
      </p:sp>
      <p:pic>
        <p:nvPicPr>
          <p:cNvPr id="6146" name="Picture 2"/>
          <p:cNvPicPr>
            <a:picLocks noGrp="1" noChangeAspect="1" noChangeArrowheads="1"/>
          </p:cNvPicPr>
          <p:nvPr>
            <p:ph sz="half" idx="1"/>
          </p:nvPr>
        </p:nvPicPr>
        <p:blipFill>
          <a:blip r:embed="rId2"/>
          <a:srcRect/>
          <a:stretch>
            <a:fillRect/>
          </a:stretch>
        </p:blipFill>
        <p:spPr bwMode="auto">
          <a:xfrm>
            <a:off x="1428728" y="1643050"/>
            <a:ext cx="6115714" cy="304132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Кеплердің 3-заңы</a:t>
            </a:r>
            <a:endParaRPr lang="ru-RU" dirty="0"/>
          </a:p>
        </p:txBody>
      </p:sp>
      <p:sp>
        <p:nvSpPr>
          <p:cNvPr id="3" name="Содержимое 2"/>
          <p:cNvSpPr>
            <a:spLocks noGrp="1"/>
          </p:cNvSpPr>
          <p:nvPr>
            <p:ph sz="half" idx="1"/>
          </p:nvPr>
        </p:nvSpPr>
        <p:spPr>
          <a:xfrm>
            <a:off x="500034" y="1928802"/>
            <a:ext cx="8186766" cy="2114552"/>
          </a:xfrm>
        </p:spPr>
        <p:txBody>
          <a:bodyPr/>
          <a:lstStyle/>
          <a:p>
            <a:pPr>
              <a:buFont typeface="Wingdings" pitchFamily="2" charset="2"/>
              <a:buChar char="Ø"/>
            </a:pPr>
            <a:r>
              <a:rPr lang="kk-KZ" dirty="0" smtClean="0"/>
              <a:t>Ғаламшарлардың периодтарының квадраттарының қатынасы, үлкен жарты осьтерінің кубтарының қатынасына тең. </a:t>
            </a:r>
            <a:endParaRPr lang="ru-RU" dirty="0"/>
          </a:p>
        </p:txBody>
      </p:sp>
      <p:sp>
        <p:nvSpPr>
          <p:cNvPr id="3993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39937" name="Object 1"/>
          <p:cNvGraphicFramePr>
            <a:graphicFrameLocks noChangeAspect="1"/>
          </p:cNvGraphicFramePr>
          <p:nvPr/>
        </p:nvGraphicFramePr>
        <p:xfrm>
          <a:off x="3428992" y="3857628"/>
          <a:ext cx="2071702" cy="1525003"/>
        </p:xfrm>
        <a:graphic>
          <a:graphicData uri="http://schemas.openxmlformats.org/presentationml/2006/ole">
            <p:oleObj spid="_x0000_s39937" name="Формула" r:id="rId3" imgW="685800" imgH="508000" progId="Equation.3">
              <p:embed/>
            </p:oleObj>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defRPr/>
            </a:pPr>
            <a:r>
              <a:rPr lang="kk-KZ" smtClean="0"/>
              <a:t>Бүкіл әлемдік тартылыс заңы.</a:t>
            </a:r>
            <a:endParaRPr lang="ru-RU" smtClean="0"/>
          </a:p>
        </p:txBody>
      </p:sp>
      <p:sp>
        <p:nvSpPr>
          <p:cNvPr id="6147" name="Rectangle 3"/>
          <p:cNvSpPr>
            <a:spLocks noGrp="1" noChangeArrowheads="1"/>
          </p:cNvSpPr>
          <p:nvPr>
            <p:ph type="body" idx="1"/>
          </p:nvPr>
        </p:nvSpPr>
        <p:spPr>
          <a:xfrm>
            <a:off x="457200" y="1357298"/>
            <a:ext cx="8229600" cy="2428892"/>
          </a:xfrm>
        </p:spPr>
        <p:txBody>
          <a:bodyPr>
            <a:noAutofit/>
          </a:bodyPr>
          <a:lstStyle/>
          <a:p>
            <a:pPr eaLnBrk="1" hangingPunct="1">
              <a:lnSpc>
                <a:spcPct val="80000"/>
              </a:lnSpc>
              <a:defRPr/>
            </a:pPr>
            <a:r>
              <a:rPr lang="kk-KZ" sz="2400" dirty="0" smtClean="0"/>
              <a:t>Заңды </a:t>
            </a:r>
            <a:r>
              <a:rPr lang="kk-KZ" sz="2400" u="sng" dirty="0" smtClean="0"/>
              <a:t>И. Ньютон</a:t>
            </a:r>
            <a:r>
              <a:rPr lang="kk-KZ" sz="2400" dirty="0" smtClean="0"/>
              <a:t> 1667 жылы ашты.. </a:t>
            </a:r>
            <a:r>
              <a:rPr lang="ru-RU" sz="2400" dirty="0" smtClean="0"/>
              <a:t>1665 </a:t>
            </a:r>
            <a:r>
              <a:rPr lang="kk-KZ" sz="2400" dirty="0" smtClean="0"/>
              <a:t>жылы</a:t>
            </a:r>
            <a:r>
              <a:rPr lang="ru-RU" sz="2400" dirty="0" smtClean="0"/>
              <a:t> 23-</a:t>
            </a:r>
            <a:r>
              <a:rPr lang="kk-KZ" sz="2400" dirty="0" smtClean="0"/>
              <a:t>жасында</a:t>
            </a:r>
            <a:r>
              <a:rPr lang="ru-RU" sz="2400" dirty="0" smtClean="0"/>
              <a:t> Ньютон</a:t>
            </a:r>
            <a:r>
              <a:rPr lang="kk-KZ" sz="2400" dirty="0" smtClean="0"/>
              <a:t>  Айды  орбитада  ұстап  тұратын күш  Жерге алманың  құлауына септігін  тигізетін күш табиғатына  ұқсас екендігін  болжап  айтты. Оның  болжамы  бойынша  Әлемдегі  барлық  денелер арасында массалар центрін жалғастыратын  түзу  бойымен тартылыс (гравитациялық күштер) күштері  әсер  етеді.</a:t>
            </a:r>
            <a:endParaRPr lang="ru-RU" sz="2400" dirty="0" smtClean="0"/>
          </a:p>
        </p:txBody>
      </p:sp>
      <p:pic>
        <p:nvPicPr>
          <p:cNvPr id="7172" name="Picture 4" descr="1-10-1"/>
          <p:cNvPicPr>
            <a:picLocks noChangeAspect="1" noChangeArrowheads="1"/>
          </p:cNvPicPr>
          <p:nvPr/>
        </p:nvPicPr>
        <p:blipFill>
          <a:blip r:embed="rId3"/>
          <a:srcRect/>
          <a:stretch>
            <a:fillRect/>
          </a:stretch>
        </p:blipFill>
        <p:spPr bwMode="auto">
          <a:xfrm>
            <a:off x="1142976" y="3722149"/>
            <a:ext cx="7120139" cy="3135851"/>
          </a:xfrm>
          <a:prstGeom prst="rect">
            <a:avLst/>
          </a:prstGeom>
          <a:noFill/>
          <a:ln w="9525">
            <a:noFill/>
            <a:miter lim="800000"/>
            <a:headEnd/>
            <a:tailEnd/>
          </a:ln>
        </p:spPr>
      </p:pic>
    </p:spTree>
  </p:cSld>
  <p:clrMapOvr>
    <a:masterClrMapping/>
  </p:clrMapOvr>
  <p:transition>
    <p:push dir="r"/>
    <p:sndAc>
      <p:stSnd loop="1">
        <p:snd r:embed="rId2" name="Записанный звук"/>
      </p:stSnd>
    </p:sndAc>
  </p:transition>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677</TotalTime>
  <Words>580</Words>
  <Application>Microsoft Office PowerPoint</Application>
  <PresentationFormat>Экран (4:3)</PresentationFormat>
  <Paragraphs>80</Paragraphs>
  <Slides>21</Slides>
  <Notes>0</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21</vt:i4>
      </vt:variant>
    </vt:vector>
  </HeadingPairs>
  <TitlesOfParts>
    <vt:vector size="23" baseType="lpstr">
      <vt:lpstr>Тема Office</vt:lpstr>
      <vt:lpstr>Формула</vt:lpstr>
      <vt:lpstr>Слайд 1</vt:lpstr>
      <vt:lpstr>Слайд 2</vt:lpstr>
      <vt:lpstr>Проблемалық жағдай.</vt:lpstr>
      <vt:lpstr>Кеплер заңдары. Бүкіл әлемдік тартылыс заңы.</vt:lpstr>
      <vt:lpstr>Ғаламшарлардың қозғалыс заңдары</vt:lpstr>
      <vt:lpstr>Кеплердің 1-заңы</vt:lpstr>
      <vt:lpstr>Кеплердің 2-заңы (тең аудандар заңы)</vt:lpstr>
      <vt:lpstr>Кеплердің 3-заңы</vt:lpstr>
      <vt:lpstr>Бүкіл әлемдік тартылыс заңы.</vt:lpstr>
      <vt:lpstr>Ньютонның Кеплер заңдарын дәлелдеуі</vt:lpstr>
      <vt:lpstr>Слайд 11</vt:lpstr>
      <vt:lpstr>Слайд 12</vt:lpstr>
      <vt:lpstr>Слайд 13</vt:lpstr>
      <vt:lpstr>Слайд 14</vt:lpstr>
      <vt:lpstr>Слайд 15</vt:lpstr>
      <vt:lpstr>Ғаламшарлардың массасы осы заң бойынша анықталған. </vt:lpstr>
      <vt:lpstr> </vt:lpstr>
      <vt:lpstr>Тақырыпты қайталауға арналған есептер А-деңгей</vt:lpstr>
      <vt:lpstr>В-деңгей</vt:lpstr>
      <vt:lpstr>С-деңгей</vt:lpstr>
      <vt:lpstr>Үй жұмысы</vt:lpstr>
    </vt:vector>
  </TitlesOfParts>
  <Company>Microsoft Home Edition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Релятивситік механика тақырыбына деңгейлік есептер шығару.</dc:title>
  <dc:creator>Zhangozy</dc:creator>
  <cp:lastModifiedBy>user</cp:lastModifiedBy>
  <cp:revision>66</cp:revision>
  <dcterms:created xsi:type="dcterms:W3CDTF">2010-10-07T18:35:47Z</dcterms:created>
  <dcterms:modified xsi:type="dcterms:W3CDTF">2010-11-10T09:33:58Z</dcterms:modified>
</cp:coreProperties>
</file>