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2" r:id="rId2"/>
    <p:sldId id="256" r:id="rId3"/>
    <p:sldId id="257" r:id="rId4"/>
    <p:sldId id="258" r:id="rId5"/>
    <p:sldId id="259" r:id="rId6"/>
    <p:sldId id="260" r:id="rId7"/>
    <p:sldId id="261" r:id="rId8"/>
    <p:sldId id="263" r:id="rId9"/>
    <p:sldId id="264" r:id="rId10"/>
    <p:sldId id="271" r:id="rId11"/>
    <p:sldId id="266" r:id="rId12"/>
    <p:sldId id="267" r:id="rId13"/>
    <p:sldId id="268" r:id="rId14"/>
    <p:sldId id="273" r:id="rId15"/>
    <p:sldId id="269" r:id="rId16"/>
    <p:sldId id="272" r:id="rId17"/>
    <p:sldId id="270"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693" autoAdjust="0"/>
  </p:normalViewPr>
  <p:slideViewPr>
    <p:cSldViewPr>
      <p:cViewPr varScale="1">
        <p:scale>
          <a:sx n="100" d="100"/>
          <a:sy n="100"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ru-RU"/>
          </a:p>
        </p:txBody>
      </p:sp>
      <p:sp>
        <p:nvSpPr>
          <p:cNvPr id="1536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ru-RU" noProof="0" smtClean="0"/>
              <a:t>Образец заголовка</a:t>
            </a:r>
          </a:p>
        </p:txBody>
      </p:sp>
      <p:sp>
        <p:nvSpPr>
          <p:cNvPr id="1536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5" name="Rectangle 5"/>
          <p:cNvSpPr>
            <a:spLocks noGrp="1" noChangeArrowheads="1"/>
          </p:cNvSpPr>
          <p:nvPr>
            <p:ph type="ftr" sz="quarter" idx="10"/>
          </p:nvPr>
        </p:nvSpPr>
        <p:spPr/>
        <p:txBody>
          <a:bodyPr/>
          <a:lstStyle>
            <a:lvl1pPr>
              <a:defRPr/>
            </a:lvl1pPr>
          </a:lstStyle>
          <a:p>
            <a:pPr>
              <a:defRPr/>
            </a:pPr>
            <a:endParaRPr lang="ru-RU"/>
          </a:p>
        </p:txBody>
      </p:sp>
      <p:sp>
        <p:nvSpPr>
          <p:cNvPr id="6" name="Rectangle 6"/>
          <p:cNvSpPr>
            <a:spLocks noGrp="1" noChangeArrowheads="1"/>
          </p:cNvSpPr>
          <p:nvPr>
            <p:ph type="sldNum" sz="quarter" idx="11"/>
          </p:nvPr>
        </p:nvSpPr>
        <p:spPr/>
        <p:txBody>
          <a:bodyPr/>
          <a:lstStyle>
            <a:lvl1pPr>
              <a:defRPr/>
            </a:lvl1pPr>
          </a:lstStyle>
          <a:p>
            <a:pPr>
              <a:defRPr/>
            </a:pPr>
            <a:fld id="{299C5C76-6F5C-4BF3-B0DB-1EADE51FAD90}" type="slidenum">
              <a:rPr lang="ru-RU"/>
              <a:pPr>
                <a:defRPr/>
              </a:pPr>
              <a:t>‹#›</a:t>
            </a:fld>
            <a:endParaRPr lang="ru-RU"/>
          </a:p>
        </p:txBody>
      </p:sp>
      <p:sp>
        <p:nvSpPr>
          <p:cNvPr id="7" name="Rectangle 7"/>
          <p:cNvSpPr>
            <a:spLocks noGrp="1" noChangeArrowheads="1"/>
          </p:cNvSpPr>
          <p:nvPr>
            <p:ph type="dt" sz="quarter" idx="12"/>
          </p:nvPr>
        </p:nvSpPr>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D6071DF-95DE-429B-97CB-E1819481D06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2A316AB-9D84-4508-BB1F-82D3C2D4262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9A807FE-5866-4B86-9BB4-5CFE3B866B7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1379174-DFFC-40B5-91C6-66C8138020C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5B00782-A36F-4649-9DCB-01A6A81619C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2D5067A6-3B60-41FB-BA50-4A527822614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9F2C032-45C2-4A29-AE64-8306F127985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9063769-A536-49D2-A82A-AC8E38ADDC3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B9488CD-1882-42C6-8A8A-773DE3CED05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AA91D3F-AEF8-49F1-ADC7-5EB4596127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33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pPr>
              <a:defRPr/>
            </a:pPr>
            <a:endParaRPr lang="ru-RU"/>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pPr>
              <a:defRPr/>
            </a:pPr>
            <a:endParaRPr lang="ru-RU"/>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pPr>
              <a:defRPr/>
            </a:pPr>
            <a:fld id="{53CF852D-C4AE-448A-BF5C-3621E292E91C}"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audio" Target="../media/audio1.wav"/></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107950" y="60325"/>
            <a:ext cx="9036050" cy="156845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spcBef>
                <a:spcPct val="50000"/>
              </a:spcBef>
              <a:defRPr/>
            </a:pPr>
            <a:r>
              <a:rPr lang="kk-KZ" sz="3600" b="1" i="1" dirty="0">
                <a:effectLst>
                  <a:outerShdw blurRad="38100" dist="38100" dir="2700000" algn="tl">
                    <a:srgbClr val="000000">
                      <a:alpha val="43137"/>
                    </a:srgbClr>
                  </a:outerShdw>
                </a:effectLst>
                <a:latin typeface="Times New Roman" pitchFamily="18" charset="0"/>
                <a:cs typeface="Times New Roman" pitchFamily="18" charset="0"/>
              </a:rPr>
              <a:t>Желтоқсанның төрті</a:t>
            </a:r>
          </a:p>
          <a:p>
            <a:pPr algn="ctr">
              <a:spcBef>
                <a:spcPct val="50000"/>
              </a:spcBef>
              <a:defRPr/>
            </a:pPr>
            <a:r>
              <a:rPr lang="kk-KZ" sz="40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Бейімбет Майлин “Шұғаның белгісі”</a:t>
            </a:r>
            <a:endParaRPr lang="ru-RU" sz="40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5" name="Picture 6"/>
          <p:cNvPicPr>
            <a:picLocks noChangeAspect="1" noChangeArrowheads="1"/>
          </p:cNvPicPr>
          <p:nvPr/>
        </p:nvPicPr>
        <p:blipFill>
          <a:blip r:embed="rId2" cstate="print"/>
          <a:srcRect/>
          <a:stretch>
            <a:fillRect/>
          </a:stretch>
        </p:blipFill>
        <p:spPr bwMode="auto">
          <a:xfrm>
            <a:off x="2627313" y="1916113"/>
            <a:ext cx="3756025" cy="4105275"/>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p:cTn id="7" dur="500" fill="hold"/>
                                        <p:tgtEl>
                                          <p:spTgt spid="12293"/>
                                        </p:tgtEl>
                                        <p:attrNameLst>
                                          <p:attrName>ppt_w</p:attrName>
                                        </p:attrNameLst>
                                      </p:cBhvr>
                                      <p:tavLst>
                                        <p:tav tm="0">
                                          <p:val>
                                            <p:fltVal val="0"/>
                                          </p:val>
                                        </p:tav>
                                        <p:tav tm="100000">
                                          <p:val>
                                            <p:strVal val="#ppt_w"/>
                                          </p:val>
                                        </p:tav>
                                      </p:tavLst>
                                    </p:anim>
                                    <p:anim calcmode="lin" valueType="num">
                                      <p:cBhvr>
                                        <p:cTn id="8" dur="500" fill="hold"/>
                                        <p:tgtEl>
                                          <p:spTgt spid="12293"/>
                                        </p:tgtEl>
                                        <p:attrNameLst>
                                          <p:attrName>ppt_h</p:attrName>
                                        </p:attrNameLst>
                                      </p:cBhvr>
                                      <p:tavLst>
                                        <p:tav tm="0">
                                          <p:val>
                                            <p:fltVal val="0"/>
                                          </p:val>
                                        </p:tav>
                                        <p:tav tm="100000">
                                          <p:val>
                                            <p:strVal val="#ppt_h"/>
                                          </p:val>
                                        </p:tav>
                                      </p:tavLst>
                                    </p:anim>
                                    <p:animEffect transition="in" filter="fade">
                                      <p:cBhvr>
                                        <p:cTn id="9" dur="500"/>
                                        <p:tgtEl>
                                          <p:spTgt spid="1229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 calcmode="lin" valueType="num">
                                      <p:cBhvr>
                                        <p:cTn id="14" dur="1000" fill="hold"/>
                                        <p:tgtEl>
                                          <p:spTgt spid="3075"/>
                                        </p:tgtEl>
                                        <p:attrNameLst>
                                          <p:attrName>ppt_w</p:attrName>
                                        </p:attrNameLst>
                                      </p:cBhvr>
                                      <p:tavLst>
                                        <p:tav tm="0">
                                          <p:val>
                                            <p:fltVal val="0"/>
                                          </p:val>
                                        </p:tav>
                                        <p:tav tm="100000">
                                          <p:val>
                                            <p:strVal val="#ppt_w"/>
                                          </p:val>
                                        </p:tav>
                                      </p:tavLst>
                                    </p:anim>
                                    <p:anim calcmode="lin" valueType="num">
                                      <p:cBhvr>
                                        <p:cTn id="15" dur="1000" fill="hold"/>
                                        <p:tgtEl>
                                          <p:spTgt spid="3075"/>
                                        </p:tgtEl>
                                        <p:attrNameLst>
                                          <p:attrName>ppt_h</p:attrName>
                                        </p:attrNameLst>
                                      </p:cBhvr>
                                      <p:tavLst>
                                        <p:tav tm="0">
                                          <p:val>
                                            <p:fltVal val="0"/>
                                          </p:val>
                                        </p:tav>
                                        <p:tav tm="100000">
                                          <p:val>
                                            <p:strVal val="#ppt_h"/>
                                          </p:val>
                                        </p:tav>
                                      </p:tavLst>
                                    </p:anim>
                                    <p:anim calcmode="lin" valueType="num">
                                      <p:cBhvr>
                                        <p:cTn id="16" dur="1000" fill="hold"/>
                                        <p:tgtEl>
                                          <p:spTgt spid="3075"/>
                                        </p:tgtEl>
                                        <p:attrNameLst>
                                          <p:attrName>style.rotation</p:attrName>
                                        </p:attrNameLst>
                                      </p:cBhvr>
                                      <p:tavLst>
                                        <p:tav tm="0">
                                          <p:val>
                                            <p:fltVal val="90"/>
                                          </p:val>
                                        </p:tav>
                                        <p:tav tm="100000">
                                          <p:val>
                                            <p:fltVal val="0"/>
                                          </p:val>
                                        </p:tav>
                                      </p:tavLst>
                                    </p:anim>
                                    <p:animEffect transition="in" filter="fade">
                                      <p:cBhvr>
                                        <p:cTn id="17" dur="1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6"/>
          <p:cNvSpPr txBox="1">
            <a:spLocks noChangeArrowheads="1"/>
          </p:cNvSpPr>
          <p:nvPr/>
        </p:nvSpPr>
        <p:spPr bwMode="auto">
          <a:xfrm>
            <a:off x="971550" y="0"/>
            <a:ext cx="6986588" cy="461963"/>
          </a:xfrm>
          <a:prstGeom prst="rect">
            <a:avLst/>
          </a:prstGeom>
          <a:noFill/>
          <a:ln w="9525">
            <a:noFill/>
            <a:miter lim="800000"/>
            <a:headEnd/>
            <a:tailEnd/>
          </a:ln>
        </p:spPr>
        <p:txBody>
          <a:bodyPr>
            <a:spAutoFit/>
          </a:bodyPr>
          <a:lstStyle/>
          <a:p>
            <a:pPr algn="ctr">
              <a:spcBef>
                <a:spcPct val="50000"/>
              </a:spcBef>
            </a:pPr>
            <a:r>
              <a:rPr lang="kk-KZ" sz="2400" b="1">
                <a:solidFill>
                  <a:srgbClr val="FFFF00"/>
                </a:solidFill>
              </a:rPr>
              <a:t>Шығармаға  сатылай  кешенді  талдау</a:t>
            </a:r>
            <a:endParaRPr lang="ru-RU" sz="2400" b="1">
              <a:solidFill>
                <a:srgbClr val="FFFF00"/>
              </a:solidFill>
            </a:endParaRPr>
          </a:p>
        </p:txBody>
      </p:sp>
      <p:cxnSp>
        <p:nvCxnSpPr>
          <p:cNvPr id="6" name="Прямая соединительная линия 5"/>
          <p:cNvCxnSpPr/>
          <p:nvPr/>
        </p:nvCxnSpPr>
        <p:spPr>
          <a:xfrm>
            <a:off x="250825" y="549275"/>
            <a:ext cx="0" cy="60182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92" name="TextBox 6"/>
          <p:cNvSpPr txBox="1">
            <a:spLocks noChangeArrowheads="1"/>
          </p:cNvSpPr>
          <p:nvPr/>
        </p:nvSpPr>
        <p:spPr bwMode="auto">
          <a:xfrm>
            <a:off x="2411413" y="381000"/>
            <a:ext cx="5546725" cy="5908675"/>
          </a:xfrm>
          <a:prstGeom prst="rect">
            <a:avLst/>
          </a:prstGeom>
          <a:noFill/>
          <a:ln w="9525">
            <a:noFill/>
            <a:miter lim="800000"/>
            <a:headEnd/>
            <a:tailEnd/>
          </a:ln>
        </p:spPr>
        <p:txBody>
          <a:bodyPr>
            <a:spAutoFit/>
          </a:bodyPr>
          <a:lstStyle/>
          <a:p>
            <a:r>
              <a:rPr lang="kk-KZ" b="1"/>
              <a:t>Тақырыбы:</a:t>
            </a:r>
          </a:p>
          <a:p>
            <a:r>
              <a:rPr lang="kk-KZ" b="1"/>
              <a:t>Авторы</a:t>
            </a:r>
            <a:r>
              <a:rPr lang="ru-RU" b="1"/>
              <a:t>:</a:t>
            </a:r>
          </a:p>
          <a:p>
            <a:r>
              <a:rPr lang="kk-KZ" b="1"/>
              <a:t>Әдеби жанры:</a:t>
            </a:r>
          </a:p>
          <a:p>
            <a:r>
              <a:rPr lang="kk-KZ" b="1"/>
              <a:t>Кейіпкерлер:</a:t>
            </a:r>
          </a:p>
          <a:p>
            <a:r>
              <a:rPr lang="kk-KZ" b="1"/>
              <a:t>Шығарманың композициялық құрылысы</a:t>
            </a:r>
          </a:p>
          <a:p>
            <a:r>
              <a:rPr lang="kk-KZ" b="1"/>
              <a:t>а) оқиғаның басталуы:</a:t>
            </a:r>
          </a:p>
          <a:p>
            <a:r>
              <a:rPr lang="kk-KZ" b="1"/>
              <a:t>ә) оқиғаның дамуы:</a:t>
            </a:r>
          </a:p>
          <a:p>
            <a:r>
              <a:rPr lang="kk-KZ" b="1"/>
              <a:t>б) оқиғаның шиеленісуі:</a:t>
            </a:r>
          </a:p>
          <a:p>
            <a:r>
              <a:rPr lang="kk-KZ" b="1"/>
              <a:t>в) оқиғаның шарықтау шегі:</a:t>
            </a:r>
          </a:p>
          <a:p>
            <a:r>
              <a:rPr lang="kk-KZ" b="1"/>
              <a:t>г) оқиғаның шешімі:</a:t>
            </a:r>
          </a:p>
          <a:p>
            <a:r>
              <a:rPr lang="kk-KZ" b="1"/>
              <a:t>Шығарманың негізгі идеясы:</a:t>
            </a:r>
          </a:p>
          <a:p>
            <a:endParaRPr lang="kk-KZ" b="1"/>
          </a:p>
          <a:p>
            <a:r>
              <a:rPr lang="kk-KZ" b="1"/>
              <a:t>Әдеби - теориялық ұғымдар:</a:t>
            </a:r>
          </a:p>
          <a:p>
            <a:r>
              <a:rPr lang="kk-KZ" b="1"/>
              <a:t>а) Эпитет:</a:t>
            </a:r>
          </a:p>
          <a:p>
            <a:r>
              <a:rPr lang="kk-KZ" b="1"/>
              <a:t>ә) Теңеу:</a:t>
            </a:r>
          </a:p>
          <a:p>
            <a:endParaRPr lang="kk-KZ" b="1"/>
          </a:p>
          <a:p>
            <a:r>
              <a:rPr lang="kk-KZ" b="1"/>
              <a:t>б) Тұрақты тіркестер:</a:t>
            </a:r>
          </a:p>
          <a:p>
            <a:endParaRPr lang="kk-KZ" b="1"/>
          </a:p>
          <a:p>
            <a:endParaRPr lang="kk-KZ" b="1"/>
          </a:p>
          <a:p>
            <a:r>
              <a:rPr lang="kk-KZ" b="1"/>
              <a:t>в) Көнерген сөздер:</a:t>
            </a:r>
          </a:p>
          <a:p>
            <a:r>
              <a:rPr lang="kk-KZ" b="1"/>
              <a:t>г) Мақал-мәтелдер:</a:t>
            </a:r>
          </a:p>
        </p:txBody>
      </p:sp>
      <p:cxnSp>
        <p:nvCxnSpPr>
          <p:cNvPr id="9" name="Прямая соединительная линия 8"/>
          <p:cNvCxnSpPr/>
          <p:nvPr/>
        </p:nvCxnSpPr>
        <p:spPr>
          <a:xfrm flipV="1">
            <a:off x="1835150" y="560388"/>
            <a:ext cx="0" cy="21590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11" name="Прямая со стрелкой 10"/>
          <p:cNvCxnSpPr/>
          <p:nvPr/>
        </p:nvCxnSpPr>
        <p:spPr>
          <a:xfrm>
            <a:off x="250825" y="560388"/>
            <a:ext cx="201771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1801813" y="776288"/>
            <a:ext cx="431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1619250" y="1052513"/>
            <a:ext cx="614363"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1403350" y="1341438"/>
            <a:ext cx="836613"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1225550" y="1700213"/>
            <a:ext cx="10429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V="1">
            <a:off x="971550" y="3335338"/>
            <a:ext cx="1182688" cy="206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flipV="1">
            <a:off x="1619250" y="560388"/>
            <a:ext cx="0" cy="492125"/>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28" name="Прямая соединительная линия 27"/>
          <p:cNvCxnSpPr/>
          <p:nvPr/>
        </p:nvCxnSpPr>
        <p:spPr>
          <a:xfrm flipV="1">
            <a:off x="1403350" y="561975"/>
            <a:ext cx="0" cy="779463"/>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31" name="Прямая соединительная линия 30"/>
          <p:cNvCxnSpPr/>
          <p:nvPr/>
        </p:nvCxnSpPr>
        <p:spPr>
          <a:xfrm flipV="1">
            <a:off x="1214438" y="561975"/>
            <a:ext cx="0" cy="1138238"/>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35" name="Прямая со стрелкой 34"/>
          <p:cNvCxnSpPr/>
          <p:nvPr/>
        </p:nvCxnSpPr>
        <p:spPr>
          <a:xfrm>
            <a:off x="611188" y="3860800"/>
            <a:ext cx="152558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288925" y="6567488"/>
            <a:ext cx="201612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flipV="1">
            <a:off x="971550" y="568325"/>
            <a:ext cx="0" cy="278765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41" name="Прямая соединительная линия 40"/>
          <p:cNvCxnSpPr/>
          <p:nvPr/>
        </p:nvCxnSpPr>
        <p:spPr>
          <a:xfrm flipV="1">
            <a:off x="611188" y="561975"/>
            <a:ext cx="0" cy="3298825"/>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defRPr/>
            </a:pPr>
            <a:r>
              <a:rPr lang="kk-KZ" b="1" dirty="0" smtClean="0">
                <a:solidFill>
                  <a:srgbClr val="FFFF00"/>
                </a:solidFill>
                <a:effectLst>
                  <a:outerShdw blurRad="38100" dist="38100" dir="2700000" algn="tl">
                    <a:srgbClr val="FFFFFF"/>
                  </a:outerShdw>
                </a:effectLst>
              </a:rPr>
              <a:t>Жағдаяттық сұрақтар</a:t>
            </a:r>
            <a:endParaRPr lang="ru-RU" b="1" dirty="0" smtClean="0">
              <a:solidFill>
                <a:srgbClr val="FFFF00"/>
              </a:solidFill>
              <a:effectLst>
                <a:outerShdw blurRad="38100" dist="38100" dir="2700000" algn="tl">
                  <a:srgbClr val="FFFFFF"/>
                </a:outerShdw>
              </a:effectLst>
            </a:endParaRPr>
          </a:p>
        </p:txBody>
      </p:sp>
      <p:sp>
        <p:nvSpPr>
          <p:cNvPr id="13315" name="Rectangle 21"/>
          <p:cNvSpPr>
            <a:spLocks noChangeArrowheads="1"/>
          </p:cNvSpPr>
          <p:nvPr/>
        </p:nvSpPr>
        <p:spPr bwMode="auto">
          <a:xfrm>
            <a:off x="755650" y="1919288"/>
            <a:ext cx="6985000" cy="457200"/>
          </a:xfrm>
          <a:prstGeom prst="rect">
            <a:avLst/>
          </a:prstGeom>
          <a:noFill/>
          <a:ln w="9525">
            <a:noFill/>
            <a:miter lim="800000"/>
            <a:headEnd/>
            <a:tailEnd/>
          </a:ln>
        </p:spPr>
        <p:txBody>
          <a:bodyPr anchor="ctr">
            <a:spAutoFit/>
          </a:bodyPr>
          <a:lstStyle/>
          <a:p>
            <a:pPr>
              <a:tabLst>
                <a:tab pos="2792413" algn="l"/>
              </a:tabLst>
            </a:pPr>
            <a:r>
              <a:rPr lang="kk-KZ" sz="2400" b="1"/>
              <a:t>1. Шұғаның өліміне кім кінәлі?</a:t>
            </a:r>
          </a:p>
        </p:txBody>
      </p:sp>
      <p:sp>
        <p:nvSpPr>
          <p:cNvPr id="13316" name="Rectangle 22"/>
          <p:cNvSpPr>
            <a:spLocks noChangeArrowheads="1"/>
          </p:cNvSpPr>
          <p:nvPr/>
        </p:nvSpPr>
        <p:spPr bwMode="auto">
          <a:xfrm>
            <a:off x="773113" y="2781300"/>
            <a:ext cx="5857875" cy="1200150"/>
          </a:xfrm>
          <a:prstGeom prst="rect">
            <a:avLst/>
          </a:prstGeom>
          <a:noFill/>
          <a:ln w="9525">
            <a:noFill/>
            <a:miter lim="800000"/>
            <a:headEnd/>
            <a:tailEnd/>
          </a:ln>
        </p:spPr>
        <p:txBody>
          <a:bodyPr anchor="ctr">
            <a:spAutoFit/>
          </a:bodyPr>
          <a:lstStyle/>
          <a:p>
            <a:pPr>
              <a:tabLst>
                <a:tab pos="2792413" algn="l"/>
              </a:tabLst>
            </a:pPr>
            <a:r>
              <a:rPr lang="kk-KZ" sz="2400" b="1"/>
              <a:t>2. Қазіргі қазақ қыздарының тағдыры Шұғамен салыстырмалы түрде қандай деп ойлайсыңдар?</a:t>
            </a:r>
          </a:p>
        </p:txBody>
      </p:sp>
      <p:sp>
        <p:nvSpPr>
          <p:cNvPr id="13317" name="Rectangle 23"/>
          <p:cNvSpPr>
            <a:spLocks noChangeArrowheads="1"/>
          </p:cNvSpPr>
          <p:nvPr/>
        </p:nvSpPr>
        <p:spPr bwMode="auto">
          <a:xfrm>
            <a:off x="755650" y="4251325"/>
            <a:ext cx="5853113" cy="822325"/>
          </a:xfrm>
          <a:prstGeom prst="rect">
            <a:avLst/>
          </a:prstGeom>
          <a:noFill/>
          <a:ln w="9525">
            <a:noFill/>
            <a:miter lim="800000"/>
            <a:headEnd/>
            <a:tailEnd/>
          </a:ln>
        </p:spPr>
        <p:txBody>
          <a:bodyPr anchor="ctr">
            <a:spAutoFit/>
          </a:bodyPr>
          <a:lstStyle/>
          <a:p>
            <a:pPr>
              <a:tabLst>
                <a:tab pos="2792413" algn="l"/>
              </a:tabLst>
            </a:pPr>
            <a:r>
              <a:rPr lang="kk-KZ" sz="2400" b="1"/>
              <a:t>3.Әбдірахманның орнында болсаңыз қайтер едіңіз?</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randombar(horizontal)">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3315"/>
                                        </p:tgtEl>
                                        <p:attrNameLst>
                                          <p:attrName>style.visibility</p:attrName>
                                        </p:attrNameLst>
                                      </p:cBhvr>
                                      <p:to>
                                        <p:strVal val="visible"/>
                                      </p:to>
                                    </p:set>
                                    <p:anim by="(-#ppt_w*2)" calcmode="lin" valueType="num">
                                      <p:cBhvr rctx="PPT">
                                        <p:cTn id="12" dur="500" autoRev="1" fill="hold">
                                          <p:stCondLst>
                                            <p:cond delay="0"/>
                                          </p:stCondLst>
                                        </p:cTn>
                                        <p:tgtEl>
                                          <p:spTgt spid="13315"/>
                                        </p:tgtEl>
                                        <p:attrNameLst>
                                          <p:attrName>ppt_w</p:attrName>
                                        </p:attrNameLst>
                                      </p:cBhvr>
                                    </p:anim>
                                    <p:anim by="(#ppt_w*0.50)" calcmode="lin" valueType="num">
                                      <p:cBhvr>
                                        <p:cTn id="13" dur="500" decel="50000" autoRev="1" fill="hold">
                                          <p:stCondLst>
                                            <p:cond delay="0"/>
                                          </p:stCondLst>
                                        </p:cTn>
                                        <p:tgtEl>
                                          <p:spTgt spid="13315"/>
                                        </p:tgtEl>
                                        <p:attrNameLst>
                                          <p:attrName>ppt_x</p:attrName>
                                        </p:attrNameLst>
                                      </p:cBhvr>
                                    </p:anim>
                                    <p:anim from="(-#ppt_h/2)" to="(#ppt_y)" calcmode="lin" valueType="num">
                                      <p:cBhvr>
                                        <p:cTn id="14" dur="1000" fill="hold">
                                          <p:stCondLst>
                                            <p:cond delay="0"/>
                                          </p:stCondLst>
                                        </p:cTn>
                                        <p:tgtEl>
                                          <p:spTgt spid="13315"/>
                                        </p:tgtEl>
                                        <p:attrNameLst>
                                          <p:attrName>ppt_y</p:attrName>
                                        </p:attrNameLst>
                                      </p:cBhvr>
                                    </p:anim>
                                    <p:animRot by="21600000">
                                      <p:cBhvr>
                                        <p:cTn id="15" dur="1000" fill="hold">
                                          <p:stCondLst>
                                            <p:cond delay="0"/>
                                          </p:stCondLst>
                                        </p:cTn>
                                        <p:tgtEl>
                                          <p:spTgt spid="13315"/>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13316"/>
                                        </p:tgtEl>
                                        <p:attrNameLst>
                                          <p:attrName>style.visibility</p:attrName>
                                        </p:attrNameLst>
                                      </p:cBhvr>
                                      <p:to>
                                        <p:strVal val="visible"/>
                                      </p:to>
                                    </p:set>
                                    <p:anim by="(-#ppt_w*2)" calcmode="lin" valueType="num">
                                      <p:cBhvr rctx="PPT">
                                        <p:cTn id="20" dur="500" autoRev="1" fill="hold">
                                          <p:stCondLst>
                                            <p:cond delay="0"/>
                                          </p:stCondLst>
                                        </p:cTn>
                                        <p:tgtEl>
                                          <p:spTgt spid="13316"/>
                                        </p:tgtEl>
                                        <p:attrNameLst>
                                          <p:attrName>ppt_w</p:attrName>
                                        </p:attrNameLst>
                                      </p:cBhvr>
                                    </p:anim>
                                    <p:anim by="(#ppt_w*0.50)" calcmode="lin" valueType="num">
                                      <p:cBhvr>
                                        <p:cTn id="21" dur="500" decel="50000" autoRev="1" fill="hold">
                                          <p:stCondLst>
                                            <p:cond delay="0"/>
                                          </p:stCondLst>
                                        </p:cTn>
                                        <p:tgtEl>
                                          <p:spTgt spid="13316"/>
                                        </p:tgtEl>
                                        <p:attrNameLst>
                                          <p:attrName>ppt_x</p:attrName>
                                        </p:attrNameLst>
                                      </p:cBhvr>
                                    </p:anim>
                                    <p:anim from="(-#ppt_h/2)" to="(#ppt_y)" calcmode="lin" valueType="num">
                                      <p:cBhvr>
                                        <p:cTn id="22" dur="1000" fill="hold">
                                          <p:stCondLst>
                                            <p:cond delay="0"/>
                                          </p:stCondLst>
                                        </p:cTn>
                                        <p:tgtEl>
                                          <p:spTgt spid="13316"/>
                                        </p:tgtEl>
                                        <p:attrNameLst>
                                          <p:attrName>ppt_y</p:attrName>
                                        </p:attrNameLst>
                                      </p:cBhvr>
                                    </p:anim>
                                    <p:animRot by="21600000">
                                      <p:cBhvr>
                                        <p:cTn id="23" dur="1000" fill="hold">
                                          <p:stCondLst>
                                            <p:cond delay="0"/>
                                          </p:stCondLst>
                                        </p:cTn>
                                        <p:tgtEl>
                                          <p:spTgt spid="13316"/>
                                        </p:tgtEl>
                                        <p:attrNameLst>
                                          <p:attrName>r</p:attrName>
                                        </p:attrNameLst>
                                      </p:cBhvr>
                                    </p:animRot>
                                  </p:childTnLst>
                                </p:cTn>
                              </p:par>
                            </p:childTnLst>
                          </p:cTn>
                        </p:par>
                      </p:childTnLst>
                    </p:cTn>
                  </p:par>
                  <p:par>
                    <p:cTn id="24" fill="hold" nodeType="clickPar">
                      <p:stCondLst>
                        <p:cond delay="indefinite"/>
                      </p:stCondLst>
                      <p:childTnLst>
                        <p:par>
                          <p:cTn id="25" fill="hold" nodeType="withGroup">
                            <p:stCondLst>
                              <p:cond delay="0"/>
                            </p:stCondLst>
                            <p:childTnLst>
                              <p:par>
                                <p:cTn id="26" presetID="56" presetClass="entr" presetSubtype="0" fill="hold" grpId="0" nodeType="clickEffect">
                                  <p:stCondLst>
                                    <p:cond delay="0"/>
                                  </p:stCondLst>
                                  <p:iterate type="lt">
                                    <p:tmPct val="10000"/>
                                  </p:iterate>
                                  <p:childTnLst>
                                    <p:set>
                                      <p:cBhvr>
                                        <p:cTn id="27" dur="1" fill="hold">
                                          <p:stCondLst>
                                            <p:cond delay="0"/>
                                          </p:stCondLst>
                                        </p:cTn>
                                        <p:tgtEl>
                                          <p:spTgt spid="13317"/>
                                        </p:tgtEl>
                                        <p:attrNameLst>
                                          <p:attrName>style.visibility</p:attrName>
                                        </p:attrNameLst>
                                      </p:cBhvr>
                                      <p:to>
                                        <p:strVal val="visible"/>
                                      </p:to>
                                    </p:set>
                                    <p:anim by="(-#ppt_w*2)" calcmode="lin" valueType="num">
                                      <p:cBhvr rctx="PPT">
                                        <p:cTn id="28" dur="500" autoRev="1" fill="hold">
                                          <p:stCondLst>
                                            <p:cond delay="0"/>
                                          </p:stCondLst>
                                        </p:cTn>
                                        <p:tgtEl>
                                          <p:spTgt spid="13317"/>
                                        </p:tgtEl>
                                        <p:attrNameLst>
                                          <p:attrName>ppt_w</p:attrName>
                                        </p:attrNameLst>
                                      </p:cBhvr>
                                    </p:anim>
                                    <p:anim by="(#ppt_w*0.50)" calcmode="lin" valueType="num">
                                      <p:cBhvr>
                                        <p:cTn id="29" dur="500" decel="50000" autoRev="1" fill="hold">
                                          <p:stCondLst>
                                            <p:cond delay="0"/>
                                          </p:stCondLst>
                                        </p:cTn>
                                        <p:tgtEl>
                                          <p:spTgt spid="13317"/>
                                        </p:tgtEl>
                                        <p:attrNameLst>
                                          <p:attrName>ppt_x</p:attrName>
                                        </p:attrNameLst>
                                      </p:cBhvr>
                                    </p:anim>
                                    <p:anim from="(-#ppt_h/2)" to="(#ppt_y)" calcmode="lin" valueType="num">
                                      <p:cBhvr>
                                        <p:cTn id="30" dur="1000" fill="hold">
                                          <p:stCondLst>
                                            <p:cond delay="0"/>
                                          </p:stCondLst>
                                        </p:cTn>
                                        <p:tgtEl>
                                          <p:spTgt spid="13317"/>
                                        </p:tgtEl>
                                        <p:attrNameLst>
                                          <p:attrName>ppt_y</p:attrName>
                                        </p:attrNameLst>
                                      </p:cBhvr>
                                    </p:anim>
                                    <p:animRot by="21600000">
                                      <p:cBhvr>
                                        <p:cTn id="31" dur="1000" fill="hold">
                                          <p:stCondLst>
                                            <p:cond delay="0"/>
                                          </p:stCondLst>
                                        </p:cTn>
                                        <p:tgtEl>
                                          <p:spTgt spid="133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13315" grpId="0"/>
      <p:bldP spid="13316" grpId="0"/>
      <p:bldP spid="133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98475" y="1901825"/>
            <a:ext cx="8229600" cy="4114800"/>
          </a:xfrm>
        </p:spPr>
        <p:txBody>
          <a:bodyPr/>
          <a:lstStyle/>
          <a:p>
            <a:pPr eaLnBrk="1" hangingPunct="1">
              <a:defRPr/>
            </a:pPr>
            <a:endParaRPr lang="kk-KZ" dirty="0" smtClean="0"/>
          </a:p>
          <a:p>
            <a:pPr eaLnBrk="1" hangingPunct="1">
              <a:defRPr/>
            </a:pPr>
            <a:endParaRPr lang="ru-RU" dirty="0" smtClean="0"/>
          </a:p>
        </p:txBody>
      </p:sp>
      <p:sp>
        <p:nvSpPr>
          <p:cNvPr id="14339" name="Rectangle 4"/>
          <p:cNvSpPr>
            <a:spLocks noChangeArrowheads="1"/>
          </p:cNvSpPr>
          <p:nvPr/>
        </p:nvSpPr>
        <p:spPr bwMode="auto">
          <a:xfrm>
            <a:off x="533400" y="701675"/>
            <a:ext cx="8159750" cy="1200150"/>
          </a:xfrm>
          <a:prstGeom prst="rect">
            <a:avLst/>
          </a:prstGeom>
          <a:noFill/>
          <a:ln w="9525">
            <a:noFill/>
            <a:miter lim="800000"/>
            <a:headEnd/>
            <a:tailEnd/>
          </a:ln>
        </p:spPr>
        <p:txBody>
          <a:bodyPr anchor="ctr">
            <a:spAutoFit/>
          </a:bodyPr>
          <a:lstStyle/>
          <a:p>
            <a:pPr>
              <a:tabLst>
                <a:tab pos="2792413" algn="l"/>
              </a:tabLst>
            </a:pPr>
            <a:r>
              <a:rPr lang="kk-KZ" sz="2400" b="1"/>
              <a:t>4. Жазушы шығармасын «... Шұға десе, Шұға еді- ау!» деген өкінішпен аяқтайды, сен болсаң қалай аяқтар едің?</a:t>
            </a:r>
          </a:p>
        </p:txBody>
      </p:sp>
      <p:sp>
        <p:nvSpPr>
          <p:cNvPr id="14340" name="Rectangle 5"/>
          <p:cNvSpPr>
            <a:spLocks noChangeArrowheads="1"/>
          </p:cNvSpPr>
          <p:nvPr/>
        </p:nvSpPr>
        <p:spPr bwMode="auto">
          <a:xfrm>
            <a:off x="566738" y="2806700"/>
            <a:ext cx="6767512" cy="830263"/>
          </a:xfrm>
          <a:prstGeom prst="rect">
            <a:avLst/>
          </a:prstGeom>
          <a:noFill/>
          <a:ln w="9525">
            <a:noFill/>
            <a:miter lim="800000"/>
            <a:headEnd/>
            <a:tailEnd/>
          </a:ln>
        </p:spPr>
        <p:txBody>
          <a:bodyPr anchor="ctr">
            <a:spAutoFit/>
          </a:bodyPr>
          <a:lstStyle/>
          <a:p>
            <a:pPr>
              <a:tabLst>
                <a:tab pos="2792413" algn="l"/>
              </a:tabLst>
            </a:pPr>
            <a:r>
              <a:rPr lang="kk-KZ" sz="2400" b="1"/>
              <a:t>5. Шұға неліктен тәуір болғысы, жазылғысы келмеді?</a:t>
            </a:r>
          </a:p>
        </p:txBody>
      </p:sp>
      <p:sp>
        <p:nvSpPr>
          <p:cNvPr id="14341" name="Rectangle 6"/>
          <p:cNvSpPr>
            <a:spLocks noChangeArrowheads="1"/>
          </p:cNvSpPr>
          <p:nvPr/>
        </p:nvSpPr>
        <p:spPr bwMode="auto">
          <a:xfrm>
            <a:off x="566738" y="4398963"/>
            <a:ext cx="8435975" cy="830262"/>
          </a:xfrm>
          <a:prstGeom prst="rect">
            <a:avLst/>
          </a:prstGeom>
          <a:noFill/>
          <a:ln w="9525">
            <a:noFill/>
            <a:miter lim="800000"/>
            <a:headEnd/>
            <a:tailEnd/>
          </a:ln>
        </p:spPr>
        <p:txBody>
          <a:bodyPr anchor="ctr">
            <a:spAutoFit/>
          </a:bodyPr>
          <a:lstStyle/>
          <a:p>
            <a:pPr>
              <a:tabLst>
                <a:tab pos="2792413" algn="l"/>
              </a:tabLst>
            </a:pPr>
            <a:r>
              <a:rPr lang="kk-KZ" sz="2400" b="1"/>
              <a:t>6. Сіз өз бойыңызға Шұға мен Әбдірахманның қандай қасиеттерін алар едіңіз?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339"/>
                                        </p:tgtEl>
                                        <p:attrNameLst>
                                          <p:attrName>style.visibility</p:attrName>
                                        </p:attrNameLst>
                                      </p:cBhvr>
                                      <p:to>
                                        <p:strVal val="visible"/>
                                      </p:to>
                                    </p:set>
                                    <p:anim by="(-#ppt_w*2)" calcmode="lin" valueType="num">
                                      <p:cBhvr rctx="PPT">
                                        <p:cTn id="7" dur="500" autoRev="1" fill="hold">
                                          <p:stCondLst>
                                            <p:cond delay="0"/>
                                          </p:stCondLst>
                                        </p:cTn>
                                        <p:tgtEl>
                                          <p:spTgt spid="14339"/>
                                        </p:tgtEl>
                                        <p:attrNameLst>
                                          <p:attrName>ppt_w</p:attrName>
                                        </p:attrNameLst>
                                      </p:cBhvr>
                                    </p:anim>
                                    <p:anim by="(#ppt_w*0.50)" calcmode="lin" valueType="num">
                                      <p:cBhvr>
                                        <p:cTn id="8" dur="500" decel="50000" autoRev="1" fill="hold">
                                          <p:stCondLst>
                                            <p:cond delay="0"/>
                                          </p:stCondLst>
                                        </p:cTn>
                                        <p:tgtEl>
                                          <p:spTgt spid="14339"/>
                                        </p:tgtEl>
                                        <p:attrNameLst>
                                          <p:attrName>ppt_x</p:attrName>
                                        </p:attrNameLst>
                                      </p:cBhvr>
                                    </p:anim>
                                    <p:anim from="(-#ppt_h/2)" to="(#ppt_y)" calcmode="lin" valueType="num">
                                      <p:cBhvr>
                                        <p:cTn id="9" dur="1000" fill="hold">
                                          <p:stCondLst>
                                            <p:cond delay="0"/>
                                          </p:stCondLst>
                                        </p:cTn>
                                        <p:tgtEl>
                                          <p:spTgt spid="14339"/>
                                        </p:tgtEl>
                                        <p:attrNameLst>
                                          <p:attrName>ppt_y</p:attrName>
                                        </p:attrNameLst>
                                      </p:cBhvr>
                                    </p:anim>
                                    <p:animRot by="21600000">
                                      <p:cBhvr>
                                        <p:cTn id="10" dur="1000" fill="hold">
                                          <p:stCondLst>
                                            <p:cond delay="0"/>
                                          </p:stCondLst>
                                        </p:cTn>
                                        <p:tgtEl>
                                          <p:spTgt spid="14339"/>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4340"/>
                                        </p:tgtEl>
                                        <p:attrNameLst>
                                          <p:attrName>style.visibility</p:attrName>
                                        </p:attrNameLst>
                                      </p:cBhvr>
                                      <p:to>
                                        <p:strVal val="visible"/>
                                      </p:to>
                                    </p:set>
                                    <p:anim by="(-#ppt_w*2)" calcmode="lin" valueType="num">
                                      <p:cBhvr rctx="PPT">
                                        <p:cTn id="15" dur="500" autoRev="1" fill="hold">
                                          <p:stCondLst>
                                            <p:cond delay="0"/>
                                          </p:stCondLst>
                                        </p:cTn>
                                        <p:tgtEl>
                                          <p:spTgt spid="14340"/>
                                        </p:tgtEl>
                                        <p:attrNameLst>
                                          <p:attrName>ppt_w</p:attrName>
                                        </p:attrNameLst>
                                      </p:cBhvr>
                                    </p:anim>
                                    <p:anim by="(#ppt_w*0.50)" calcmode="lin" valueType="num">
                                      <p:cBhvr>
                                        <p:cTn id="16" dur="500" decel="50000" autoRev="1" fill="hold">
                                          <p:stCondLst>
                                            <p:cond delay="0"/>
                                          </p:stCondLst>
                                        </p:cTn>
                                        <p:tgtEl>
                                          <p:spTgt spid="14340"/>
                                        </p:tgtEl>
                                        <p:attrNameLst>
                                          <p:attrName>ppt_x</p:attrName>
                                        </p:attrNameLst>
                                      </p:cBhvr>
                                    </p:anim>
                                    <p:anim from="(-#ppt_h/2)" to="(#ppt_y)" calcmode="lin" valueType="num">
                                      <p:cBhvr>
                                        <p:cTn id="17" dur="1000" fill="hold">
                                          <p:stCondLst>
                                            <p:cond delay="0"/>
                                          </p:stCondLst>
                                        </p:cTn>
                                        <p:tgtEl>
                                          <p:spTgt spid="14340"/>
                                        </p:tgtEl>
                                        <p:attrNameLst>
                                          <p:attrName>ppt_y</p:attrName>
                                        </p:attrNameLst>
                                      </p:cBhvr>
                                    </p:anim>
                                    <p:animRot by="21600000">
                                      <p:cBhvr>
                                        <p:cTn id="18" dur="1000" fill="hold">
                                          <p:stCondLst>
                                            <p:cond delay="0"/>
                                          </p:stCondLst>
                                        </p:cTn>
                                        <p:tgtEl>
                                          <p:spTgt spid="14340"/>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4341"/>
                                        </p:tgtEl>
                                        <p:attrNameLst>
                                          <p:attrName>style.visibility</p:attrName>
                                        </p:attrNameLst>
                                      </p:cBhvr>
                                      <p:to>
                                        <p:strVal val="visible"/>
                                      </p:to>
                                    </p:set>
                                    <p:anim by="(-#ppt_w*2)" calcmode="lin" valueType="num">
                                      <p:cBhvr rctx="PPT">
                                        <p:cTn id="23" dur="500" autoRev="1" fill="hold">
                                          <p:stCondLst>
                                            <p:cond delay="0"/>
                                          </p:stCondLst>
                                        </p:cTn>
                                        <p:tgtEl>
                                          <p:spTgt spid="14341"/>
                                        </p:tgtEl>
                                        <p:attrNameLst>
                                          <p:attrName>ppt_w</p:attrName>
                                        </p:attrNameLst>
                                      </p:cBhvr>
                                    </p:anim>
                                    <p:anim by="(#ppt_w*0.50)" calcmode="lin" valueType="num">
                                      <p:cBhvr>
                                        <p:cTn id="24" dur="500" decel="50000" autoRev="1" fill="hold">
                                          <p:stCondLst>
                                            <p:cond delay="0"/>
                                          </p:stCondLst>
                                        </p:cTn>
                                        <p:tgtEl>
                                          <p:spTgt spid="14341"/>
                                        </p:tgtEl>
                                        <p:attrNameLst>
                                          <p:attrName>ppt_x</p:attrName>
                                        </p:attrNameLst>
                                      </p:cBhvr>
                                    </p:anim>
                                    <p:anim from="(-#ppt_h/2)" to="(#ppt_y)" calcmode="lin" valueType="num">
                                      <p:cBhvr>
                                        <p:cTn id="25" dur="1000" fill="hold">
                                          <p:stCondLst>
                                            <p:cond delay="0"/>
                                          </p:stCondLst>
                                        </p:cTn>
                                        <p:tgtEl>
                                          <p:spTgt spid="14341"/>
                                        </p:tgtEl>
                                        <p:attrNameLst>
                                          <p:attrName>ppt_y</p:attrName>
                                        </p:attrNameLst>
                                      </p:cBhvr>
                                    </p:anim>
                                    <p:animRot by="21600000">
                                      <p:cBhvr>
                                        <p:cTn id="26" dur="1000" fill="hold">
                                          <p:stCondLst>
                                            <p:cond delay="0"/>
                                          </p:stCondLst>
                                        </p:cTn>
                                        <p:tgtEl>
                                          <p:spTgt spid="143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323850" y="1104900"/>
            <a:ext cx="8496300" cy="3848100"/>
          </a:xfrm>
          <a:prstGeom prst="rect">
            <a:avLst/>
          </a:prstGeom>
          <a:noFill/>
          <a:ln w="9525">
            <a:noFill/>
            <a:miter lim="800000"/>
            <a:headEnd/>
            <a:tailEnd/>
          </a:ln>
        </p:spPr>
        <p:txBody>
          <a:bodyPr anchor="ctr">
            <a:spAutoFit/>
          </a:bodyPr>
          <a:lstStyle/>
          <a:p>
            <a:pPr algn="ctr">
              <a:tabLst>
                <a:tab pos="2792413" algn="l"/>
              </a:tabLst>
            </a:pPr>
            <a:r>
              <a:rPr lang="kk-KZ" sz="4000" b="1">
                <a:latin typeface="Bookman Old Style" pitchFamily="18" charset="0"/>
              </a:rPr>
              <a:t>V. Шығармашылық жұмыс</a:t>
            </a:r>
          </a:p>
          <a:p>
            <a:pPr algn="ctr">
              <a:tabLst>
                <a:tab pos="2792413" algn="l"/>
              </a:tabLst>
            </a:pPr>
            <a:endParaRPr lang="kk-KZ" sz="2800">
              <a:solidFill>
                <a:srgbClr val="FF0000"/>
              </a:solidFill>
            </a:endParaRPr>
          </a:p>
          <a:p>
            <a:pPr algn="ctr">
              <a:tabLst>
                <a:tab pos="2792413" algn="l"/>
              </a:tabLst>
            </a:pPr>
            <a:endParaRPr lang="kk-KZ" sz="2800">
              <a:solidFill>
                <a:srgbClr val="FF0000"/>
              </a:solidFill>
            </a:endParaRPr>
          </a:p>
          <a:p>
            <a:pPr algn="ctr">
              <a:tabLst>
                <a:tab pos="2792413" algn="l"/>
              </a:tabLst>
            </a:pPr>
            <a:endParaRPr lang="ru-RU" sz="2800">
              <a:solidFill>
                <a:srgbClr val="FF0000"/>
              </a:solidFill>
            </a:endParaRPr>
          </a:p>
          <a:p>
            <a:pPr algn="ctr">
              <a:tabLst>
                <a:tab pos="2792413" algn="l"/>
              </a:tabLst>
            </a:pPr>
            <a:r>
              <a:rPr lang="kk-KZ" sz="4000" b="1">
                <a:solidFill>
                  <a:srgbClr val="FFFF00"/>
                </a:solidFill>
              </a:rPr>
              <a:t>Эссе «Шұғаға хат»,</a:t>
            </a:r>
          </a:p>
          <a:p>
            <a:pPr algn="ctr">
              <a:tabLst>
                <a:tab pos="2792413" algn="l"/>
              </a:tabLst>
            </a:pPr>
            <a:endParaRPr lang="kk-KZ" sz="4000" b="1">
              <a:solidFill>
                <a:srgbClr val="FFFF00"/>
              </a:solidFill>
            </a:endParaRPr>
          </a:p>
          <a:p>
            <a:pPr algn="ctr">
              <a:tabLst>
                <a:tab pos="2792413" algn="l"/>
              </a:tabLst>
            </a:pPr>
            <a:r>
              <a:rPr lang="kk-KZ" sz="4000" b="1">
                <a:solidFill>
                  <a:srgbClr val="FFFF00"/>
                </a:solidFill>
              </a:rPr>
              <a:t> Сезімнен туған жолдар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down)">
                                      <p:cBhvr>
                                        <p:cTn id="7" dur="580">
                                          <p:stCondLst>
                                            <p:cond delay="0"/>
                                          </p:stCondLst>
                                        </p:cTn>
                                        <p:tgtEl>
                                          <p:spTgt spid="15362"/>
                                        </p:tgtEl>
                                      </p:cBhvr>
                                    </p:animEffect>
                                    <p:anim calcmode="lin" valueType="num">
                                      <p:cBhvr>
                                        <p:cTn id="8"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13" dur="26">
                                          <p:stCondLst>
                                            <p:cond delay="650"/>
                                          </p:stCondLst>
                                        </p:cTn>
                                        <p:tgtEl>
                                          <p:spTgt spid="15362"/>
                                        </p:tgtEl>
                                      </p:cBhvr>
                                      <p:to x="100000" y="60000"/>
                                    </p:animScale>
                                    <p:animScale>
                                      <p:cBhvr>
                                        <p:cTn id="14" dur="166" decel="50000">
                                          <p:stCondLst>
                                            <p:cond delay="676"/>
                                          </p:stCondLst>
                                        </p:cTn>
                                        <p:tgtEl>
                                          <p:spTgt spid="15362"/>
                                        </p:tgtEl>
                                      </p:cBhvr>
                                      <p:to x="100000" y="100000"/>
                                    </p:animScale>
                                    <p:animScale>
                                      <p:cBhvr>
                                        <p:cTn id="15" dur="26">
                                          <p:stCondLst>
                                            <p:cond delay="1312"/>
                                          </p:stCondLst>
                                        </p:cTn>
                                        <p:tgtEl>
                                          <p:spTgt spid="15362"/>
                                        </p:tgtEl>
                                      </p:cBhvr>
                                      <p:to x="100000" y="80000"/>
                                    </p:animScale>
                                    <p:animScale>
                                      <p:cBhvr>
                                        <p:cTn id="16" dur="166" decel="50000">
                                          <p:stCondLst>
                                            <p:cond delay="1338"/>
                                          </p:stCondLst>
                                        </p:cTn>
                                        <p:tgtEl>
                                          <p:spTgt spid="15362"/>
                                        </p:tgtEl>
                                      </p:cBhvr>
                                      <p:to x="100000" y="100000"/>
                                    </p:animScale>
                                    <p:animScale>
                                      <p:cBhvr>
                                        <p:cTn id="17" dur="26">
                                          <p:stCondLst>
                                            <p:cond delay="1642"/>
                                          </p:stCondLst>
                                        </p:cTn>
                                        <p:tgtEl>
                                          <p:spTgt spid="15362"/>
                                        </p:tgtEl>
                                      </p:cBhvr>
                                      <p:to x="100000" y="90000"/>
                                    </p:animScale>
                                    <p:animScale>
                                      <p:cBhvr>
                                        <p:cTn id="18" dur="166" decel="50000">
                                          <p:stCondLst>
                                            <p:cond delay="1668"/>
                                          </p:stCondLst>
                                        </p:cTn>
                                        <p:tgtEl>
                                          <p:spTgt spid="15362"/>
                                        </p:tgtEl>
                                      </p:cBhvr>
                                      <p:to x="100000" y="100000"/>
                                    </p:animScale>
                                    <p:animScale>
                                      <p:cBhvr>
                                        <p:cTn id="19" dur="26">
                                          <p:stCondLst>
                                            <p:cond delay="1808"/>
                                          </p:stCondLst>
                                        </p:cTn>
                                        <p:tgtEl>
                                          <p:spTgt spid="15362"/>
                                        </p:tgtEl>
                                      </p:cBhvr>
                                      <p:to x="100000" y="95000"/>
                                    </p:animScale>
                                    <p:animScale>
                                      <p:cBhvr>
                                        <p:cTn id="20" dur="166" decel="50000">
                                          <p:stCondLst>
                                            <p:cond delay="1834"/>
                                          </p:stCondLst>
                                        </p:cTn>
                                        <p:tgtEl>
                                          <p:spTgt spid="1536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Жанш3297.wav">
            <a:hlinkClick r:id="" action="ppaction://media"/>
          </p:cNvPr>
          <p:cNvPicPr>
            <a:picLocks noRot="1" noChangeAspect="1"/>
          </p:cNvPicPr>
          <p:nvPr>
            <a:wavAudioFile r:embed="rId1" name="Жаншат.wav"/>
          </p:nvPr>
        </p:nvPicPr>
        <p:blipFill>
          <a:blip r:embed="rId3" cstate="print"/>
          <a:srcRect/>
          <a:stretch>
            <a:fillRect/>
          </a:stretch>
        </p:blipFill>
        <p:spPr bwMode="auto">
          <a:xfrm>
            <a:off x="1708150" y="1557338"/>
            <a:ext cx="609600" cy="60960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502"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323850" y="76200"/>
            <a:ext cx="8569325" cy="554038"/>
          </a:xfrm>
          <a:prstGeom prst="rect">
            <a:avLst/>
          </a:prstGeom>
          <a:noFill/>
          <a:ln w="9525">
            <a:noFill/>
            <a:miter lim="800000"/>
            <a:headEnd/>
            <a:tailEnd/>
          </a:ln>
        </p:spPr>
        <p:txBody>
          <a:bodyPr anchor="ctr">
            <a:spAutoFit/>
          </a:bodyPr>
          <a:lstStyle/>
          <a:p>
            <a:pPr algn="ctr">
              <a:tabLst>
                <a:tab pos="2792413" algn="l"/>
              </a:tabLst>
            </a:pPr>
            <a:r>
              <a:rPr lang="kk-KZ" sz="3000" b="1">
                <a:solidFill>
                  <a:srgbClr val="FFFF00"/>
                </a:solidFill>
                <a:latin typeface="Bookman Old Style" pitchFamily="18" charset="0"/>
                <a:ea typeface="Calibri" pitchFamily="34" charset="0"/>
                <a:cs typeface="Times New Roman" pitchFamily="18" charset="0"/>
              </a:rPr>
              <a:t>Тест сұрақтары</a:t>
            </a:r>
          </a:p>
        </p:txBody>
      </p:sp>
      <p:sp>
        <p:nvSpPr>
          <p:cNvPr id="2" name="TextBox 1"/>
          <p:cNvSpPr txBox="1">
            <a:spLocks noChangeArrowheads="1"/>
          </p:cNvSpPr>
          <p:nvPr/>
        </p:nvSpPr>
        <p:spPr bwMode="auto">
          <a:xfrm>
            <a:off x="215900" y="371475"/>
            <a:ext cx="8785225" cy="6524625"/>
          </a:xfrm>
          <a:prstGeom prst="rect">
            <a:avLst/>
          </a:prstGeom>
          <a:noFill/>
          <a:ln w="9525">
            <a:noFill/>
            <a:miter lim="800000"/>
            <a:headEnd/>
            <a:tailEnd/>
          </a:ln>
        </p:spPr>
        <p:txBody>
          <a:bodyPr>
            <a:spAutoFit/>
          </a:bodyPr>
          <a:lstStyle/>
          <a:p>
            <a:r>
              <a:rPr lang="kk-KZ" sz="1900" b="1">
                <a:latin typeface="Times New Roman" pitchFamily="18" charset="0"/>
                <a:cs typeface="Times New Roman" pitchFamily="18" charset="0"/>
              </a:rPr>
              <a:t>1. «Үш бәйтеректі» ата:</a:t>
            </a:r>
          </a:p>
          <a:p>
            <a:r>
              <a:rPr lang="kk-KZ" sz="1900" b="1">
                <a:latin typeface="Times New Roman" pitchFamily="18" charset="0"/>
                <a:cs typeface="Times New Roman" pitchFamily="18" charset="0"/>
              </a:rPr>
              <a:t>   а) А. Құнанбаев, Ы. Алтынсарин, Ш. Уәлиханов</a:t>
            </a:r>
          </a:p>
          <a:p>
            <a:r>
              <a:rPr lang="kk-KZ" sz="1900" b="1">
                <a:latin typeface="Times New Roman" pitchFamily="18" charset="0"/>
                <a:cs typeface="Times New Roman" pitchFamily="18" charset="0"/>
              </a:rPr>
              <a:t>   в) І. Жансүгіров, Б. Майлин, С. Сейфуллин</a:t>
            </a:r>
            <a:endParaRPr lang="ru-RU" sz="1900" b="1">
              <a:latin typeface="Times New Roman" pitchFamily="18" charset="0"/>
              <a:cs typeface="Times New Roman" pitchFamily="18" charset="0"/>
            </a:endParaRPr>
          </a:p>
          <a:p>
            <a:r>
              <a:rPr lang="kk-KZ" sz="1900" b="1">
                <a:latin typeface="Times New Roman" pitchFamily="18" charset="0"/>
                <a:cs typeface="Times New Roman" pitchFamily="18" charset="0"/>
              </a:rPr>
              <a:t>   с) Ш. Қонайұлы, Д. Бабатайұлы, М. Мөңкеұлы</a:t>
            </a:r>
          </a:p>
          <a:p>
            <a:r>
              <a:rPr lang="kk-KZ" sz="1900" b="1">
                <a:latin typeface="Times New Roman" pitchFamily="18" charset="0"/>
                <a:cs typeface="Times New Roman" pitchFamily="18" charset="0"/>
              </a:rPr>
              <a:t>2. Бейімбеттің шын есімі?</a:t>
            </a:r>
          </a:p>
          <a:p>
            <a:r>
              <a:rPr lang="kk-KZ" sz="1900" b="1">
                <a:latin typeface="Times New Roman" pitchFamily="18" charset="0"/>
                <a:cs typeface="Times New Roman" pitchFamily="18" charset="0"/>
              </a:rPr>
              <a:t>   а) Жармағанбет</a:t>
            </a:r>
          </a:p>
          <a:p>
            <a:r>
              <a:rPr lang="kk-KZ" sz="1900" b="1">
                <a:latin typeface="Times New Roman" pitchFamily="18" charset="0"/>
                <a:cs typeface="Times New Roman" pitchFamily="18" charset="0"/>
              </a:rPr>
              <a:t>   в) Бейімбет</a:t>
            </a:r>
          </a:p>
          <a:p>
            <a:r>
              <a:rPr lang="kk-KZ" sz="1900" b="1">
                <a:latin typeface="Times New Roman" pitchFamily="18" charset="0"/>
                <a:cs typeface="Times New Roman" pitchFamily="18" charset="0"/>
              </a:rPr>
              <a:t>   с) Бимағамбет</a:t>
            </a:r>
          </a:p>
          <a:p>
            <a:r>
              <a:rPr lang="kk-KZ" sz="1900" b="1">
                <a:latin typeface="Times New Roman" pitchFamily="18" charset="0"/>
                <a:cs typeface="Times New Roman" pitchFamily="18" charset="0"/>
              </a:rPr>
              <a:t>3. «Мырқымбай», «Түйебай», «Даудың басы-Дайрабайдың көк сиыры» кімнің әңгімелері?</a:t>
            </a:r>
          </a:p>
          <a:p>
            <a:r>
              <a:rPr lang="kk-KZ" sz="1900" b="1">
                <a:latin typeface="Times New Roman" pitchFamily="18" charset="0"/>
                <a:cs typeface="Times New Roman" pitchFamily="18" charset="0"/>
              </a:rPr>
              <a:t>   а) Б. Майлин</a:t>
            </a:r>
          </a:p>
          <a:p>
            <a:r>
              <a:rPr lang="kk-KZ" sz="1900" b="1">
                <a:latin typeface="Times New Roman" pitchFamily="18" charset="0"/>
                <a:cs typeface="Times New Roman" pitchFamily="18" charset="0"/>
              </a:rPr>
              <a:t>   в) М. Дулатов</a:t>
            </a:r>
          </a:p>
          <a:p>
            <a:r>
              <a:rPr lang="kk-KZ" sz="1900" b="1">
                <a:latin typeface="Times New Roman" pitchFamily="18" charset="0"/>
                <a:cs typeface="Times New Roman" pitchFamily="18" charset="0"/>
              </a:rPr>
              <a:t>   с) С. Көбеев</a:t>
            </a:r>
          </a:p>
          <a:p>
            <a:r>
              <a:rPr lang="kk-KZ" sz="1900" b="1">
                <a:latin typeface="Times New Roman" pitchFamily="18" charset="0"/>
                <a:cs typeface="Times New Roman" pitchFamily="18" charset="0"/>
              </a:rPr>
              <a:t>4. «Шұғаның белгісі» шығармасы қандай үлгіде жазылған?</a:t>
            </a:r>
          </a:p>
          <a:p>
            <a:r>
              <a:rPr lang="kk-KZ" sz="1900" b="1">
                <a:latin typeface="Times New Roman" pitchFamily="18" charset="0"/>
                <a:cs typeface="Times New Roman" pitchFamily="18" charset="0"/>
              </a:rPr>
              <a:t>   а) драма</a:t>
            </a:r>
          </a:p>
          <a:p>
            <a:r>
              <a:rPr lang="kk-KZ" sz="1900" b="1">
                <a:latin typeface="Times New Roman" pitchFamily="18" charset="0"/>
                <a:cs typeface="Times New Roman" pitchFamily="18" charset="0"/>
              </a:rPr>
              <a:t>   в) проза</a:t>
            </a:r>
          </a:p>
          <a:p>
            <a:r>
              <a:rPr lang="kk-KZ" sz="1900" b="1">
                <a:latin typeface="Times New Roman" pitchFamily="18" charset="0"/>
                <a:cs typeface="Times New Roman" pitchFamily="18" charset="0"/>
              </a:rPr>
              <a:t>   с) поэзия</a:t>
            </a:r>
          </a:p>
          <a:p>
            <a:r>
              <a:rPr lang="kk-KZ" sz="1900" b="1">
                <a:latin typeface="Times New Roman" pitchFamily="18" charset="0"/>
                <a:cs typeface="Times New Roman" pitchFamily="18" charset="0"/>
              </a:rPr>
              <a:t>5. 1914 – 1915 жылдары қазақ зиялыларының Ғалия медресесінде тұңғыш шығарған қолжазба журналы қалай аталады?</a:t>
            </a:r>
          </a:p>
          <a:p>
            <a:r>
              <a:rPr lang="kk-KZ" sz="1900" b="1">
                <a:latin typeface="Times New Roman" pitchFamily="18" charset="0"/>
                <a:cs typeface="Times New Roman" pitchFamily="18" charset="0"/>
              </a:rPr>
              <a:t>   а) «Қазақ»</a:t>
            </a:r>
          </a:p>
          <a:p>
            <a:r>
              <a:rPr lang="kk-KZ" sz="1900" b="1">
                <a:latin typeface="Times New Roman" pitchFamily="18" charset="0"/>
                <a:cs typeface="Times New Roman" pitchFamily="18" charset="0"/>
              </a:rPr>
              <a:t>   в) «Садақ»</a:t>
            </a:r>
          </a:p>
          <a:p>
            <a:r>
              <a:rPr lang="kk-KZ" sz="1900" b="1">
                <a:latin typeface="Times New Roman" pitchFamily="18" charset="0"/>
                <a:cs typeface="Times New Roman" pitchFamily="18" charset="0"/>
              </a:rPr>
              <a:t>   с) «Еңбекші қазақ»</a:t>
            </a:r>
          </a:p>
        </p:txBody>
      </p:sp>
      <p:sp>
        <p:nvSpPr>
          <p:cNvPr id="3" name="5-конечная звезда 2"/>
          <p:cNvSpPr/>
          <p:nvPr/>
        </p:nvSpPr>
        <p:spPr>
          <a:xfrm>
            <a:off x="5508625" y="981075"/>
            <a:ext cx="358775" cy="28733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5-конечная звезда 5"/>
          <p:cNvSpPr/>
          <p:nvPr/>
        </p:nvSpPr>
        <p:spPr>
          <a:xfrm>
            <a:off x="2228850" y="2420938"/>
            <a:ext cx="327025" cy="36036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5-конечная звезда 6"/>
          <p:cNvSpPr/>
          <p:nvPr/>
        </p:nvSpPr>
        <p:spPr>
          <a:xfrm>
            <a:off x="2124075" y="3357563"/>
            <a:ext cx="322263" cy="276225"/>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5-конечная звезда 7"/>
          <p:cNvSpPr/>
          <p:nvPr/>
        </p:nvSpPr>
        <p:spPr>
          <a:xfrm>
            <a:off x="1476375" y="4724400"/>
            <a:ext cx="358775" cy="360363"/>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5-конечная звезда 8"/>
          <p:cNvSpPr/>
          <p:nvPr/>
        </p:nvSpPr>
        <p:spPr>
          <a:xfrm>
            <a:off x="1835150" y="6165850"/>
            <a:ext cx="288925" cy="358775"/>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anim calcmode="lin" valueType="num">
                                      <p:cBhvr>
                                        <p:cTn id="9" dur="1000" fill="hold"/>
                                        <p:tgtEl>
                                          <p:spTgt spid="16386"/>
                                        </p:tgtEl>
                                        <p:attrNameLst>
                                          <p:attrName>style.rotation</p:attrName>
                                        </p:attrNameLst>
                                      </p:cBhvr>
                                      <p:tavLst>
                                        <p:tav tm="0">
                                          <p:val>
                                            <p:fltVal val="90"/>
                                          </p:val>
                                        </p:tav>
                                        <p:tav tm="100000">
                                          <p:val>
                                            <p:fltVal val="0"/>
                                          </p:val>
                                        </p:tav>
                                      </p:tavLst>
                                    </p:anim>
                                    <p:animEffect transition="in" filter="fade">
                                      <p:cBhvr>
                                        <p:cTn id="10" dur="1000"/>
                                        <p:tgtEl>
                                          <p:spTgt spid="1638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15900" y="115888"/>
            <a:ext cx="8785225" cy="6556375"/>
          </a:xfrm>
          <a:prstGeom prst="rect">
            <a:avLst/>
          </a:prstGeom>
          <a:noFill/>
          <a:ln w="9525">
            <a:noFill/>
            <a:miter lim="800000"/>
            <a:headEnd/>
            <a:tailEnd/>
          </a:ln>
        </p:spPr>
        <p:txBody>
          <a:bodyPr>
            <a:spAutoFit/>
          </a:bodyPr>
          <a:lstStyle/>
          <a:p>
            <a:r>
              <a:rPr lang="kk-KZ" sz="2000" b="1">
                <a:latin typeface="Times New Roman" pitchFamily="18" charset="0"/>
                <a:cs typeface="Times New Roman" pitchFamily="18" charset="0"/>
              </a:rPr>
              <a:t>6.  Б. Майлиннің «Шұғаның белгісі» повесіндегі кейіпкерлерді ата:</a:t>
            </a:r>
          </a:p>
          <a:p>
            <a:r>
              <a:rPr lang="kk-KZ" sz="2000" b="1">
                <a:latin typeface="Times New Roman" pitchFamily="18" charset="0"/>
                <a:cs typeface="Times New Roman" pitchFamily="18" charset="0"/>
              </a:rPr>
              <a:t>   а) Ботагөз, Итбай, Амантай</a:t>
            </a:r>
          </a:p>
          <a:p>
            <a:r>
              <a:rPr lang="kk-KZ" sz="2000" b="1">
                <a:latin typeface="Times New Roman" pitchFamily="18" charset="0"/>
                <a:cs typeface="Times New Roman" pitchFamily="18" charset="0"/>
              </a:rPr>
              <a:t>   в) Шұға, Әбдірахман, Есімбек</a:t>
            </a:r>
            <a:endParaRPr lang="ru-RU" sz="2000" b="1">
              <a:latin typeface="Times New Roman" pitchFamily="18" charset="0"/>
              <a:cs typeface="Times New Roman" pitchFamily="18" charset="0"/>
            </a:endParaRPr>
          </a:p>
          <a:p>
            <a:r>
              <a:rPr lang="kk-KZ" sz="2000" b="1">
                <a:latin typeface="Times New Roman" pitchFamily="18" charset="0"/>
                <a:cs typeface="Times New Roman" pitchFamily="18" charset="0"/>
              </a:rPr>
              <a:t>   с) Әбдірахман, Шұға, Серікбай</a:t>
            </a:r>
          </a:p>
          <a:p>
            <a:r>
              <a:rPr lang="kk-KZ" sz="2000" b="1">
                <a:latin typeface="Times New Roman" pitchFamily="18" charset="0"/>
                <a:cs typeface="Times New Roman" pitchFamily="18" charset="0"/>
              </a:rPr>
              <a:t>7. «Шұғаның белгісі» кімнің атынан баяндалған?</a:t>
            </a:r>
          </a:p>
          <a:p>
            <a:r>
              <a:rPr lang="kk-KZ" sz="2000" b="1">
                <a:latin typeface="Times New Roman" pitchFamily="18" charset="0"/>
                <a:cs typeface="Times New Roman" pitchFamily="18" charset="0"/>
              </a:rPr>
              <a:t>   а) Қасым</a:t>
            </a:r>
          </a:p>
          <a:p>
            <a:r>
              <a:rPr lang="kk-KZ" sz="2000" b="1">
                <a:latin typeface="Times New Roman" pitchFamily="18" charset="0"/>
                <a:cs typeface="Times New Roman" pitchFamily="18" charset="0"/>
              </a:rPr>
              <a:t>   в) Әбдірахман</a:t>
            </a:r>
            <a:endParaRPr lang="ru-RU" sz="2000" b="1">
              <a:latin typeface="Times New Roman" pitchFamily="18" charset="0"/>
              <a:cs typeface="Times New Roman" pitchFamily="18" charset="0"/>
            </a:endParaRPr>
          </a:p>
          <a:p>
            <a:r>
              <a:rPr lang="kk-KZ" sz="2000" b="1">
                <a:latin typeface="Times New Roman" pitchFamily="18" charset="0"/>
                <a:cs typeface="Times New Roman" pitchFamily="18" charset="0"/>
              </a:rPr>
              <a:t>   с) Есімбек</a:t>
            </a:r>
          </a:p>
          <a:p>
            <a:r>
              <a:rPr lang="kk-KZ" sz="2000" b="1">
                <a:latin typeface="Times New Roman" pitchFamily="18" charset="0"/>
                <a:cs typeface="Times New Roman" pitchFamily="18" charset="0"/>
              </a:rPr>
              <a:t>8. « . . .  оларды мұсылман деуге болмайды. Айтатыны – ылғи құдайға қарсылық сөз  . . .  »  кімнің сөзі ?</a:t>
            </a:r>
          </a:p>
          <a:p>
            <a:r>
              <a:rPr lang="kk-KZ" sz="2000" b="1">
                <a:latin typeface="Times New Roman" pitchFamily="18" charset="0"/>
                <a:cs typeface="Times New Roman" pitchFamily="18" charset="0"/>
              </a:rPr>
              <a:t>   а) Зәйкүл</a:t>
            </a:r>
          </a:p>
          <a:p>
            <a:r>
              <a:rPr lang="kk-KZ" sz="2000" b="1">
                <a:latin typeface="Times New Roman" pitchFamily="18" charset="0"/>
                <a:cs typeface="Times New Roman" pitchFamily="18" charset="0"/>
              </a:rPr>
              <a:t>   в) Айнабай</a:t>
            </a:r>
            <a:endParaRPr lang="ru-RU" sz="2000" b="1">
              <a:latin typeface="Times New Roman" pitchFamily="18" charset="0"/>
              <a:cs typeface="Times New Roman" pitchFamily="18" charset="0"/>
            </a:endParaRPr>
          </a:p>
          <a:p>
            <a:r>
              <a:rPr lang="kk-KZ" sz="2000" b="1">
                <a:latin typeface="Times New Roman" pitchFamily="18" charset="0"/>
                <a:cs typeface="Times New Roman" pitchFamily="18" charset="0"/>
              </a:rPr>
              <a:t>   с) Қажыбай қарт</a:t>
            </a:r>
          </a:p>
          <a:p>
            <a:r>
              <a:rPr lang="kk-KZ" sz="2000" b="1">
                <a:latin typeface="Times New Roman" pitchFamily="18" charset="0"/>
                <a:cs typeface="Times New Roman" pitchFamily="18" charset="0"/>
              </a:rPr>
              <a:t>9. Шығармадағы табиғат көрінісі қалай аталады?</a:t>
            </a:r>
          </a:p>
          <a:p>
            <a:r>
              <a:rPr lang="kk-KZ" sz="2000" b="1">
                <a:latin typeface="Times New Roman" pitchFamily="18" charset="0"/>
                <a:cs typeface="Times New Roman" pitchFamily="18" charset="0"/>
              </a:rPr>
              <a:t>   а) портрет</a:t>
            </a:r>
          </a:p>
          <a:p>
            <a:r>
              <a:rPr lang="kk-KZ" sz="2000" b="1">
                <a:latin typeface="Times New Roman" pitchFamily="18" charset="0"/>
                <a:cs typeface="Times New Roman" pitchFamily="18" charset="0"/>
              </a:rPr>
              <a:t>   в) пейзаж</a:t>
            </a:r>
            <a:endParaRPr lang="ru-RU" sz="2000" b="1">
              <a:latin typeface="Times New Roman" pitchFamily="18" charset="0"/>
              <a:cs typeface="Times New Roman" pitchFamily="18" charset="0"/>
            </a:endParaRPr>
          </a:p>
          <a:p>
            <a:r>
              <a:rPr lang="kk-KZ" sz="2000" b="1">
                <a:latin typeface="Times New Roman" pitchFamily="18" charset="0"/>
                <a:cs typeface="Times New Roman" pitchFamily="18" charset="0"/>
              </a:rPr>
              <a:t>   с) проза</a:t>
            </a:r>
          </a:p>
          <a:p>
            <a:r>
              <a:rPr lang="kk-KZ" sz="2000" b="1">
                <a:latin typeface="Times New Roman" pitchFamily="18" charset="0"/>
                <a:cs typeface="Times New Roman" pitchFamily="18" charset="0"/>
              </a:rPr>
              <a:t>10. «Шұғаның белгісіндегі» хат тасушы бала?</a:t>
            </a:r>
          </a:p>
          <a:p>
            <a:r>
              <a:rPr lang="kk-KZ" sz="2000" b="1">
                <a:latin typeface="Times New Roman" pitchFamily="18" charset="0"/>
                <a:cs typeface="Times New Roman" pitchFamily="18" charset="0"/>
              </a:rPr>
              <a:t>   а) Базарбай</a:t>
            </a:r>
          </a:p>
          <a:p>
            <a:r>
              <a:rPr lang="kk-KZ" sz="2000" b="1">
                <a:latin typeface="Times New Roman" pitchFamily="18" charset="0"/>
                <a:cs typeface="Times New Roman" pitchFamily="18" charset="0"/>
              </a:rPr>
              <a:t>   в) Қасым</a:t>
            </a:r>
            <a:endParaRPr lang="ru-RU" sz="2000" b="1">
              <a:latin typeface="Times New Roman" pitchFamily="18" charset="0"/>
              <a:cs typeface="Times New Roman" pitchFamily="18" charset="0"/>
            </a:endParaRPr>
          </a:p>
          <a:p>
            <a:r>
              <a:rPr lang="kk-KZ" sz="2000" b="1">
                <a:latin typeface="Times New Roman" pitchFamily="18" charset="0"/>
                <a:cs typeface="Times New Roman" pitchFamily="18" charset="0"/>
              </a:rPr>
              <a:t>   с) Айнабай</a:t>
            </a:r>
          </a:p>
        </p:txBody>
      </p:sp>
      <p:sp>
        <p:nvSpPr>
          <p:cNvPr id="3" name="5-конечная звезда 2"/>
          <p:cNvSpPr/>
          <p:nvPr/>
        </p:nvSpPr>
        <p:spPr>
          <a:xfrm>
            <a:off x="1797050" y="4652963"/>
            <a:ext cx="249238" cy="36036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 name="5-конечная звезда 3"/>
          <p:cNvSpPr/>
          <p:nvPr/>
        </p:nvSpPr>
        <p:spPr>
          <a:xfrm>
            <a:off x="2555875" y="3786188"/>
            <a:ext cx="339725" cy="36036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5-конечная звезда 4"/>
          <p:cNvSpPr/>
          <p:nvPr/>
        </p:nvSpPr>
        <p:spPr>
          <a:xfrm>
            <a:off x="1614488" y="1628775"/>
            <a:ext cx="398462" cy="360363"/>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5-конечная звезда 5"/>
          <p:cNvSpPr/>
          <p:nvPr/>
        </p:nvSpPr>
        <p:spPr>
          <a:xfrm>
            <a:off x="4211638" y="692150"/>
            <a:ext cx="368300" cy="360363"/>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5-конечная звезда 6"/>
          <p:cNvSpPr/>
          <p:nvPr/>
        </p:nvSpPr>
        <p:spPr>
          <a:xfrm>
            <a:off x="1922463" y="5589588"/>
            <a:ext cx="306387" cy="36036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ppt_w</p:attrName>
                                        </p:attrNameLst>
                                      </p:cBhvr>
                                      <p:tavLst>
                                        <p:tav tm="0">
                                          <p:val>
                                            <p:fltVal val="0"/>
                                          </p:val>
                                        </p:tav>
                                        <p:tav tm="100000">
                                          <p:val>
                                            <p:strVal val="#ppt_w"/>
                                          </p:val>
                                        </p:tav>
                                      </p:tavLst>
                                    </p:anim>
                                    <p:anim calcmode="lin" valueType="num">
                                      <p:cBhvr>
                                        <p:cTn id="35" dur="500" fill="hold"/>
                                        <p:tgtEl>
                                          <p:spTgt spid="3"/>
                                        </p:tgtEl>
                                        <p:attrNameLst>
                                          <p:attrName>ppt_h</p:attrName>
                                        </p:attrNameLst>
                                      </p:cBhvr>
                                      <p:tavLst>
                                        <p:tav tm="0">
                                          <p:val>
                                            <p:fltVal val="0"/>
                                          </p:val>
                                        </p:tav>
                                        <p:tav tm="100000">
                                          <p:val>
                                            <p:strVal val="#ppt_h"/>
                                          </p:val>
                                        </p:tav>
                                      </p:tavLst>
                                    </p:anim>
                                    <p:animEffect transition="in" filter="fade">
                                      <p:cBhvr>
                                        <p:cTn id="36" dur="500"/>
                                        <p:tgtEl>
                                          <p:spTgt spid="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16"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323850" y="920750"/>
            <a:ext cx="8496300" cy="4210050"/>
          </a:xfrm>
          <a:prstGeom prst="rect">
            <a:avLst/>
          </a:prstGeom>
          <a:noFill/>
          <a:ln>
            <a:noFill/>
          </a:ln>
          <a:effectLst/>
          <a:extLst>
            <a:ext uri="{909E8E84-426E-40DD-AFC4-6F175D3DCCD1}"/>
            <a:ext uri="{91240B29-F687-4F45-9708-019B960494DF}"/>
            <a:ext uri="{AF507438-7753-43E0-B8FC-AC1667EBCBE1}"/>
          </a:extLst>
        </p:spPr>
        <p:txBody>
          <a:bodyPr anchor="ctr">
            <a:spAutoFit/>
          </a:bodyPr>
          <a:lstStyle/>
          <a:p>
            <a:pPr algn="ctr">
              <a:tabLst>
                <a:tab pos="457200" algn="l"/>
                <a:tab pos="2792413" algn="l"/>
              </a:tabLst>
              <a:defRPr/>
            </a:pPr>
            <a:r>
              <a:rPr lang="kk-KZ" sz="5400" b="1" i="1" u="sng">
                <a:effectLst>
                  <a:outerShdw blurRad="38100" dist="38100" dir="2700000" algn="tl">
                    <a:srgbClr val="000000"/>
                  </a:outerShdw>
                </a:effectLst>
                <a:latin typeface="Bookman Old Style" pitchFamily="18" charset="0"/>
              </a:rPr>
              <a:t>Үйге тапсырма:</a:t>
            </a:r>
          </a:p>
          <a:p>
            <a:pPr algn="ctr">
              <a:tabLst>
                <a:tab pos="457200" algn="l"/>
                <a:tab pos="2792413" algn="l"/>
              </a:tabLst>
              <a:defRPr/>
            </a:pPr>
            <a:endParaRPr lang="ru-RU" sz="3600" b="1">
              <a:solidFill>
                <a:srgbClr val="FF0000"/>
              </a:solidFill>
              <a:latin typeface="Bookman Old Style" pitchFamily="18" charset="0"/>
            </a:endParaRPr>
          </a:p>
          <a:p>
            <a:pPr algn="ctr">
              <a:buFontTx/>
              <a:buAutoNum type="arabicPeriod"/>
              <a:tabLst>
                <a:tab pos="457200" algn="l"/>
                <a:tab pos="2792413" algn="l"/>
              </a:tabLst>
              <a:defRPr/>
            </a:pPr>
            <a:r>
              <a:rPr lang="kk-KZ" sz="3600" b="1">
                <a:solidFill>
                  <a:srgbClr val="FFFF00"/>
                </a:solidFill>
                <a:latin typeface="Bookman Old Style" pitchFamily="18" charset="0"/>
              </a:rPr>
              <a:t>Бейімбет- көркем әңгіме шебері  </a:t>
            </a:r>
          </a:p>
          <a:p>
            <a:pPr algn="ctr">
              <a:tabLst>
                <a:tab pos="457200" algn="l"/>
                <a:tab pos="2792413" algn="l"/>
              </a:tabLst>
              <a:defRPr/>
            </a:pPr>
            <a:endParaRPr lang="ru-RU" sz="3600" b="1">
              <a:solidFill>
                <a:srgbClr val="FFFF00"/>
              </a:solidFill>
              <a:latin typeface="Bookman Old Style" pitchFamily="18" charset="0"/>
            </a:endParaRPr>
          </a:p>
          <a:p>
            <a:pPr algn="ctr">
              <a:tabLst>
                <a:tab pos="457200" algn="l"/>
                <a:tab pos="2792413" algn="l"/>
              </a:tabLst>
              <a:defRPr/>
            </a:pPr>
            <a:r>
              <a:rPr lang="kk-KZ" sz="3600" b="1">
                <a:solidFill>
                  <a:srgbClr val="FFFF00"/>
                </a:solidFill>
                <a:latin typeface="Bookman Old Style" pitchFamily="18" charset="0"/>
              </a:rPr>
              <a:t>2. «Шұғаның белгісіндегі»       Шұға бейнесі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heckerboard(across)">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cstate="screen">
            <a:extLst>
              <a:ext uri="{28A0092B-C50C-407E-A947-70E740481C1C}"/>
            </a:extLst>
          </a:blip>
          <a:srcRect/>
          <a:stretch>
            <a:fillRect/>
          </a:stretch>
        </p:blipFill>
        <p:spPr bwMode="auto">
          <a:xfrm>
            <a:off x="164381" y="958081"/>
            <a:ext cx="4478752" cy="381563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extLst>
        </p:spPr>
      </p:pic>
      <p:pic>
        <p:nvPicPr>
          <p:cNvPr id="2054" name="Picture 6"/>
          <p:cNvPicPr>
            <a:picLocks noChangeAspect="1" noChangeArrowheads="1"/>
          </p:cNvPicPr>
          <p:nvPr/>
        </p:nvPicPr>
        <p:blipFill>
          <a:blip r:embed="rId3" cstate="screen">
            <a:extLst>
              <a:ext uri="{28A0092B-C50C-407E-A947-70E740481C1C}"/>
            </a:extLst>
          </a:blip>
          <a:srcRect/>
          <a:stretch>
            <a:fillRect/>
          </a:stretch>
        </p:blipFill>
        <p:spPr bwMode="auto">
          <a:xfrm>
            <a:off x="4657301" y="2636912"/>
            <a:ext cx="4218675" cy="381563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extLst>
        </p:spPr>
      </p:pic>
      <p:sp>
        <p:nvSpPr>
          <p:cNvPr id="2055" name="Text Box 7"/>
          <p:cNvSpPr txBox="1">
            <a:spLocks noChangeArrowheads="1"/>
          </p:cNvSpPr>
          <p:nvPr/>
        </p:nvSpPr>
        <p:spPr bwMode="auto">
          <a:xfrm>
            <a:off x="142875" y="188913"/>
            <a:ext cx="8929688" cy="769937"/>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spcBef>
                <a:spcPct val="50000"/>
              </a:spcBef>
              <a:defRPr/>
            </a:pPr>
            <a:r>
              <a:rPr lang="kk-KZ" sz="44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Уфадағы “ Ғалия” медресесі</a:t>
            </a:r>
            <a:endParaRPr lang="ru-RU" sz="44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p:cTn id="7" dur="500" fill="hold"/>
                                        <p:tgtEl>
                                          <p:spTgt spid="2055"/>
                                        </p:tgtEl>
                                        <p:attrNameLst>
                                          <p:attrName>ppt_w</p:attrName>
                                        </p:attrNameLst>
                                      </p:cBhvr>
                                      <p:tavLst>
                                        <p:tav tm="0">
                                          <p:val>
                                            <p:fltVal val="0"/>
                                          </p:val>
                                        </p:tav>
                                        <p:tav tm="100000">
                                          <p:val>
                                            <p:strVal val="#ppt_w"/>
                                          </p:val>
                                        </p:tav>
                                      </p:tavLst>
                                    </p:anim>
                                    <p:anim calcmode="lin" valueType="num">
                                      <p:cBhvr>
                                        <p:cTn id="8" dur="500" fill="hold"/>
                                        <p:tgtEl>
                                          <p:spTgt spid="2055"/>
                                        </p:tgtEl>
                                        <p:attrNameLst>
                                          <p:attrName>ppt_h</p:attrName>
                                        </p:attrNameLst>
                                      </p:cBhvr>
                                      <p:tavLst>
                                        <p:tav tm="0">
                                          <p:val>
                                            <p:fltVal val="0"/>
                                          </p:val>
                                        </p:tav>
                                        <p:tav tm="100000">
                                          <p:val>
                                            <p:strVal val="#ppt_h"/>
                                          </p:val>
                                        </p:tav>
                                      </p:tavLst>
                                    </p:anim>
                                    <p:animEffect transition="in" filter="fade">
                                      <p:cBhvr>
                                        <p:cTn id="9" dur="500"/>
                                        <p:tgtEl>
                                          <p:spTgt spid="205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nodeType="click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circle(in)">
                                      <p:cBhvr>
                                        <p:cTn id="14" dur="2000"/>
                                        <p:tgtEl>
                                          <p:spTgt spid="205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2054"/>
                                        </p:tgtEl>
                                        <p:attrNameLst>
                                          <p:attrName>style.visibility</p:attrName>
                                        </p:attrNameLst>
                                      </p:cBhvr>
                                      <p:to>
                                        <p:strVal val="visible"/>
                                      </p:to>
                                    </p:set>
                                    <p:animEffect transition="in" filter="circle(in)">
                                      <p:cBhvr>
                                        <p:cTn id="19"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screen">
            <a:extLst>
              <a:ext uri="{28A0092B-C50C-407E-A947-70E740481C1C}"/>
            </a:extLst>
          </a:blip>
          <a:srcRect/>
          <a:stretch>
            <a:fillRect/>
          </a:stretch>
        </p:blipFill>
        <p:spPr bwMode="auto">
          <a:xfrm>
            <a:off x="1071538" y="714356"/>
            <a:ext cx="7041207" cy="417671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extLst>
        </p:spPr>
      </p:pic>
      <p:sp>
        <p:nvSpPr>
          <p:cNvPr id="3077" name="Text Box 5"/>
          <p:cNvSpPr txBox="1">
            <a:spLocks noChangeArrowheads="1"/>
          </p:cNvSpPr>
          <p:nvPr/>
        </p:nvSpPr>
        <p:spPr bwMode="auto">
          <a:xfrm>
            <a:off x="395288" y="5229225"/>
            <a:ext cx="8353425" cy="120015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spcBef>
                <a:spcPct val="50000"/>
              </a:spcBef>
              <a:defRPr/>
            </a:pPr>
            <a:r>
              <a:rPr lang="kk-KZ" sz="3600" b="1" i="1" dirty="0">
                <a:effectLst>
                  <a:outerShdw blurRad="38100" dist="38100" dir="2700000" algn="tl">
                    <a:srgbClr val="000000">
                      <a:alpha val="43137"/>
                    </a:srgbClr>
                  </a:outerShdw>
                </a:effectLst>
                <a:latin typeface="Bookman Old Style" pitchFamily="18" charset="0"/>
              </a:rPr>
              <a:t>“Ғалия” медресесінде оқыған шәкірттермен бірге</a:t>
            </a:r>
            <a:endParaRPr lang="ru-RU" sz="3600" b="1" i="1" dirty="0">
              <a:effectLst>
                <a:outerShdw blurRad="38100" dist="38100" dir="2700000" algn="tl">
                  <a:srgbClr val="000000">
                    <a:alpha val="43137"/>
                  </a:srgbClr>
                </a:outerShdw>
              </a:effectLst>
              <a:latin typeface="Bookman Old Style"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heel(1)">
                                      <p:cBhvr>
                                        <p:cTn id="7" dur="20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p:cTn id="12" dur="500" fill="hold"/>
                                        <p:tgtEl>
                                          <p:spTgt spid="3077"/>
                                        </p:tgtEl>
                                        <p:attrNameLst>
                                          <p:attrName>ppt_w</p:attrName>
                                        </p:attrNameLst>
                                      </p:cBhvr>
                                      <p:tavLst>
                                        <p:tav tm="0">
                                          <p:val>
                                            <p:fltVal val="0"/>
                                          </p:val>
                                        </p:tav>
                                        <p:tav tm="100000">
                                          <p:val>
                                            <p:strVal val="#ppt_w"/>
                                          </p:val>
                                        </p:tav>
                                      </p:tavLst>
                                    </p:anim>
                                    <p:anim calcmode="lin" valueType="num">
                                      <p:cBhvr>
                                        <p:cTn id="13" dur="500" fill="hold"/>
                                        <p:tgtEl>
                                          <p:spTgt spid="3077"/>
                                        </p:tgtEl>
                                        <p:attrNameLst>
                                          <p:attrName>ppt_h</p:attrName>
                                        </p:attrNameLst>
                                      </p:cBhvr>
                                      <p:tavLst>
                                        <p:tav tm="0">
                                          <p:val>
                                            <p:fltVal val="0"/>
                                          </p:val>
                                        </p:tav>
                                        <p:tav tm="100000">
                                          <p:val>
                                            <p:strVal val="#ppt_h"/>
                                          </p:val>
                                        </p:tav>
                                      </p:tavLst>
                                    </p:anim>
                                    <p:animEffect transition="in" filter="fade">
                                      <p:cBhvr>
                                        <p:cTn id="14"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screen">
            <a:extLst>
              <a:ext uri="{28A0092B-C50C-407E-A947-70E740481C1C}"/>
            </a:extLst>
          </a:blip>
          <a:srcRect/>
          <a:stretch>
            <a:fillRect/>
          </a:stretch>
        </p:blipFill>
        <p:spPr bwMode="auto">
          <a:xfrm>
            <a:off x="2226290" y="620688"/>
            <a:ext cx="4619411" cy="44640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extLst>
        </p:spPr>
      </p:pic>
      <p:sp>
        <p:nvSpPr>
          <p:cNvPr id="4101" name="Text Box 5"/>
          <p:cNvSpPr txBox="1">
            <a:spLocks noChangeArrowheads="1"/>
          </p:cNvSpPr>
          <p:nvPr/>
        </p:nvSpPr>
        <p:spPr bwMode="auto">
          <a:xfrm>
            <a:off x="107950" y="5373688"/>
            <a:ext cx="8856663" cy="120015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a:spcBef>
                <a:spcPct val="50000"/>
              </a:spcBef>
              <a:defRPr/>
            </a:pPr>
            <a:r>
              <a:rPr lang="kk-KZ" sz="2800" dirty="0">
                <a:latin typeface="Arial" pitchFamily="34" charset="0"/>
              </a:rPr>
              <a:t> </a:t>
            </a:r>
            <a:r>
              <a:rPr lang="kk-KZ" sz="3600" b="1" i="1" dirty="0">
                <a:effectLst>
                  <a:outerShdw blurRad="38100" dist="38100" dir="2700000" algn="tl">
                    <a:srgbClr val="000000">
                      <a:alpha val="43137"/>
                    </a:srgbClr>
                  </a:outerShdw>
                </a:effectLst>
                <a:latin typeface="Bookman Old Style" pitchFamily="18" charset="0"/>
              </a:rPr>
              <a:t>Ғалымжан Ибрагимов Гирфанұлы</a:t>
            </a:r>
            <a:endParaRPr lang="ru-RU" sz="3600" b="1" i="1" dirty="0">
              <a:effectLst>
                <a:outerShdw blurRad="38100" dist="38100" dir="2700000" algn="tl">
                  <a:srgbClr val="000000">
                    <a:alpha val="43137"/>
                  </a:srgbClr>
                </a:outerShdw>
              </a:effectLst>
              <a:latin typeface="Bookman Old Style" pitchFamily="18"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500" fill="hold"/>
                                        <p:tgtEl>
                                          <p:spTgt spid="4100"/>
                                        </p:tgtEl>
                                        <p:attrNameLst>
                                          <p:attrName>ppt_w</p:attrName>
                                        </p:attrNameLst>
                                      </p:cBhvr>
                                      <p:tavLst>
                                        <p:tav tm="0">
                                          <p:val>
                                            <p:fltVal val="0"/>
                                          </p:val>
                                        </p:tav>
                                        <p:tav tm="100000">
                                          <p:val>
                                            <p:strVal val="#ppt_w"/>
                                          </p:val>
                                        </p:tav>
                                      </p:tavLst>
                                    </p:anim>
                                    <p:anim calcmode="lin" valueType="num">
                                      <p:cBhvr>
                                        <p:cTn id="8" dur="500" fill="hold"/>
                                        <p:tgtEl>
                                          <p:spTgt spid="410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101"/>
                                        </p:tgtEl>
                                        <p:attrNameLst>
                                          <p:attrName>style.visibility</p:attrName>
                                        </p:attrNameLst>
                                      </p:cBhvr>
                                      <p:to>
                                        <p:strVal val="visible"/>
                                      </p:to>
                                    </p:set>
                                    <p:anim calcmode="lin" valueType="num">
                                      <p:cBhvr>
                                        <p:cTn id="13" dur="500" fill="hold"/>
                                        <p:tgtEl>
                                          <p:spTgt spid="4101"/>
                                        </p:tgtEl>
                                        <p:attrNameLst>
                                          <p:attrName>ppt_w</p:attrName>
                                        </p:attrNameLst>
                                      </p:cBhvr>
                                      <p:tavLst>
                                        <p:tav tm="0">
                                          <p:val>
                                            <p:fltVal val="0"/>
                                          </p:val>
                                        </p:tav>
                                        <p:tav tm="100000">
                                          <p:val>
                                            <p:strVal val="#ppt_w"/>
                                          </p:val>
                                        </p:tav>
                                      </p:tavLst>
                                    </p:anim>
                                    <p:anim calcmode="lin" valueType="num">
                                      <p:cBhvr>
                                        <p:cTn id="14" dur="500" fill="hold"/>
                                        <p:tgtEl>
                                          <p:spTgt spid="4101"/>
                                        </p:tgtEl>
                                        <p:attrNameLst>
                                          <p:attrName>ppt_h</p:attrName>
                                        </p:attrNameLst>
                                      </p:cBhvr>
                                      <p:tavLst>
                                        <p:tav tm="0">
                                          <p:val>
                                            <p:fltVal val="0"/>
                                          </p:val>
                                        </p:tav>
                                        <p:tav tm="100000">
                                          <p:val>
                                            <p:strVal val="#ppt_h"/>
                                          </p:val>
                                        </p:tav>
                                      </p:tavLst>
                                    </p:anim>
                                    <p:animEffect transition="in" filter="fade">
                                      <p:cBhvr>
                                        <p:cTn id="15"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cstate="screen">
            <a:extLst>
              <a:ext uri="{28A0092B-C50C-407E-A947-70E740481C1C}"/>
            </a:extLst>
          </a:blip>
          <a:srcRect/>
          <a:stretch>
            <a:fillRect/>
          </a:stretch>
        </p:blipFill>
        <p:spPr bwMode="auto">
          <a:xfrm>
            <a:off x="637170" y="692697"/>
            <a:ext cx="3557005" cy="432062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7171" name="Picture 5"/>
          <p:cNvPicPr>
            <a:picLocks noChangeAspect="1" noChangeArrowheads="1"/>
          </p:cNvPicPr>
          <p:nvPr/>
        </p:nvPicPr>
        <p:blipFill>
          <a:blip r:embed="rId3" cstate="print"/>
          <a:srcRect/>
          <a:stretch>
            <a:fillRect/>
          </a:stretch>
        </p:blipFill>
        <p:spPr bwMode="auto">
          <a:xfrm>
            <a:off x="4859338" y="692150"/>
            <a:ext cx="3548062" cy="4321175"/>
          </a:xfrm>
          <a:prstGeom prst="rect">
            <a:avLst/>
          </a:prstGeom>
          <a:noFill/>
          <a:ln w="9525">
            <a:noFill/>
            <a:miter lim="800000"/>
            <a:headEnd/>
            <a:tailEnd/>
          </a:ln>
        </p:spPr>
      </p:pic>
      <p:sp>
        <p:nvSpPr>
          <p:cNvPr id="7172" name="Text Box 6"/>
          <p:cNvSpPr txBox="1">
            <a:spLocks noChangeArrowheads="1"/>
          </p:cNvSpPr>
          <p:nvPr/>
        </p:nvSpPr>
        <p:spPr bwMode="auto">
          <a:xfrm>
            <a:off x="1331913" y="5445125"/>
            <a:ext cx="6264275" cy="769938"/>
          </a:xfrm>
          <a:prstGeom prst="rect">
            <a:avLst/>
          </a:prstGeom>
          <a:noFill/>
          <a:ln w="9525">
            <a:noFill/>
            <a:miter lim="800000"/>
            <a:headEnd/>
            <a:tailEnd/>
          </a:ln>
        </p:spPr>
        <p:txBody>
          <a:bodyPr>
            <a:spAutoFit/>
          </a:bodyPr>
          <a:lstStyle/>
          <a:p>
            <a:pPr algn="ctr">
              <a:spcBef>
                <a:spcPct val="50000"/>
              </a:spcBef>
            </a:pPr>
            <a:r>
              <a:rPr lang="kk-KZ" sz="4400" b="1" i="1">
                <a:latin typeface="Bookman Old Style" pitchFamily="18" charset="0"/>
              </a:rPr>
              <a:t>Мәжит  Ғафурин </a:t>
            </a:r>
            <a:endParaRPr lang="ru-RU" sz="4400" b="1" i="1">
              <a:latin typeface="Bookman Old Style" pitchFamily="18" charset="0"/>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p:cNvPicPr>
            <a:picLocks noChangeAspect="1" noChangeArrowheads="1"/>
          </p:cNvPicPr>
          <p:nvPr/>
        </p:nvPicPr>
        <p:blipFill>
          <a:blip r:embed="rId2" cstate="screen">
            <a:extLst>
              <a:ext uri="{28A0092B-C50C-407E-A947-70E740481C1C}"/>
            </a:extLst>
          </a:blip>
          <a:srcRect/>
          <a:stretch>
            <a:fillRect/>
          </a:stretch>
        </p:blipFill>
        <p:spPr bwMode="auto">
          <a:xfrm>
            <a:off x="1115616" y="692696"/>
            <a:ext cx="3095823" cy="392292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6150" name="Picture 6"/>
          <p:cNvPicPr>
            <a:picLocks noChangeAspect="1" noChangeArrowheads="1"/>
          </p:cNvPicPr>
          <p:nvPr/>
        </p:nvPicPr>
        <p:blipFill>
          <a:blip r:embed="rId3" cstate="screen">
            <a:extLst>
              <a:ext uri="{28A0092B-C50C-407E-A947-70E740481C1C}"/>
            </a:extLst>
          </a:blip>
          <a:srcRect/>
          <a:stretch>
            <a:fillRect/>
          </a:stretch>
        </p:blipFill>
        <p:spPr bwMode="auto">
          <a:xfrm>
            <a:off x="4858402" y="692696"/>
            <a:ext cx="3148379" cy="392292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8196" name="Text Box 7"/>
          <p:cNvSpPr txBox="1">
            <a:spLocks noChangeArrowheads="1"/>
          </p:cNvSpPr>
          <p:nvPr/>
        </p:nvSpPr>
        <p:spPr bwMode="auto">
          <a:xfrm>
            <a:off x="182563" y="5084763"/>
            <a:ext cx="8785225" cy="1200150"/>
          </a:xfrm>
          <a:prstGeom prst="rect">
            <a:avLst/>
          </a:prstGeom>
          <a:noFill/>
          <a:ln w="9525">
            <a:noFill/>
            <a:miter lim="800000"/>
            <a:headEnd/>
            <a:tailEnd/>
          </a:ln>
        </p:spPr>
        <p:txBody>
          <a:bodyPr>
            <a:spAutoFit/>
          </a:bodyPr>
          <a:lstStyle/>
          <a:p>
            <a:pPr algn="ctr">
              <a:spcBef>
                <a:spcPct val="50000"/>
              </a:spcBef>
            </a:pPr>
            <a:r>
              <a:rPr lang="kk-KZ" sz="3600" b="1" i="1">
                <a:solidFill>
                  <a:srgbClr val="FFFF00"/>
                </a:solidFill>
                <a:latin typeface="Bookman Old Style" pitchFamily="18" charset="0"/>
              </a:rPr>
              <a:t>Алғашқы прозалық туындысы “Шұғаның белгісі”</a:t>
            </a:r>
            <a:endParaRPr lang="ru-RU" sz="3600" b="1" i="1">
              <a:solidFill>
                <a:srgbClr val="FFFF00"/>
              </a:solidFill>
              <a:latin typeface="Bookman Old Style" pitchFamily="18"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p:cTn id="7" dur="500" fill="hold"/>
                                        <p:tgtEl>
                                          <p:spTgt spid="6149"/>
                                        </p:tgtEl>
                                        <p:attrNameLst>
                                          <p:attrName>ppt_w</p:attrName>
                                        </p:attrNameLst>
                                      </p:cBhvr>
                                      <p:tavLst>
                                        <p:tav tm="0">
                                          <p:val>
                                            <p:fltVal val="0"/>
                                          </p:val>
                                        </p:tav>
                                        <p:tav tm="100000">
                                          <p:val>
                                            <p:strVal val="#ppt_w"/>
                                          </p:val>
                                        </p:tav>
                                      </p:tavLst>
                                    </p:anim>
                                    <p:anim calcmode="lin" valueType="num">
                                      <p:cBhvr>
                                        <p:cTn id="8" dur="500" fill="hold"/>
                                        <p:tgtEl>
                                          <p:spTgt spid="6149"/>
                                        </p:tgtEl>
                                        <p:attrNameLst>
                                          <p:attrName>ppt_h</p:attrName>
                                        </p:attrNameLst>
                                      </p:cBhvr>
                                      <p:tavLst>
                                        <p:tav tm="0">
                                          <p:val>
                                            <p:fltVal val="0"/>
                                          </p:val>
                                        </p:tav>
                                        <p:tav tm="100000">
                                          <p:val>
                                            <p:strVal val="#ppt_h"/>
                                          </p:val>
                                        </p:tav>
                                      </p:tavLst>
                                    </p:anim>
                                    <p:animEffect transition="in" filter="fade">
                                      <p:cBhvr>
                                        <p:cTn id="9" dur="500"/>
                                        <p:tgtEl>
                                          <p:spTgt spid="614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6150"/>
                                        </p:tgtEl>
                                        <p:attrNameLst>
                                          <p:attrName>style.visibility</p:attrName>
                                        </p:attrNameLst>
                                      </p:cBhvr>
                                      <p:to>
                                        <p:strVal val="visible"/>
                                      </p:to>
                                    </p:set>
                                    <p:anim calcmode="lin" valueType="num">
                                      <p:cBhvr>
                                        <p:cTn id="14" dur="500" fill="hold"/>
                                        <p:tgtEl>
                                          <p:spTgt spid="6150"/>
                                        </p:tgtEl>
                                        <p:attrNameLst>
                                          <p:attrName>ppt_w</p:attrName>
                                        </p:attrNameLst>
                                      </p:cBhvr>
                                      <p:tavLst>
                                        <p:tav tm="0">
                                          <p:val>
                                            <p:fltVal val="0"/>
                                          </p:val>
                                        </p:tav>
                                        <p:tav tm="100000">
                                          <p:val>
                                            <p:strVal val="#ppt_w"/>
                                          </p:val>
                                        </p:tav>
                                      </p:tavLst>
                                    </p:anim>
                                    <p:anim calcmode="lin" valueType="num">
                                      <p:cBhvr>
                                        <p:cTn id="15" dur="500" fill="hold"/>
                                        <p:tgtEl>
                                          <p:spTgt spid="6150"/>
                                        </p:tgtEl>
                                        <p:attrNameLst>
                                          <p:attrName>ppt_h</p:attrName>
                                        </p:attrNameLst>
                                      </p:cBhvr>
                                      <p:tavLst>
                                        <p:tav tm="0">
                                          <p:val>
                                            <p:fltVal val="0"/>
                                          </p:val>
                                        </p:tav>
                                        <p:tav tm="100000">
                                          <p:val>
                                            <p:strVal val="#ppt_h"/>
                                          </p:val>
                                        </p:tav>
                                      </p:tavLst>
                                    </p:anim>
                                    <p:animEffect transition="in" filter="fade">
                                      <p:cBhvr>
                                        <p:cTn id="16" dur="500"/>
                                        <p:tgtEl>
                                          <p:spTgt spid="615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8196"/>
                                        </p:tgtEl>
                                        <p:attrNameLst>
                                          <p:attrName>style.visibility</p:attrName>
                                        </p:attrNameLst>
                                      </p:cBhvr>
                                      <p:to>
                                        <p:strVal val="visible"/>
                                      </p:to>
                                    </p:set>
                                    <p:anim calcmode="lin" valueType="num">
                                      <p:cBhvr>
                                        <p:cTn id="21" dur="500" fill="hold"/>
                                        <p:tgtEl>
                                          <p:spTgt spid="819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8196"/>
                                        </p:tgtEl>
                                        <p:attrNameLst>
                                          <p:attrName>ppt_y</p:attrName>
                                        </p:attrNameLst>
                                      </p:cBhvr>
                                      <p:tavLst>
                                        <p:tav tm="0">
                                          <p:val>
                                            <p:strVal val="#ppt_y"/>
                                          </p:val>
                                        </p:tav>
                                        <p:tav tm="100000">
                                          <p:val>
                                            <p:strVal val="#ppt_y"/>
                                          </p:val>
                                        </p:tav>
                                      </p:tavLst>
                                    </p:anim>
                                    <p:anim calcmode="lin" valueType="num">
                                      <p:cBhvr>
                                        <p:cTn id="23" dur="500" fill="hold"/>
                                        <p:tgtEl>
                                          <p:spTgt spid="819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819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cstate="print"/>
          <a:srcRect/>
          <a:stretch>
            <a:fillRect/>
          </a:stretch>
        </p:blipFill>
        <p:spPr bwMode="auto">
          <a:xfrm>
            <a:off x="914400" y="981075"/>
            <a:ext cx="3152775" cy="3816350"/>
          </a:xfrm>
          <a:prstGeom prst="rect">
            <a:avLst/>
          </a:prstGeom>
          <a:noFill/>
          <a:ln w="9525">
            <a:noFill/>
            <a:miter lim="800000"/>
            <a:headEnd/>
            <a:tailEnd/>
          </a:ln>
        </p:spPr>
      </p:pic>
      <p:sp>
        <p:nvSpPr>
          <p:cNvPr id="9219" name="Text Box 5"/>
          <p:cNvSpPr txBox="1">
            <a:spLocks noChangeArrowheads="1"/>
          </p:cNvSpPr>
          <p:nvPr/>
        </p:nvSpPr>
        <p:spPr bwMode="auto">
          <a:xfrm>
            <a:off x="684213" y="5229225"/>
            <a:ext cx="7775575" cy="584200"/>
          </a:xfrm>
          <a:prstGeom prst="rect">
            <a:avLst/>
          </a:prstGeom>
          <a:noFill/>
          <a:ln w="9525">
            <a:noFill/>
            <a:miter lim="800000"/>
            <a:headEnd/>
            <a:tailEnd/>
          </a:ln>
        </p:spPr>
        <p:txBody>
          <a:bodyPr>
            <a:spAutoFit/>
          </a:bodyPr>
          <a:lstStyle/>
          <a:p>
            <a:pPr algn="ctr">
              <a:spcBef>
                <a:spcPct val="50000"/>
              </a:spcBef>
            </a:pPr>
            <a:r>
              <a:rPr lang="kk-KZ" sz="3200" b="1">
                <a:solidFill>
                  <a:srgbClr val="FFFF00"/>
                </a:solidFill>
                <a:latin typeface="Arial" charset="0"/>
              </a:rPr>
              <a:t>“ Айқап” журналының сыртқы беті</a:t>
            </a:r>
            <a:endParaRPr lang="ru-RU" sz="3200" b="1">
              <a:solidFill>
                <a:srgbClr val="FFFF00"/>
              </a:solidFill>
              <a:latin typeface="Arial" charset="0"/>
            </a:endParaRPr>
          </a:p>
        </p:txBody>
      </p:sp>
      <p:pic>
        <p:nvPicPr>
          <p:cNvPr id="9220" name="Picture 6"/>
          <p:cNvPicPr>
            <a:picLocks noChangeAspect="1" noChangeArrowheads="1"/>
          </p:cNvPicPr>
          <p:nvPr/>
        </p:nvPicPr>
        <p:blipFill>
          <a:blip r:embed="rId3" cstate="print"/>
          <a:srcRect/>
          <a:stretch>
            <a:fillRect/>
          </a:stretch>
        </p:blipFill>
        <p:spPr bwMode="auto">
          <a:xfrm>
            <a:off x="4699000" y="1052513"/>
            <a:ext cx="3113088" cy="3673475"/>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220"/>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childTnLst>
                                    <p:animRot by="21600000">
                                      <p:cBhvr>
                                        <p:cTn id="10" dur="2000" fill="hold"/>
                                        <p:tgtEl>
                                          <p:spTgt spid="9218"/>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9219"/>
                                        </p:tgtEl>
                                        <p:attrNameLst>
                                          <p:attrName>style.visibility</p:attrName>
                                        </p:attrNameLst>
                                      </p:cBhvr>
                                      <p:to>
                                        <p:strVal val="visible"/>
                                      </p:to>
                                    </p:set>
                                    <p:anim by="(-#ppt_w*2)" calcmode="lin" valueType="num">
                                      <p:cBhvr rctx="PPT">
                                        <p:cTn id="15" dur="500" autoRev="1" fill="hold">
                                          <p:stCondLst>
                                            <p:cond delay="0"/>
                                          </p:stCondLst>
                                        </p:cTn>
                                        <p:tgtEl>
                                          <p:spTgt spid="9219"/>
                                        </p:tgtEl>
                                        <p:attrNameLst>
                                          <p:attrName>ppt_w</p:attrName>
                                        </p:attrNameLst>
                                      </p:cBhvr>
                                    </p:anim>
                                    <p:anim by="(#ppt_w*0.50)" calcmode="lin" valueType="num">
                                      <p:cBhvr>
                                        <p:cTn id="16" dur="500" decel="50000" autoRev="1" fill="hold">
                                          <p:stCondLst>
                                            <p:cond delay="0"/>
                                          </p:stCondLst>
                                        </p:cTn>
                                        <p:tgtEl>
                                          <p:spTgt spid="9219"/>
                                        </p:tgtEl>
                                        <p:attrNameLst>
                                          <p:attrName>ppt_x</p:attrName>
                                        </p:attrNameLst>
                                      </p:cBhvr>
                                    </p:anim>
                                    <p:anim from="(-#ppt_h/2)" to="(#ppt_y)" calcmode="lin" valueType="num">
                                      <p:cBhvr>
                                        <p:cTn id="17" dur="1000" fill="hold">
                                          <p:stCondLst>
                                            <p:cond delay="0"/>
                                          </p:stCondLst>
                                        </p:cTn>
                                        <p:tgtEl>
                                          <p:spTgt spid="9219"/>
                                        </p:tgtEl>
                                        <p:attrNameLst>
                                          <p:attrName>ppt_y</p:attrName>
                                        </p:attrNameLst>
                                      </p:cBhvr>
                                    </p:anim>
                                    <p:animRot by="21600000">
                                      <p:cBhvr>
                                        <p:cTn id="18" dur="1000" fill="hold">
                                          <p:stCondLst>
                                            <p:cond delay="0"/>
                                          </p:stCondLst>
                                        </p:cTn>
                                        <p:tgtEl>
                                          <p:spTgt spid="921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468313" y="1268413"/>
            <a:ext cx="8280400" cy="3786187"/>
          </a:xfrm>
          <a:prstGeom prst="rect">
            <a:avLst/>
          </a:prstGeom>
          <a:noFill/>
          <a:ln w="9525">
            <a:noFill/>
            <a:miter lim="800000"/>
            <a:headEnd/>
            <a:tailEnd/>
          </a:ln>
        </p:spPr>
        <p:txBody>
          <a:bodyPr anchor="ctr">
            <a:spAutoFit/>
          </a:bodyPr>
          <a:lstStyle/>
          <a:p>
            <a:pPr algn="just"/>
            <a:r>
              <a:rPr lang="en-US" sz="2400" b="1"/>
              <a:t>Бейімбет  қазақ поэзиясында поэма жанрының өрісін ұзартып, өресін биіктетуге қомақты үлес қосқан. Оның «Байдың қызы», «Рәзия қызы», «Қашқын келіншек», «Зайкүл», «Маржан», «Өтірікке бәйге», «Хан күйеуі» «Кемпірдің ертегісі», «Бөліс», «Мырқымбай» поэмалары тақырыбының әр алуандығымен, оқиғалық тартымдылығымен, өзіндік тіл стилімен қазақ поэзиясының көрнекті үлгілерінің бірі болып табылады.</a:t>
            </a:r>
            <a:r>
              <a:rPr lang="ru-RU" sz="2400" b="1"/>
              <a:t> </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style.rotation</p:attrName>
                                        </p:attrNameLst>
                                      </p:cBhvr>
                                      <p:tavLst>
                                        <p:tav tm="0">
                                          <p:val>
                                            <p:fltVal val="90"/>
                                          </p:val>
                                        </p:tav>
                                        <p:tav tm="100000">
                                          <p:val>
                                            <p:fltVal val="0"/>
                                          </p:val>
                                        </p:tav>
                                      </p:tavLst>
                                    </p:anim>
                                    <p:animEffect transition="in" filter="fade">
                                      <p:cBhvr>
                                        <p:cTn id="10" dur="1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250825" y="260350"/>
            <a:ext cx="8497888" cy="6188075"/>
          </a:xfrm>
          <a:prstGeom prst="rect">
            <a:avLst/>
          </a:prstGeom>
          <a:noFill/>
          <a:ln w="9525">
            <a:noFill/>
            <a:miter lim="800000"/>
            <a:headEnd/>
            <a:tailEnd/>
          </a:ln>
        </p:spPr>
        <p:txBody>
          <a:bodyPr anchor="ctr">
            <a:spAutoFit/>
          </a:bodyPr>
          <a:lstStyle/>
          <a:p>
            <a:pPr algn="just"/>
            <a:r>
              <a:rPr lang="ru-RU" sz="2000" b="1">
                <a:solidFill>
                  <a:srgbClr val="FFFF00"/>
                </a:solidFill>
              </a:rPr>
              <a:t>Замандастары:</a:t>
            </a:r>
            <a:r>
              <a:rPr lang="ru-RU" sz="2000" b="1">
                <a:solidFill>
                  <a:srgbClr val="000000"/>
                </a:solidFill>
              </a:rPr>
              <a:t> </a:t>
            </a:r>
            <a:r>
              <a:rPr lang="ru-RU" sz="2000" b="1"/>
              <a:t>"Маңдайына түскен шашын сұқ саусағына орай ширата отырып, жазудан бас алмайтын еді", </a:t>
            </a:r>
            <a:r>
              <a:rPr lang="ru-RU" sz="2000" b="1">
                <a:solidFill>
                  <a:srgbClr val="FFFF00"/>
                </a:solidFill>
              </a:rPr>
              <a:t>— деседі. Сондықтан да кемел қаламгердің қыршын жаста — қырықтың төртіне жетер-жетпесте — дүние салғанына қарамай, атағы да зор, артына қалдырған әдеби мұрасы да аса бай. Бейімбеттің көлемді де, көркем тұңғыш туындысы, қазақ прозасының тартымды үлгілерінің бірі- «Шұғаның белгісі». Повесте ескі қазақ қоғамындағы ең өткір мәселе- әйел теңсіздігі сөз болған. Шығармада бірін- бірі сүйген екі жастың- Шұға мен Әбдірахманның арманына жете алмаған трагедиялық жай айтылады. Шұғаның әкесі қызын кедей жігіті Әбдірахманға бергісі келмей, түрлі жаламен Әбдірахманды жер аудартады. Осындай зорлыққа душар болған Шұға қайғыдан, күйіктен қайтыс болады. Жазушының негізгі мақсаты- жастардың бас бостандығына ерік бермей, қасіретке ұшыратқан ескі дәстүрлерді сынау. Жастардың бас азаттығын көксеу, бұған кедергі келтіретін әдеттерді батыл таңбалау ХХ ғасыр басындағы демократиялық қазақ әдебиетіндегі басты сарындардың бірі еді.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800" decel="100000"/>
                                        <p:tgtEl>
                                          <p:spTgt spid="11266"/>
                                        </p:tgtEl>
                                      </p:cBhvr>
                                    </p:animEffect>
                                    <p:anim calcmode="lin" valueType="num">
                                      <p:cBhvr>
                                        <p:cTn id="8" dur="800" decel="100000" fill="hold"/>
                                        <p:tgtEl>
                                          <p:spTgt spid="11266"/>
                                        </p:tgtEl>
                                        <p:attrNameLst>
                                          <p:attrName>style.rotation</p:attrName>
                                        </p:attrNameLst>
                                      </p:cBhvr>
                                      <p:tavLst>
                                        <p:tav tm="0">
                                          <p:val>
                                            <p:fltVal val="-90"/>
                                          </p:val>
                                        </p:tav>
                                        <p:tav tm="100000">
                                          <p:val>
                                            <p:fltVal val="0"/>
                                          </p:val>
                                        </p:tav>
                                      </p:tavLst>
                                    </p:anim>
                                    <p:anim calcmode="lin" valueType="num">
                                      <p:cBhvr>
                                        <p:cTn id="9" dur="800" decel="100000" fill="hold"/>
                                        <p:tgtEl>
                                          <p:spTgt spid="11266"/>
                                        </p:tgtEl>
                                        <p:attrNameLst>
                                          <p:attrName>ppt_x</p:attrName>
                                        </p:attrNameLst>
                                      </p:cBhvr>
                                      <p:tavLst>
                                        <p:tav tm="0">
                                          <p:val>
                                            <p:strVal val="#ppt_x+0.4"/>
                                          </p:val>
                                        </p:tav>
                                        <p:tav tm="100000">
                                          <p:val>
                                            <p:strVal val="#ppt_x-0.05"/>
                                          </p:val>
                                        </p:tav>
                                      </p:tavLst>
                                    </p:anim>
                                    <p:anim calcmode="lin" valueType="num">
                                      <p:cBhvr>
                                        <p:cTn id="10" dur="800" decel="100000" fill="hold"/>
                                        <p:tgtEl>
                                          <p:spTgt spid="112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6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245</TotalTime>
  <Words>671</Words>
  <Application>Microsoft Office PowerPoint</Application>
  <PresentationFormat>Экран (4:3)</PresentationFormat>
  <Paragraphs>92</Paragraphs>
  <Slides>17</Slides>
  <Notes>0</Notes>
  <HiddenSlides>0</HiddenSlides>
  <MMClips>1</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Tahoma</vt:lpstr>
      <vt:lpstr>Arial</vt:lpstr>
      <vt:lpstr>Wingdings</vt:lpstr>
      <vt:lpstr>Calibri</vt:lpstr>
      <vt:lpstr>Times New Roman</vt:lpstr>
      <vt:lpstr>Bookman Old Style</vt:lpstr>
      <vt:lpstr>Океан</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Жағдаяттық сұрақтар</vt:lpstr>
      <vt:lpstr>Слайд 12</vt:lpstr>
      <vt:lpstr>Слайд 13</vt:lpstr>
      <vt:lpstr>Слайд 14</vt:lpstr>
      <vt:lpstr>Слайд 15</vt:lpstr>
      <vt:lpstr>Слайд 16</vt:lpstr>
      <vt:lpstr>Слайд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Majitov Nurken</cp:lastModifiedBy>
  <cp:revision>18</cp:revision>
  <dcterms:created xsi:type="dcterms:W3CDTF">2010-11-26T04:49:04Z</dcterms:created>
  <dcterms:modified xsi:type="dcterms:W3CDTF">2011-02-15T07:12:21Z</dcterms:modified>
</cp:coreProperties>
</file>