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2" r:id="rId2"/>
    <p:sldId id="256" r:id="rId3"/>
    <p:sldId id="257" r:id="rId4"/>
    <p:sldId id="258" r:id="rId5"/>
    <p:sldId id="259" r:id="rId6"/>
    <p:sldId id="260" r:id="rId7"/>
    <p:sldId id="261" r:id="rId8"/>
    <p:sldId id="263" r:id="rId9"/>
    <p:sldId id="264" r:id="rId10"/>
    <p:sldId id="271" r:id="rId11"/>
    <p:sldId id="266" r:id="rId12"/>
    <p:sldId id="267" r:id="rId13"/>
    <p:sldId id="268" r:id="rId14"/>
    <p:sldId id="273" r:id="rId15"/>
    <p:sldId id="269" r:id="rId16"/>
    <p:sldId id="272" r:id="rId17"/>
    <p:sldId id="270" r:id="rId1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00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autoAdjust="0"/>
    <p:restoredTop sz="94693" autoAdjust="0"/>
  </p:normalViewPr>
  <p:slideViewPr>
    <p:cSldViewPr>
      <p:cViewPr varScale="1">
        <p:scale>
          <a:sx n="100" d="100"/>
          <a:sy n="100" d="100"/>
        </p:scale>
        <p:origin x="-2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2147483647 h 1912"/>
              <a:gd name="T4" fmla="*/ 0 w 1588"/>
              <a:gd name="T5" fmla="*/ 2147483647 h 1912"/>
              <a:gd name="T6" fmla="*/ 0 w 1588"/>
              <a:gd name="T7" fmla="*/ 2147483647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ru-RU"/>
          </a:p>
        </p:txBody>
      </p:sp>
      <p:sp>
        <p:nvSpPr>
          <p:cNvPr id="1536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ru-RU" noProof="0" smtClean="0"/>
              <a:t>Образец заголовка</a:t>
            </a:r>
          </a:p>
        </p:txBody>
      </p:sp>
      <p:sp>
        <p:nvSpPr>
          <p:cNvPr id="1536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ru-RU" noProof="0" smtClean="0"/>
              <a:t>Образец подзаголовка</a:t>
            </a:r>
          </a:p>
        </p:txBody>
      </p:sp>
      <p:sp>
        <p:nvSpPr>
          <p:cNvPr id="5" name="Rectangle 5"/>
          <p:cNvSpPr>
            <a:spLocks noGrp="1" noChangeArrowheads="1"/>
          </p:cNvSpPr>
          <p:nvPr>
            <p:ph type="ftr" sz="quarter" idx="10"/>
          </p:nvPr>
        </p:nvSpPr>
        <p:spPr/>
        <p:txBody>
          <a:bodyPr/>
          <a:lstStyle>
            <a:lvl1pPr>
              <a:defRPr/>
            </a:lvl1pPr>
          </a:lstStyle>
          <a:p>
            <a:pPr>
              <a:defRPr/>
            </a:pPr>
            <a:endParaRPr lang="ru-RU"/>
          </a:p>
        </p:txBody>
      </p:sp>
      <p:sp>
        <p:nvSpPr>
          <p:cNvPr id="6" name="Rectangle 6"/>
          <p:cNvSpPr>
            <a:spLocks noGrp="1" noChangeArrowheads="1"/>
          </p:cNvSpPr>
          <p:nvPr>
            <p:ph type="sldNum" sz="quarter" idx="11"/>
          </p:nvPr>
        </p:nvSpPr>
        <p:spPr/>
        <p:txBody>
          <a:bodyPr/>
          <a:lstStyle>
            <a:lvl1pPr>
              <a:defRPr/>
            </a:lvl1pPr>
          </a:lstStyle>
          <a:p>
            <a:pPr>
              <a:defRPr/>
            </a:pPr>
            <a:fld id="{299C5C76-6F5C-4BF3-B0DB-1EADE51FAD90}" type="slidenum">
              <a:rPr lang="ru-RU"/>
              <a:pPr>
                <a:defRPr/>
              </a:pPr>
              <a:t>‹#›</a:t>
            </a:fld>
            <a:endParaRPr lang="ru-RU"/>
          </a:p>
        </p:txBody>
      </p:sp>
      <p:sp>
        <p:nvSpPr>
          <p:cNvPr id="7" name="Rectangle 7"/>
          <p:cNvSpPr>
            <a:spLocks noGrp="1" noChangeArrowheads="1"/>
          </p:cNvSpPr>
          <p:nvPr>
            <p:ph type="dt" sz="quarter" idx="12"/>
          </p:nvPr>
        </p:nvSpPr>
        <p:spPr/>
        <p:txBody>
          <a:bodyPr/>
          <a:lstStyle>
            <a:lvl1pPr>
              <a:defRPr/>
            </a:lvl1pPr>
          </a:lstStyle>
          <a:p>
            <a:pPr>
              <a:defRPr/>
            </a:pPr>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2D6071DF-95DE-429B-97CB-E1819481D061}"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92100"/>
            <a:ext cx="2057400" cy="57277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92100"/>
            <a:ext cx="6019800" cy="57277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2A316AB-9D84-4508-BB1F-82D3C2D4262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9A807FE-5866-4B86-9BB4-5CFE3B866B73}"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1379174-DFFC-40B5-91C6-66C8138020C5}"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05B00782-A36F-4649-9DCB-01A6A81619C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2D5067A6-3B60-41FB-BA50-4A5278226142}"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B9F2C032-45C2-4A29-AE64-8306F127985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9063769-A536-49D2-A82A-AC8E38ADDC3E}"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2B9488CD-1882-42C6-8A8A-773DE3CED056}"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1AA91D3F-AEF8-49F1-ADC7-5EB4596127A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FF"/>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4339" name="Rectangle 3"/>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434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itchFamily="34" charset="0"/>
              </a:defRPr>
            </a:lvl1pPr>
          </a:lstStyle>
          <a:p>
            <a:pPr>
              <a:defRPr/>
            </a:pPr>
            <a:endParaRPr lang="ru-RU"/>
          </a:p>
        </p:txBody>
      </p:sp>
      <p:sp>
        <p:nvSpPr>
          <p:cNvPr id="1434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itchFamily="34" charset="0"/>
              </a:defRPr>
            </a:lvl1pPr>
          </a:lstStyle>
          <a:p>
            <a:pPr>
              <a:defRPr/>
            </a:pPr>
            <a:endParaRPr lang="ru-RU"/>
          </a:p>
        </p:txBody>
      </p:sp>
      <p:sp>
        <p:nvSpPr>
          <p:cNvPr id="1434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itchFamily="34" charset="0"/>
              </a:defRPr>
            </a:lvl1pPr>
          </a:lstStyle>
          <a:p>
            <a:pPr>
              <a:defRPr/>
            </a:pPr>
            <a:fld id="{53CF852D-C4AE-448A-BF5C-3621E292E91C}"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7.xml"/><Relationship Id="rId1" Type="http://schemas.openxmlformats.org/officeDocument/2006/relationships/audio" Target="../media/audio1.wav"/></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Text Box 5"/>
          <p:cNvSpPr txBox="1">
            <a:spLocks noChangeArrowheads="1"/>
          </p:cNvSpPr>
          <p:nvPr/>
        </p:nvSpPr>
        <p:spPr bwMode="auto">
          <a:xfrm>
            <a:off x="107950" y="60325"/>
            <a:ext cx="9036050" cy="1568450"/>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ctr">
              <a:spcBef>
                <a:spcPct val="50000"/>
              </a:spcBef>
              <a:defRPr/>
            </a:pPr>
            <a:r>
              <a:rPr lang="kk-KZ" sz="3600" b="1" i="1" dirty="0">
                <a:effectLst>
                  <a:outerShdw blurRad="38100" dist="38100" dir="2700000" algn="tl">
                    <a:srgbClr val="000000">
                      <a:alpha val="43137"/>
                    </a:srgbClr>
                  </a:outerShdw>
                </a:effectLst>
                <a:latin typeface="Times New Roman" pitchFamily="18" charset="0"/>
                <a:cs typeface="Times New Roman" pitchFamily="18" charset="0"/>
              </a:rPr>
              <a:t>Желтоқсанның төрті</a:t>
            </a:r>
          </a:p>
          <a:p>
            <a:pPr algn="ctr">
              <a:spcBef>
                <a:spcPct val="50000"/>
              </a:spcBef>
              <a:defRPr/>
            </a:pPr>
            <a:r>
              <a:rPr lang="kk-KZ"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Бейімбет Майлин “Шұғаның белгісі”</a:t>
            </a:r>
            <a:endParaRPr lang="ru-RU"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3075" name="Picture 6"/>
          <p:cNvPicPr>
            <a:picLocks noChangeAspect="1" noChangeArrowheads="1"/>
          </p:cNvPicPr>
          <p:nvPr/>
        </p:nvPicPr>
        <p:blipFill>
          <a:blip r:embed="rId2" cstate="print"/>
          <a:srcRect/>
          <a:stretch>
            <a:fillRect/>
          </a:stretch>
        </p:blipFill>
        <p:spPr bwMode="auto">
          <a:xfrm>
            <a:off x="2627313" y="1916113"/>
            <a:ext cx="3756025" cy="4105275"/>
          </a:xfrm>
          <a:prstGeom prst="rect">
            <a:avLst/>
          </a:prstGeom>
          <a:noFill/>
          <a:ln w="9525">
            <a:noFill/>
            <a:miter lim="800000"/>
            <a:headEnd/>
            <a:tailEnd/>
          </a:ln>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293"/>
                                        </p:tgtEl>
                                        <p:attrNameLst>
                                          <p:attrName>style.visibility</p:attrName>
                                        </p:attrNameLst>
                                      </p:cBhvr>
                                      <p:to>
                                        <p:strVal val="visible"/>
                                      </p:to>
                                    </p:set>
                                    <p:anim calcmode="lin" valueType="num">
                                      <p:cBhvr>
                                        <p:cTn id="7" dur="500" fill="hold"/>
                                        <p:tgtEl>
                                          <p:spTgt spid="12293"/>
                                        </p:tgtEl>
                                        <p:attrNameLst>
                                          <p:attrName>ppt_w</p:attrName>
                                        </p:attrNameLst>
                                      </p:cBhvr>
                                      <p:tavLst>
                                        <p:tav tm="0">
                                          <p:val>
                                            <p:fltVal val="0"/>
                                          </p:val>
                                        </p:tav>
                                        <p:tav tm="100000">
                                          <p:val>
                                            <p:strVal val="#ppt_w"/>
                                          </p:val>
                                        </p:tav>
                                      </p:tavLst>
                                    </p:anim>
                                    <p:anim calcmode="lin" valueType="num">
                                      <p:cBhvr>
                                        <p:cTn id="8" dur="500" fill="hold"/>
                                        <p:tgtEl>
                                          <p:spTgt spid="12293"/>
                                        </p:tgtEl>
                                        <p:attrNameLst>
                                          <p:attrName>ppt_h</p:attrName>
                                        </p:attrNameLst>
                                      </p:cBhvr>
                                      <p:tavLst>
                                        <p:tav tm="0">
                                          <p:val>
                                            <p:fltVal val="0"/>
                                          </p:val>
                                        </p:tav>
                                        <p:tav tm="100000">
                                          <p:val>
                                            <p:strVal val="#ppt_h"/>
                                          </p:val>
                                        </p:tav>
                                      </p:tavLst>
                                    </p:anim>
                                    <p:animEffect transition="in" filter="fade">
                                      <p:cBhvr>
                                        <p:cTn id="9" dur="500"/>
                                        <p:tgtEl>
                                          <p:spTgt spid="1229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nodeType="clickEffect">
                                  <p:stCondLst>
                                    <p:cond delay="0"/>
                                  </p:stCondLst>
                                  <p:childTnLst>
                                    <p:set>
                                      <p:cBhvr>
                                        <p:cTn id="13" dur="1" fill="hold">
                                          <p:stCondLst>
                                            <p:cond delay="0"/>
                                          </p:stCondLst>
                                        </p:cTn>
                                        <p:tgtEl>
                                          <p:spTgt spid="3075"/>
                                        </p:tgtEl>
                                        <p:attrNameLst>
                                          <p:attrName>style.visibility</p:attrName>
                                        </p:attrNameLst>
                                      </p:cBhvr>
                                      <p:to>
                                        <p:strVal val="visible"/>
                                      </p:to>
                                    </p:set>
                                    <p:anim calcmode="lin" valueType="num">
                                      <p:cBhvr>
                                        <p:cTn id="14" dur="1000" fill="hold"/>
                                        <p:tgtEl>
                                          <p:spTgt spid="3075"/>
                                        </p:tgtEl>
                                        <p:attrNameLst>
                                          <p:attrName>ppt_w</p:attrName>
                                        </p:attrNameLst>
                                      </p:cBhvr>
                                      <p:tavLst>
                                        <p:tav tm="0">
                                          <p:val>
                                            <p:fltVal val="0"/>
                                          </p:val>
                                        </p:tav>
                                        <p:tav tm="100000">
                                          <p:val>
                                            <p:strVal val="#ppt_w"/>
                                          </p:val>
                                        </p:tav>
                                      </p:tavLst>
                                    </p:anim>
                                    <p:anim calcmode="lin" valueType="num">
                                      <p:cBhvr>
                                        <p:cTn id="15" dur="1000" fill="hold"/>
                                        <p:tgtEl>
                                          <p:spTgt spid="3075"/>
                                        </p:tgtEl>
                                        <p:attrNameLst>
                                          <p:attrName>ppt_h</p:attrName>
                                        </p:attrNameLst>
                                      </p:cBhvr>
                                      <p:tavLst>
                                        <p:tav tm="0">
                                          <p:val>
                                            <p:fltVal val="0"/>
                                          </p:val>
                                        </p:tav>
                                        <p:tav tm="100000">
                                          <p:val>
                                            <p:strVal val="#ppt_h"/>
                                          </p:val>
                                        </p:tav>
                                      </p:tavLst>
                                    </p:anim>
                                    <p:anim calcmode="lin" valueType="num">
                                      <p:cBhvr>
                                        <p:cTn id="16" dur="1000" fill="hold"/>
                                        <p:tgtEl>
                                          <p:spTgt spid="3075"/>
                                        </p:tgtEl>
                                        <p:attrNameLst>
                                          <p:attrName>style.rotation</p:attrName>
                                        </p:attrNameLst>
                                      </p:cBhvr>
                                      <p:tavLst>
                                        <p:tav tm="0">
                                          <p:val>
                                            <p:fltVal val="90"/>
                                          </p:val>
                                        </p:tav>
                                        <p:tav tm="100000">
                                          <p:val>
                                            <p:fltVal val="0"/>
                                          </p:val>
                                        </p:tav>
                                      </p:tavLst>
                                    </p:anim>
                                    <p:animEffect transition="in" filter="fade">
                                      <p:cBhvr>
                                        <p:cTn id="17" dur="1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6"/>
          <p:cNvSpPr txBox="1">
            <a:spLocks noChangeArrowheads="1"/>
          </p:cNvSpPr>
          <p:nvPr/>
        </p:nvSpPr>
        <p:spPr bwMode="auto">
          <a:xfrm>
            <a:off x="971550" y="0"/>
            <a:ext cx="6986588" cy="461963"/>
          </a:xfrm>
          <a:prstGeom prst="rect">
            <a:avLst/>
          </a:prstGeom>
          <a:noFill/>
          <a:ln w="9525">
            <a:noFill/>
            <a:miter lim="800000"/>
            <a:headEnd/>
            <a:tailEnd/>
          </a:ln>
        </p:spPr>
        <p:txBody>
          <a:bodyPr>
            <a:spAutoFit/>
          </a:bodyPr>
          <a:lstStyle/>
          <a:p>
            <a:pPr algn="ctr">
              <a:spcBef>
                <a:spcPct val="50000"/>
              </a:spcBef>
            </a:pPr>
            <a:r>
              <a:rPr lang="kk-KZ" sz="2400" b="1">
                <a:solidFill>
                  <a:srgbClr val="FFFF00"/>
                </a:solidFill>
              </a:rPr>
              <a:t>Шығармаға  сатылай  кешенді  талдау</a:t>
            </a:r>
            <a:endParaRPr lang="ru-RU" sz="2400" b="1">
              <a:solidFill>
                <a:srgbClr val="FFFF00"/>
              </a:solidFill>
            </a:endParaRPr>
          </a:p>
        </p:txBody>
      </p:sp>
      <p:cxnSp>
        <p:nvCxnSpPr>
          <p:cNvPr id="6" name="Прямая соединительная линия 5"/>
          <p:cNvCxnSpPr/>
          <p:nvPr/>
        </p:nvCxnSpPr>
        <p:spPr>
          <a:xfrm>
            <a:off x="250825" y="549275"/>
            <a:ext cx="0" cy="60182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292" name="TextBox 6"/>
          <p:cNvSpPr txBox="1">
            <a:spLocks noChangeArrowheads="1"/>
          </p:cNvSpPr>
          <p:nvPr/>
        </p:nvSpPr>
        <p:spPr bwMode="auto">
          <a:xfrm>
            <a:off x="2411413" y="381000"/>
            <a:ext cx="5546725" cy="5908675"/>
          </a:xfrm>
          <a:prstGeom prst="rect">
            <a:avLst/>
          </a:prstGeom>
          <a:noFill/>
          <a:ln w="9525">
            <a:noFill/>
            <a:miter lim="800000"/>
            <a:headEnd/>
            <a:tailEnd/>
          </a:ln>
        </p:spPr>
        <p:txBody>
          <a:bodyPr>
            <a:spAutoFit/>
          </a:bodyPr>
          <a:lstStyle/>
          <a:p>
            <a:r>
              <a:rPr lang="kk-KZ" b="1"/>
              <a:t>Тақырыбы:</a:t>
            </a:r>
          </a:p>
          <a:p>
            <a:r>
              <a:rPr lang="kk-KZ" b="1"/>
              <a:t>Авторы</a:t>
            </a:r>
            <a:r>
              <a:rPr lang="ru-RU" b="1"/>
              <a:t>:</a:t>
            </a:r>
          </a:p>
          <a:p>
            <a:r>
              <a:rPr lang="kk-KZ" b="1"/>
              <a:t>Әдеби жанры:</a:t>
            </a:r>
          </a:p>
          <a:p>
            <a:r>
              <a:rPr lang="kk-KZ" b="1"/>
              <a:t>Кейіпкерлер:</a:t>
            </a:r>
          </a:p>
          <a:p>
            <a:r>
              <a:rPr lang="kk-KZ" b="1"/>
              <a:t>Шығарманың композициялық құрылысы</a:t>
            </a:r>
          </a:p>
          <a:p>
            <a:r>
              <a:rPr lang="kk-KZ" b="1"/>
              <a:t>а) оқиғаның басталуы:</a:t>
            </a:r>
          </a:p>
          <a:p>
            <a:r>
              <a:rPr lang="kk-KZ" b="1"/>
              <a:t>ә) оқиғаның дамуы:</a:t>
            </a:r>
          </a:p>
          <a:p>
            <a:r>
              <a:rPr lang="kk-KZ" b="1"/>
              <a:t>б) оқиғаның шиеленісуі:</a:t>
            </a:r>
          </a:p>
          <a:p>
            <a:r>
              <a:rPr lang="kk-KZ" b="1"/>
              <a:t>в) оқиғаның шарықтау шегі:</a:t>
            </a:r>
          </a:p>
          <a:p>
            <a:r>
              <a:rPr lang="kk-KZ" b="1"/>
              <a:t>г) оқиғаның шешімі:</a:t>
            </a:r>
          </a:p>
          <a:p>
            <a:r>
              <a:rPr lang="kk-KZ" b="1"/>
              <a:t>Шығарманың негізгі идеясы:</a:t>
            </a:r>
          </a:p>
          <a:p>
            <a:endParaRPr lang="kk-KZ" b="1"/>
          </a:p>
          <a:p>
            <a:r>
              <a:rPr lang="kk-KZ" b="1"/>
              <a:t>Әдеби - теориялық ұғымдар:</a:t>
            </a:r>
          </a:p>
          <a:p>
            <a:r>
              <a:rPr lang="kk-KZ" b="1"/>
              <a:t>а) Эпитет:</a:t>
            </a:r>
          </a:p>
          <a:p>
            <a:r>
              <a:rPr lang="kk-KZ" b="1"/>
              <a:t>ә) Теңеу:</a:t>
            </a:r>
          </a:p>
          <a:p>
            <a:endParaRPr lang="kk-KZ" b="1"/>
          </a:p>
          <a:p>
            <a:r>
              <a:rPr lang="kk-KZ" b="1"/>
              <a:t>б) Тұрақты тіркестер:</a:t>
            </a:r>
          </a:p>
          <a:p>
            <a:endParaRPr lang="kk-KZ" b="1"/>
          </a:p>
          <a:p>
            <a:endParaRPr lang="kk-KZ" b="1"/>
          </a:p>
          <a:p>
            <a:r>
              <a:rPr lang="kk-KZ" b="1"/>
              <a:t>в) Көнерген сөздер:</a:t>
            </a:r>
          </a:p>
          <a:p>
            <a:r>
              <a:rPr lang="kk-KZ" b="1"/>
              <a:t>г) Мақал-мәтелдер:</a:t>
            </a:r>
          </a:p>
        </p:txBody>
      </p:sp>
      <p:cxnSp>
        <p:nvCxnSpPr>
          <p:cNvPr id="9" name="Прямая соединительная линия 8"/>
          <p:cNvCxnSpPr/>
          <p:nvPr/>
        </p:nvCxnSpPr>
        <p:spPr>
          <a:xfrm flipV="1">
            <a:off x="1835150" y="560388"/>
            <a:ext cx="0" cy="21590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11" name="Прямая со стрелкой 10"/>
          <p:cNvCxnSpPr/>
          <p:nvPr/>
        </p:nvCxnSpPr>
        <p:spPr>
          <a:xfrm>
            <a:off x="250825" y="560388"/>
            <a:ext cx="201771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1801813" y="776288"/>
            <a:ext cx="431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a:off x="1619250" y="1052513"/>
            <a:ext cx="614363"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1403350" y="1341438"/>
            <a:ext cx="836613" cy="381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a:off x="1225550" y="1700213"/>
            <a:ext cx="104298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flipV="1">
            <a:off x="971550" y="3335338"/>
            <a:ext cx="1182688" cy="2063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flipV="1">
            <a:off x="1619250" y="560388"/>
            <a:ext cx="0" cy="492125"/>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28" name="Прямая соединительная линия 27"/>
          <p:cNvCxnSpPr/>
          <p:nvPr/>
        </p:nvCxnSpPr>
        <p:spPr>
          <a:xfrm flipV="1">
            <a:off x="1403350" y="561975"/>
            <a:ext cx="0" cy="779463"/>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31" name="Прямая соединительная линия 30"/>
          <p:cNvCxnSpPr/>
          <p:nvPr/>
        </p:nvCxnSpPr>
        <p:spPr>
          <a:xfrm flipV="1">
            <a:off x="1214438" y="561975"/>
            <a:ext cx="0" cy="1138238"/>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35" name="Прямая со стрелкой 34"/>
          <p:cNvCxnSpPr/>
          <p:nvPr/>
        </p:nvCxnSpPr>
        <p:spPr>
          <a:xfrm>
            <a:off x="611188" y="3860800"/>
            <a:ext cx="1525587"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p:nvPr/>
        </p:nvCxnSpPr>
        <p:spPr>
          <a:xfrm>
            <a:off x="288925" y="6567488"/>
            <a:ext cx="201612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flipV="1">
            <a:off x="971550" y="568325"/>
            <a:ext cx="0" cy="278765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41" name="Прямая соединительная линия 40"/>
          <p:cNvCxnSpPr/>
          <p:nvPr/>
        </p:nvCxnSpPr>
        <p:spPr>
          <a:xfrm flipV="1">
            <a:off x="611188" y="561975"/>
            <a:ext cx="0" cy="3298825"/>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Tree>
  </p:cSld>
  <p:clrMapOvr>
    <a:masterClrMapping/>
  </p:clrMapOvr>
  <p:transition spd="slow">
    <p:blinds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defRPr/>
            </a:pPr>
            <a:r>
              <a:rPr lang="kk-KZ" b="1" dirty="0" smtClean="0">
                <a:solidFill>
                  <a:srgbClr val="FFFF00"/>
                </a:solidFill>
                <a:effectLst>
                  <a:outerShdw blurRad="38100" dist="38100" dir="2700000" algn="tl">
                    <a:srgbClr val="FFFFFF"/>
                  </a:outerShdw>
                </a:effectLst>
              </a:rPr>
              <a:t>Жағдаяттық сұрақтар</a:t>
            </a:r>
            <a:endParaRPr lang="ru-RU" b="1" dirty="0" smtClean="0">
              <a:solidFill>
                <a:srgbClr val="FFFF00"/>
              </a:solidFill>
              <a:effectLst>
                <a:outerShdw blurRad="38100" dist="38100" dir="2700000" algn="tl">
                  <a:srgbClr val="FFFFFF"/>
                </a:outerShdw>
              </a:effectLst>
            </a:endParaRPr>
          </a:p>
        </p:txBody>
      </p:sp>
      <p:sp>
        <p:nvSpPr>
          <p:cNvPr id="13315" name="Rectangle 21"/>
          <p:cNvSpPr>
            <a:spLocks noChangeArrowheads="1"/>
          </p:cNvSpPr>
          <p:nvPr/>
        </p:nvSpPr>
        <p:spPr bwMode="auto">
          <a:xfrm>
            <a:off x="755650" y="1919288"/>
            <a:ext cx="6985000" cy="457200"/>
          </a:xfrm>
          <a:prstGeom prst="rect">
            <a:avLst/>
          </a:prstGeom>
          <a:noFill/>
          <a:ln w="9525">
            <a:noFill/>
            <a:miter lim="800000"/>
            <a:headEnd/>
            <a:tailEnd/>
          </a:ln>
        </p:spPr>
        <p:txBody>
          <a:bodyPr anchor="ctr">
            <a:spAutoFit/>
          </a:bodyPr>
          <a:lstStyle/>
          <a:p>
            <a:pPr>
              <a:tabLst>
                <a:tab pos="2792413" algn="l"/>
              </a:tabLst>
            </a:pPr>
            <a:r>
              <a:rPr lang="kk-KZ" sz="2400" b="1"/>
              <a:t>1. Шұғаның өліміне кім кінәлі?</a:t>
            </a:r>
          </a:p>
        </p:txBody>
      </p:sp>
      <p:sp>
        <p:nvSpPr>
          <p:cNvPr id="13316" name="Rectangle 22"/>
          <p:cNvSpPr>
            <a:spLocks noChangeArrowheads="1"/>
          </p:cNvSpPr>
          <p:nvPr/>
        </p:nvSpPr>
        <p:spPr bwMode="auto">
          <a:xfrm>
            <a:off x="773113" y="2781300"/>
            <a:ext cx="5857875" cy="1200150"/>
          </a:xfrm>
          <a:prstGeom prst="rect">
            <a:avLst/>
          </a:prstGeom>
          <a:noFill/>
          <a:ln w="9525">
            <a:noFill/>
            <a:miter lim="800000"/>
            <a:headEnd/>
            <a:tailEnd/>
          </a:ln>
        </p:spPr>
        <p:txBody>
          <a:bodyPr anchor="ctr">
            <a:spAutoFit/>
          </a:bodyPr>
          <a:lstStyle/>
          <a:p>
            <a:pPr>
              <a:tabLst>
                <a:tab pos="2792413" algn="l"/>
              </a:tabLst>
            </a:pPr>
            <a:r>
              <a:rPr lang="kk-KZ" sz="2400" b="1"/>
              <a:t>2. Қазіргі қазақ қыздарының тағдыры Шұғамен салыстырмалы түрде қандай деп ойлайсыңдар?</a:t>
            </a:r>
          </a:p>
        </p:txBody>
      </p:sp>
      <p:sp>
        <p:nvSpPr>
          <p:cNvPr id="13317" name="Rectangle 23"/>
          <p:cNvSpPr>
            <a:spLocks noChangeArrowheads="1"/>
          </p:cNvSpPr>
          <p:nvPr/>
        </p:nvSpPr>
        <p:spPr bwMode="auto">
          <a:xfrm>
            <a:off x="755650" y="4251325"/>
            <a:ext cx="5853113" cy="822325"/>
          </a:xfrm>
          <a:prstGeom prst="rect">
            <a:avLst/>
          </a:prstGeom>
          <a:noFill/>
          <a:ln w="9525">
            <a:noFill/>
            <a:miter lim="800000"/>
            <a:headEnd/>
            <a:tailEnd/>
          </a:ln>
        </p:spPr>
        <p:txBody>
          <a:bodyPr anchor="ctr">
            <a:spAutoFit/>
          </a:bodyPr>
          <a:lstStyle/>
          <a:p>
            <a:pPr>
              <a:tabLst>
                <a:tab pos="2792413" algn="l"/>
              </a:tabLst>
            </a:pPr>
            <a:r>
              <a:rPr lang="kk-KZ" sz="2400" b="1"/>
              <a:t>3.Әбдірахманның орнында болсаңыз қайтер едіңіз?</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randombar(horizontal)">
                                      <p:cBhvr>
                                        <p:cTn id="7" dur="500"/>
                                        <p:tgtEl>
                                          <p:spTgt spid="204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13315"/>
                                        </p:tgtEl>
                                        <p:attrNameLst>
                                          <p:attrName>style.visibility</p:attrName>
                                        </p:attrNameLst>
                                      </p:cBhvr>
                                      <p:to>
                                        <p:strVal val="visible"/>
                                      </p:to>
                                    </p:set>
                                    <p:anim by="(-#ppt_w*2)" calcmode="lin" valueType="num">
                                      <p:cBhvr rctx="PPT">
                                        <p:cTn id="12" dur="500" autoRev="1" fill="hold">
                                          <p:stCondLst>
                                            <p:cond delay="0"/>
                                          </p:stCondLst>
                                        </p:cTn>
                                        <p:tgtEl>
                                          <p:spTgt spid="13315"/>
                                        </p:tgtEl>
                                        <p:attrNameLst>
                                          <p:attrName>ppt_w</p:attrName>
                                        </p:attrNameLst>
                                      </p:cBhvr>
                                    </p:anim>
                                    <p:anim by="(#ppt_w*0.50)" calcmode="lin" valueType="num">
                                      <p:cBhvr>
                                        <p:cTn id="13" dur="500" decel="50000" autoRev="1" fill="hold">
                                          <p:stCondLst>
                                            <p:cond delay="0"/>
                                          </p:stCondLst>
                                        </p:cTn>
                                        <p:tgtEl>
                                          <p:spTgt spid="13315"/>
                                        </p:tgtEl>
                                        <p:attrNameLst>
                                          <p:attrName>ppt_x</p:attrName>
                                        </p:attrNameLst>
                                      </p:cBhvr>
                                    </p:anim>
                                    <p:anim from="(-#ppt_h/2)" to="(#ppt_y)" calcmode="lin" valueType="num">
                                      <p:cBhvr>
                                        <p:cTn id="14" dur="1000" fill="hold">
                                          <p:stCondLst>
                                            <p:cond delay="0"/>
                                          </p:stCondLst>
                                        </p:cTn>
                                        <p:tgtEl>
                                          <p:spTgt spid="13315"/>
                                        </p:tgtEl>
                                        <p:attrNameLst>
                                          <p:attrName>ppt_y</p:attrName>
                                        </p:attrNameLst>
                                      </p:cBhvr>
                                    </p:anim>
                                    <p:animRot by="21600000">
                                      <p:cBhvr>
                                        <p:cTn id="15" dur="1000" fill="hold">
                                          <p:stCondLst>
                                            <p:cond delay="0"/>
                                          </p:stCondLst>
                                        </p:cTn>
                                        <p:tgtEl>
                                          <p:spTgt spid="13315"/>
                                        </p:tgtEl>
                                        <p:attrNameLst>
                                          <p:attrName>r</p:attrName>
                                        </p:attrNameLst>
                                      </p:cBhvr>
                                    </p:animRot>
                                  </p:childTnLst>
                                </p:cTn>
                              </p:par>
                            </p:childTnLst>
                          </p:cTn>
                        </p:par>
                      </p:childTnLst>
                    </p:cTn>
                  </p:par>
                  <p:par>
                    <p:cTn id="16" fill="hold" nodeType="clickPar">
                      <p:stCondLst>
                        <p:cond delay="indefinite"/>
                      </p:stCondLst>
                      <p:childTnLst>
                        <p:par>
                          <p:cTn id="17" fill="hold" nodeType="withGroup">
                            <p:stCondLst>
                              <p:cond delay="0"/>
                            </p:stCondLst>
                            <p:childTnLst>
                              <p:par>
                                <p:cTn id="18" presetID="56" presetClass="entr" presetSubtype="0" fill="hold" grpId="0" nodeType="clickEffect">
                                  <p:stCondLst>
                                    <p:cond delay="0"/>
                                  </p:stCondLst>
                                  <p:iterate type="lt">
                                    <p:tmPct val="10000"/>
                                  </p:iterate>
                                  <p:childTnLst>
                                    <p:set>
                                      <p:cBhvr>
                                        <p:cTn id="19" dur="1" fill="hold">
                                          <p:stCondLst>
                                            <p:cond delay="0"/>
                                          </p:stCondLst>
                                        </p:cTn>
                                        <p:tgtEl>
                                          <p:spTgt spid="13316"/>
                                        </p:tgtEl>
                                        <p:attrNameLst>
                                          <p:attrName>style.visibility</p:attrName>
                                        </p:attrNameLst>
                                      </p:cBhvr>
                                      <p:to>
                                        <p:strVal val="visible"/>
                                      </p:to>
                                    </p:set>
                                    <p:anim by="(-#ppt_w*2)" calcmode="lin" valueType="num">
                                      <p:cBhvr rctx="PPT">
                                        <p:cTn id="20" dur="500" autoRev="1" fill="hold">
                                          <p:stCondLst>
                                            <p:cond delay="0"/>
                                          </p:stCondLst>
                                        </p:cTn>
                                        <p:tgtEl>
                                          <p:spTgt spid="13316"/>
                                        </p:tgtEl>
                                        <p:attrNameLst>
                                          <p:attrName>ppt_w</p:attrName>
                                        </p:attrNameLst>
                                      </p:cBhvr>
                                    </p:anim>
                                    <p:anim by="(#ppt_w*0.50)" calcmode="lin" valueType="num">
                                      <p:cBhvr>
                                        <p:cTn id="21" dur="500" decel="50000" autoRev="1" fill="hold">
                                          <p:stCondLst>
                                            <p:cond delay="0"/>
                                          </p:stCondLst>
                                        </p:cTn>
                                        <p:tgtEl>
                                          <p:spTgt spid="13316"/>
                                        </p:tgtEl>
                                        <p:attrNameLst>
                                          <p:attrName>ppt_x</p:attrName>
                                        </p:attrNameLst>
                                      </p:cBhvr>
                                    </p:anim>
                                    <p:anim from="(-#ppt_h/2)" to="(#ppt_y)" calcmode="lin" valueType="num">
                                      <p:cBhvr>
                                        <p:cTn id="22" dur="1000" fill="hold">
                                          <p:stCondLst>
                                            <p:cond delay="0"/>
                                          </p:stCondLst>
                                        </p:cTn>
                                        <p:tgtEl>
                                          <p:spTgt spid="13316"/>
                                        </p:tgtEl>
                                        <p:attrNameLst>
                                          <p:attrName>ppt_y</p:attrName>
                                        </p:attrNameLst>
                                      </p:cBhvr>
                                    </p:anim>
                                    <p:animRot by="21600000">
                                      <p:cBhvr>
                                        <p:cTn id="23" dur="1000" fill="hold">
                                          <p:stCondLst>
                                            <p:cond delay="0"/>
                                          </p:stCondLst>
                                        </p:cTn>
                                        <p:tgtEl>
                                          <p:spTgt spid="13316"/>
                                        </p:tgtEl>
                                        <p:attrNameLst>
                                          <p:attrName>r</p:attrName>
                                        </p:attrNameLst>
                                      </p:cBhvr>
                                    </p:animRot>
                                  </p:childTnLst>
                                </p:cTn>
                              </p:par>
                            </p:childTnLst>
                          </p:cTn>
                        </p:par>
                      </p:childTnLst>
                    </p:cTn>
                  </p:par>
                  <p:par>
                    <p:cTn id="24" fill="hold" nodeType="clickPar">
                      <p:stCondLst>
                        <p:cond delay="indefinite"/>
                      </p:stCondLst>
                      <p:childTnLst>
                        <p:par>
                          <p:cTn id="25" fill="hold" nodeType="withGroup">
                            <p:stCondLst>
                              <p:cond delay="0"/>
                            </p:stCondLst>
                            <p:childTnLst>
                              <p:par>
                                <p:cTn id="26" presetID="56" presetClass="entr" presetSubtype="0" fill="hold" grpId="0" nodeType="clickEffect">
                                  <p:stCondLst>
                                    <p:cond delay="0"/>
                                  </p:stCondLst>
                                  <p:iterate type="lt">
                                    <p:tmPct val="10000"/>
                                  </p:iterate>
                                  <p:childTnLst>
                                    <p:set>
                                      <p:cBhvr>
                                        <p:cTn id="27" dur="1" fill="hold">
                                          <p:stCondLst>
                                            <p:cond delay="0"/>
                                          </p:stCondLst>
                                        </p:cTn>
                                        <p:tgtEl>
                                          <p:spTgt spid="13317"/>
                                        </p:tgtEl>
                                        <p:attrNameLst>
                                          <p:attrName>style.visibility</p:attrName>
                                        </p:attrNameLst>
                                      </p:cBhvr>
                                      <p:to>
                                        <p:strVal val="visible"/>
                                      </p:to>
                                    </p:set>
                                    <p:anim by="(-#ppt_w*2)" calcmode="lin" valueType="num">
                                      <p:cBhvr rctx="PPT">
                                        <p:cTn id="28" dur="500" autoRev="1" fill="hold">
                                          <p:stCondLst>
                                            <p:cond delay="0"/>
                                          </p:stCondLst>
                                        </p:cTn>
                                        <p:tgtEl>
                                          <p:spTgt spid="13317"/>
                                        </p:tgtEl>
                                        <p:attrNameLst>
                                          <p:attrName>ppt_w</p:attrName>
                                        </p:attrNameLst>
                                      </p:cBhvr>
                                    </p:anim>
                                    <p:anim by="(#ppt_w*0.50)" calcmode="lin" valueType="num">
                                      <p:cBhvr>
                                        <p:cTn id="29" dur="500" decel="50000" autoRev="1" fill="hold">
                                          <p:stCondLst>
                                            <p:cond delay="0"/>
                                          </p:stCondLst>
                                        </p:cTn>
                                        <p:tgtEl>
                                          <p:spTgt spid="13317"/>
                                        </p:tgtEl>
                                        <p:attrNameLst>
                                          <p:attrName>ppt_x</p:attrName>
                                        </p:attrNameLst>
                                      </p:cBhvr>
                                    </p:anim>
                                    <p:anim from="(-#ppt_h/2)" to="(#ppt_y)" calcmode="lin" valueType="num">
                                      <p:cBhvr>
                                        <p:cTn id="30" dur="1000" fill="hold">
                                          <p:stCondLst>
                                            <p:cond delay="0"/>
                                          </p:stCondLst>
                                        </p:cTn>
                                        <p:tgtEl>
                                          <p:spTgt spid="13317"/>
                                        </p:tgtEl>
                                        <p:attrNameLst>
                                          <p:attrName>ppt_y</p:attrName>
                                        </p:attrNameLst>
                                      </p:cBhvr>
                                    </p:anim>
                                    <p:animRot by="21600000">
                                      <p:cBhvr>
                                        <p:cTn id="31" dur="1000" fill="hold">
                                          <p:stCondLst>
                                            <p:cond delay="0"/>
                                          </p:stCondLst>
                                        </p:cTn>
                                        <p:tgtEl>
                                          <p:spTgt spid="1331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13315" grpId="0"/>
      <p:bldP spid="13316" grpId="0"/>
      <p:bldP spid="133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498475" y="1901825"/>
            <a:ext cx="8229600" cy="4114800"/>
          </a:xfrm>
        </p:spPr>
        <p:txBody>
          <a:bodyPr/>
          <a:lstStyle/>
          <a:p>
            <a:pPr eaLnBrk="1" hangingPunct="1">
              <a:defRPr/>
            </a:pPr>
            <a:endParaRPr lang="kk-KZ" dirty="0" smtClean="0"/>
          </a:p>
          <a:p>
            <a:pPr eaLnBrk="1" hangingPunct="1">
              <a:defRPr/>
            </a:pPr>
            <a:endParaRPr lang="ru-RU" dirty="0" smtClean="0"/>
          </a:p>
        </p:txBody>
      </p:sp>
      <p:sp>
        <p:nvSpPr>
          <p:cNvPr id="14339" name="Rectangle 4"/>
          <p:cNvSpPr>
            <a:spLocks noChangeArrowheads="1"/>
          </p:cNvSpPr>
          <p:nvPr/>
        </p:nvSpPr>
        <p:spPr bwMode="auto">
          <a:xfrm>
            <a:off x="533400" y="701675"/>
            <a:ext cx="8159750" cy="1200150"/>
          </a:xfrm>
          <a:prstGeom prst="rect">
            <a:avLst/>
          </a:prstGeom>
          <a:noFill/>
          <a:ln w="9525">
            <a:noFill/>
            <a:miter lim="800000"/>
            <a:headEnd/>
            <a:tailEnd/>
          </a:ln>
        </p:spPr>
        <p:txBody>
          <a:bodyPr anchor="ctr">
            <a:spAutoFit/>
          </a:bodyPr>
          <a:lstStyle/>
          <a:p>
            <a:pPr>
              <a:tabLst>
                <a:tab pos="2792413" algn="l"/>
              </a:tabLst>
            </a:pPr>
            <a:r>
              <a:rPr lang="kk-KZ" sz="2400" b="1"/>
              <a:t>4. Жазушы шығармасын «... Шұға десе, Шұға еді- ау!» деген өкінішпен аяқтайды, сен болсаң қалай аяқтар едің?</a:t>
            </a:r>
          </a:p>
        </p:txBody>
      </p:sp>
      <p:sp>
        <p:nvSpPr>
          <p:cNvPr id="14340" name="Rectangle 5"/>
          <p:cNvSpPr>
            <a:spLocks noChangeArrowheads="1"/>
          </p:cNvSpPr>
          <p:nvPr/>
        </p:nvSpPr>
        <p:spPr bwMode="auto">
          <a:xfrm>
            <a:off x="566738" y="2806700"/>
            <a:ext cx="6767512" cy="830263"/>
          </a:xfrm>
          <a:prstGeom prst="rect">
            <a:avLst/>
          </a:prstGeom>
          <a:noFill/>
          <a:ln w="9525">
            <a:noFill/>
            <a:miter lim="800000"/>
            <a:headEnd/>
            <a:tailEnd/>
          </a:ln>
        </p:spPr>
        <p:txBody>
          <a:bodyPr anchor="ctr">
            <a:spAutoFit/>
          </a:bodyPr>
          <a:lstStyle/>
          <a:p>
            <a:pPr>
              <a:tabLst>
                <a:tab pos="2792413" algn="l"/>
              </a:tabLst>
            </a:pPr>
            <a:r>
              <a:rPr lang="kk-KZ" sz="2400" b="1"/>
              <a:t>5. Шұға неліктен тәуір болғысы, жазылғысы келмеді?</a:t>
            </a:r>
          </a:p>
        </p:txBody>
      </p:sp>
      <p:sp>
        <p:nvSpPr>
          <p:cNvPr id="14341" name="Rectangle 6"/>
          <p:cNvSpPr>
            <a:spLocks noChangeArrowheads="1"/>
          </p:cNvSpPr>
          <p:nvPr/>
        </p:nvSpPr>
        <p:spPr bwMode="auto">
          <a:xfrm>
            <a:off x="566738" y="4398963"/>
            <a:ext cx="8435975" cy="830262"/>
          </a:xfrm>
          <a:prstGeom prst="rect">
            <a:avLst/>
          </a:prstGeom>
          <a:noFill/>
          <a:ln w="9525">
            <a:noFill/>
            <a:miter lim="800000"/>
            <a:headEnd/>
            <a:tailEnd/>
          </a:ln>
        </p:spPr>
        <p:txBody>
          <a:bodyPr anchor="ctr">
            <a:spAutoFit/>
          </a:bodyPr>
          <a:lstStyle/>
          <a:p>
            <a:pPr>
              <a:tabLst>
                <a:tab pos="2792413" algn="l"/>
              </a:tabLst>
            </a:pPr>
            <a:r>
              <a:rPr lang="kk-KZ" sz="2400" b="1"/>
              <a:t>6. Сіз өз бойыңызға Шұға мен Әбдірахманның қандай қасиеттерін алар едіңіз?</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4339"/>
                                        </p:tgtEl>
                                        <p:attrNameLst>
                                          <p:attrName>style.visibility</p:attrName>
                                        </p:attrNameLst>
                                      </p:cBhvr>
                                      <p:to>
                                        <p:strVal val="visible"/>
                                      </p:to>
                                    </p:set>
                                    <p:anim by="(-#ppt_w*2)" calcmode="lin" valueType="num">
                                      <p:cBhvr rctx="PPT">
                                        <p:cTn id="7" dur="500" autoRev="1" fill="hold">
                                          <p:stCondLst>
                                            <p:cond delay="0"/>
                                          </p:stCondLst>
                                        </p:cTn>
                                        <p:tgtEl>
                                          <p:spTgt spid="14339"/>
                                        </p:tgtEl>
                                        <p:attrNameLst>
                                          <p:attrName>ppt_w</p:attrName>
                                        </p:attrNameLst>
                                      </p:cBhvr>
                                    </p:anim>
                                    <p:anim by="(#ppt_w*0.50)" calcmode="lin" valueType="num">
                                      <p:cBhvr>
                                        <p:cTn id="8" dur="500" decel="50000" autoRev="1" fill="hold">
                                          <p:stCondLst>
                                            <p:cond delay="0"/>
                                          </p:stCondLst>
                                        </p:cTn>
                                        <p:tgtEl>
                                          <p:spTgt spid="14339"/>
                                        </p:tgtEl>
                                        <p:attrNameLst>
                                          <p:attrName>ppt_x</p:attrName>
                                        </p:attrNameLst>
                                      </p:cBhvr>
                                    </p:anim>
                                    <p:anim from="(-#ppt_h/2)" to="(#ppt_y)" calcmode="lin" valueType="num">
                                      <p:cBhvr>
                                        <p:cTn id="9" dur="1000" fill="hold">
                                          <p:stCondLst>
                                            <p:cond delay="0"/>
                                          </p:stCondLst>
                                        </p:cTn>
                                        <p:tgtEl>
                                          <p:spTgt spid="14339"/>
                                        </p:tgtEl>
                                        <p:attrNameLst>
                                          <p:attrName>ppt_y</p:attrName>
                                        </p:attrNameLst>
                                      </p:cBhvr>
                                    </p:anim>
                                    <p:animRot by="21600000">
                                      <p:cBhvr>
                                        <p:cTn id="10" dur="1000" fill="hold">
                                          <p:stCondLst>
                                            <p:cond delay="0"/>
                                          </p:stCondLst>
                                        </p:cTn>
                                        <p:tgtEl>
                                          <p:spTgt spid="14339"/>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14340"/>
                                        </p:tgtEl>
                                        <p:attrNameLst>
                                          <p:attrName>style.visibility</p:attrName>
                                        </p:attrNameLst>
                                      </p:cBhvr>
                                      <p:to>
                                        <p:strVal val="visible"/>
                                      </p:to>
                                    </p:set>
                                    <p:anim by="(-#ppt_w*2)" calcmode="lin" valueType="num">
                                      <p:cBhvr rctx="PPT">
                                        <p:cTn id="15" dur="500" autoRev="1" fill="hold">
                                          <p:stCondLst>
                                            <p:cond delay="0"/>
                                          </p:stCondLst>
                                        </p:cTn>
                                        <p:tgtEl>
                                          <p:spTgt spid="14340"/>
                                        </p:tgtEl>
                                        <p:attrNameLst>
                                          <p:attrName>ppt_w</p:attrName>
                                        </p:attrNameLst>
                                      </p:cBhvr>
                                    </p:anim>
                                    <p:anim by="(#ppt_w*0.50)" calcmode="lin" valueType="num">
                                      <p:cBhvr>
                                        <p:cTn id="16" dur="500" decel="50000" autoRev="1" fill="hold">
                                          <p:stCondLst>
                                            <p:cond delay="0"/>
                                          </p:stCondLst>
                                        </p:cTn>
                                        <p:tgtEl>
                                          <p:spTgt spid="14340"/>
                                        </p:tgtEl>
                                        <p:attrNameLst>
                                          <p:attrName>ppt_x</p:attrName>
                                        </p:attrNameLst>
                                      </p:cBhvr>
                                    </p:anim>
                                    <p:anim from="(-#ppt_h/2)" to="(#ppt_y)" calcmode="lin" valueType="num">
                                      <p:cBhvr>
                                        <p:cTn id="17" dur="1000" fill="hold">
                                          <p:stCondLst>
                                            <p:cond delay="0"/>
                                          </p:stCondLst>
                                        </p:cTn>
                                        <p:tgtEl>
                                          <p:spTgt spid="14340"/>
                                        </p:tgtEl>
                                        <p:attrNameLst>
                                          <p:attrName>ppt_y</p:attrName>
                                        </p:attrNameLst>
                                      </p:cBhvr>
                                    </p:anim>
                                    <p:animRot by="21600000">
                                      <p:cBhvr>
                                        <p:cTn id="18" dur="1000" fill="hold">
                                          <p:stCondLst>
                                            <p:cond delay="0"/>
                                          </p:stCondLst>
                                        </p:cTn>
                                        <p:tgtEl>
                                          <p:spTgt spid="14340"/>
                                        </p:tgtEl>
                                        <p:attrNameLst>
                                          <p:attrName>r</p:attrName>
                                        </p:attrNameLst>
                                      </p:cBhvr>
                                    </p:animRot>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14341"/>
                                        </p:tgtEl>
                                        <p:attrNameLst>
                                          <p:attrName>style.visibility</p:attrName>
                                        </p:attrNameLst>
                                      </p:cBhvr>
                                      <p:to>
                                        <p:strVal val="visible"/>
                                      </p:to>
                                    </p:set>
                                    <p:anim by="(-#ppt_w*2)" calcmode="lin" valueType="num">
                                      <p:cBhvr rctx="PPT">
                                        <p:cTn id="23" dur="500" autoRev="1" fill="hold">
                                          <p:stCondLst>
                                            <p:cond delay="0"/>
                                          </p:stCondLst>
                                        </p:cTn>
                                        <p:tgtEl>
                                          <p:spTgt spid="14341"/>
                                        </p:tgtEl>
                                        <p:attrNameLst>
                                          <p:attrName>ppt_w</p:attrName>
                                        </p:attrNameLst>
                                      </p:cBhvr>
                                    </p:anim>
                                    <p:anim by="(#ppt_w*0.50)" calcmode="lin" valueType="num">
                                      <p:cBhvr>
                                        <p:cTn id="24" dur="500" decel="50000" autoRev="1" fill="hold">
                                          <p:stCondLst>
                                            <p:cond delay="0"/>
                                          </p:stCondLst>
                                        </p:cTn>
                                        <p:tgtEl>
                                          <p:spTgt spid="14341"/>
                                        </p:tgtEl>
                                        <p:attrNameLst>
                                          <p:attrName>ppt_x</p:attrName>
                                        </p:attrNameLst>
                                      </p:cBhvr>
                                    </p:anim>
                                    <p:anim from="(-#ppt_h/2)" to="(#ppt_y)" calcmode="lin" valueType="num">
                                      <p:cBhvr>
                                        <p:cTn id="25" dur="1000" fill="hold">
                                          <p:stCondLst>
                                            <p:cond delay="0"/>
                                          </p:stCondLst>
                                        </p:cTn>
                                        <p:tgtEl>
                                          <p:spTgt spid="14341"/>
                                        </p:tgtEl>
                                        <p:attrNameLst>
                                          <p:attrName>ppt_y</p:attrName>
                                        </p:attrNameLst>
                                      </p:cBhvr>
                                    </p:anim>
                                    <p:animRot by="21600000">
                                      <p:cBhvr>
                                        <p:cTn id="26" dur="1000" fill="hold">
                                          <p:stCondLst>
                                            <p:cond delay="0"/>
                                          </p:stCondLst>
                                        </p:cTn>
                                        <p:tgtEl>
                                          <p:spTgt spid="1434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P spid="14340" grpId="0"/>
      <p:bldP spid="1434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323850" y="1104900"/>
            <a:ext cx="8496300" cy="3848100"/>
          </a:xfrm>
          <a:prstGeom prst="rect">
            <a:avLst/>
          </a:prstGeom>
          <a:noFill/>
          <a:ln w="9525">
            <a:noFill/>
            <a:miter lim="800000"/>
            <a:headEnd/>
            <a:tailEnd/>
          </a:ln>
        </p:spPr>
        <p:txBody>
          <a:bodyPr anchor="ctr">
            <a:spAutoFit/>
          </a:bodyPr>
          <a:lstStyle/>
          <a:p>
            <a:pPr algn="ctr">
              <a:tabLst>
                <a:tab pos="2792413" algn="l"/>
              </a:tabLst>
            </a:pPr>
            <a:r>
              <a:rPr lang="kk-KZ" sz="4000" b="1">
                <a:latin typeface="Bookman Old Style" pitchFamily="18" charset="0"/>
              </a:rPr>
              <a:t>V. Шығармашылық жұмыс</a:t>
            </a:r>
          </a:p>
          <a:p>
            <a:pPr algn="ctr">
              <a:tabLst>
                <a:tab pos="2792413" algn="l"/>
              </a:tabLst>
            </a:pPr>
            <a:endParaRPr lang="kk-KZ" sz="2800">
              <a:solidFill>
                <a:srgbClr val="FF0000"/>
              </a:solidFill>
            </a:endParaRPr>
          </a:p>
          <a:p>
            <a:pPr algn="ctr">
              <a:tabLst>
                <a:tab pos="2792413" algn="l"/>
              </a:tabLst>
            </a:pPr>
            <a:endParaRPr lang="kk-KZ" sz="2800">
              <a:solidFill>
                <a:srgbClr val="FF0000"/>
              </a:solidFill>
            </a:endParaRPr>
          </a:p>
          <a:p>
            <a:pPr algn="ctr">
              <a:tabLst>
                <a:tab pos="2792413" algn="l"/>
              </a:tabLst>
            </a:pPr>
            <a:endParaRPr lang="ru-RU" sz="2800">
              <a:solidFill>
                <a:srgbClr val="FF0000"/>
              </a:solidFill>
            </a:endParaRPr>
          </a:p>
          <a:p>
            <a:pPr algn="ctr">
              <a:tabLst>
                <a:tab pos="2792413" algn="l"/>
              </a:tabLst>
            </a:pPr>
            <a:r>
              <a:rPr lang="kk-KZ" sz="4000" b="1">
                <a:solidFill>
                  <a:srgbClr val="FFFF00"/>
                </a:solidFill>
              </a:rPr>
              <a:t>Эссе «Шұғаға хат»,</a:t>
            </a:r>
          </a:p>
          <a:p>
            <a:pPr algn="ctr">
              <a:tabLst>
                <a:tab pos="2792413" algn="l"/>
              </a:tabLst>
            </a:pPr>
            <a:endParaRPr lang="kk-KZ" sz="4000" b="1">
              <a:solidFill>
                <a:srgbClr val="FFFF00"/>
              </a:solidFill>
            </a:endParaRPr>
          </a:p>
          <a:p>
            <a:pPr algn="ctr">
              <a:tabLst>
                <a:tab pos="2792413" algn="l"/>
              </a:tabLst>
            </a:pPr>
            <a:r>
              <a:rPr lang="kk-KZ" sz="4000" b="1">
                <a:solidFill>
                  <a:srgbClr val="FFFF00"/>
                </a:solidFill>
              </a:rPr>
              <a:t> Сезімнен туған жолдар</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wipe(down)">
                                      <p:cBhvr>
                                        <p:cTn id="7" dur="580">
                                          <p:stCondLst>
                                            <p:cond delay="0"/>
                                          </p:stCondLst>
                                        </p:cTn>
                                        <p:tgtEl>
                                          <p:spTgt spid="15362"/>
                                        </p:tgtEl>
                                      </p:cBhvr>
                                    </p:animEffect>
                                    <p:anim calcmode="lin" valueType="num">
                                      <p:cBhvr>
                                        <p:cTn id="8" dur="1822" tmFilter="0,0; 0.14,0.36; 0.43,0.73; 0.71,0.91; 1.0,1.0">
                                          <p:stCondLst>
                                            <p:cond delay="0"/>
                                          </p:stCondLst>
                                        </p:cTn>
                                        <p:tgtEl>
                                          <p:spTgt spid="1536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36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36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36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36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362"/>
                                        </p:tgtEl>
                                      </p:cBhvr>
                                      <p:to x="100000" y="60000"/>
                                    </p:animScale>
                                    <p:animScale>
                                      <p:cBhvr>
                                        <p:cTn id="14" dur="166" decel="50000">
                                          <p:stCondLst>
                                            <p:cond delay="676"/>
                                          </p:stCondLst>
                                        </p:cTn>
                                        <p:tgtEl>
                                          <p:spTgt spid="15362"/>
                                        </p:tgtEl>
                                      </p:cBhvr>
                                      <p:to x="100000" y="100000"/>
                                    </p:animScale>
                                    <p:animScale>
                                      <p:cBhvr>
                                        <p:cTn id="15" dur="26">
                                          <p:stCondLst>
                                            <p:cond delay="1312"/>
                                          </p:stCondLst>
                                        </p:cTn>
                                        <p:tgtEl>
                                          <p:spTgt spid="15362"/>
                                        </p:tgtEl>
                                      </p:cBhvr>
                                      <p:to x="100000" y="80000"/>
                                    </p:animScale>
                                    <p:animScale>
                                      <p:cBhvr>
                                        <p:cTn id="16" dur="166" decel="50000">
                                          <p:stCondLst>
                                            <p:cond delay="1338"/>
                                          </p:stCondLst>
                                        </p:cTn>
                                        <p:tgtEl>
                                          <p:spTgt spid="15362"/>
                                        </p:tgtEl>
                                      </p:cBhvr>
                                      <p:to x="100000" y="100000"/>
                                    </p:animScale>
                                    <p:animScale>
                                      <p:cBhvr>
                                        <p:cTn id="17" dur="26">
                                          <p:stCondLst>
                                            <p:cond delay="1642"/>
                                          </p:stCondLst>
                                        </p:cTn>
                                        <p:tgtEl>
                                          <p:spTgt spid="15362"/>
                                        </p:tgtEl>
                                      </p:cBhvr>
                                      <p:to x="100000" y="90000"/>
                                    </p:animScale>
                                    <p:animScale>
                                      <p:cBhvr>
                                        <p:cTn id="18" dur="166" decel="50000">
                                          <p:stCondLst>
                                            <p:cond delay="1668"/>
                                          </p:stCondLst>
                                        </p:cTn>
                                        <p:tgtEl>
                                          <p:spTgt spid="15362"/>
                                        </p:tgtEl>
                                      </p:cBhvr>
                                      <p:to x="100000" y="100000"/>
                                    </p:animScale>
                                    <p:animScale>
                                      <p:cBhvr>
                                        <p:cTn id="19" dur="26">
                                          <p:stCondLst>
                                            <p:cond delay="1808"/>
                                          </p:stCondLst>
                                        </p:cTn>
                                        <p:tgtEl>
                                          <p:spTgt spid="15362"/>
                                        </p:tgtEl>
                                      </p:cBhvr>
                                      <p:to x="100000" y="95000"/>
                                    </p:animScale>
                                    <p:animScale>
                                      <p:cBhvr>
                                        <p:cTn id="20" dur="166" decel="50000">
                                          <p:stCondLst>
                                            <p:cond delay="1834"/>
                                          </p:stCondLst>
                                        </p:cTn>
                                        <p:tgtEl>
                                          <p:spTgt spid="1536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Жанш3297.wav">
            <a:hlinkClick r:id="" action="ppaction://media"/>
          </p:cNvPr>
          <p:cNvPicPr>
            <a:picLocks noRot="1" noChangeAspect="1"/>
          </p:cNvPicPr>
          <p:nvPr>
            <a:wavAudioFile r:embed="rId1" name="Жаншат.wav"/>
          </p:nvPr>
        </p:nvPicPr>
        <p:blipFill>
          <a:blip r:embed="rId3" cstate="print"/>
          <a:srcRect/>
          <a:stretch>
            <a:fillRect/>
          </a:stretch>
        </p:blipFill>
        <p:spPr bwMode="auto">
          <a:xfrm>
            <a:off x="1708150" y="1557338"/>
            <a:ext cx="609600" cy="609600"/>
          </a:xfrm>
          <a:prstGeom prst="rect">
            <a:avLst/>
          </a:prstGeom>
          <a:noFill/>
          <a:ln w="9525">
            <a:noFill/>
            <a:miter lim="800000"/>
            <a:headEnd/>
            <a:tailEnd/>
          </a:ln>
        </p:spPr>
      </p:pic>
    </p:spTree>
  </p:cSld>
  <p:clrMapOvr>
    <a:masterClrMapping/>
  </p:clrMapOvr>
  <p:transition spd="slow">
    <p:circle/>
  </p:transition>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502" fill="hold"/>
                                        <p:tgtEl>
                                          <p:spTgt spid="2"/>
                                        </p:tgtEl>
                                      </p:cBhvr>
                                    </p:cmd>
                                  </p:childTnLst>
                                </p:cTn>
                              </p:par>
                            </p:childTnLst>
                          </p:cTn>
                        </p:par>
                      </p:childTnLst>
                    </p:cTn>
                  </p:par>
                </p:childTnLst>
              </p:cTn>
              <p:nextCondLst>
                <p:cond evt="onClick" delay="0">
                  <p:tgtEl>
                    <p:spTgt spid="2"/>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323850" y="76200"/>
            <a:ext cx="8569325" cy="554038"/>
          </a:xfrm>
          <a:prstGeom prst="rect">
            <a:avLst/>
          </a:prstGeom>
          <a:noFill/>
          <a:ln w="9525">
            <a:noFill/>
            <a:miter lim="800000"/>
            <a:headEnd/>
            <a:tailEnd/>
          </a:ln>
        </p:spPr>
        <p:txBody>
          <a:bodyPr anchor="ctr">
            <a:spAutoFit/>
          </a:bodyPr>
          <a:lstStyle/>
          <a:p>
            <a:pPr algn="ctr">
              <a:tabLst>
                <a:tab pos="2792413" algn="l"/>
              </a:tabLst>
            </a:pPr>
            <a:r>
              <a:rPr lang="kk-KZ" sz="3000" b="1">
                <a:solidFill>
                  <a:srgbClr val="FFFF00"/>
                </a:solidFill>
                <a:latin typeface="Bookman Old Style" pitchFamily="18" charset="0"/>
                <a:ea typeface="Calibri" pitchFamily="34" charset="0"/>
                <a:cs typeface="Times New Roman" pitchFamily="18" charset="0"/>
              </a:rPr>
              <a:t>Тест сұрақтары</a:t>
            </a:r>
          </a:p>
        </p:txBody>
      </p:sp>
      <p:sp>
        <p:nvSpPr>
          <p:cNvPr id="2" name="TextBox 1"/>
          <p:cNvSpPr txBox="1">
            <a:spLocks noChangeArrowheads="1"/>
          </p:cNvSpPr>
          <p:nvPr/>
        </p:nvSpPr>
        <p:spPr bwMode="auto">
          <a:xfrm>
            <a:off x="215900" y="371475"/>
            <a:ext cx="8785225" cy="6524625"/>
          </a:xfrm>
          <a:prstGeom prst="rect">
            <a:avLst/>
          </a:prstGeom>
          <a:noFill/>
          <a:ln w="9525">
            <a:noFill/>
            <a:miter lim="800000"/>
            <a:headEnd/>
            <a:tailEnd/>
          </a:ln>
        </p:spPr>
        <p:txBody>
          <a:bodyPr>
            <a:spAutoFit/>
          </a:bodyPr>
          <a:lstStyle/>
          <a:p>
            <a:r>
              <a:rPr lang="kk-KZ" sz="1900" b="1">
                <a:latin typeface="Times New Roman" pitchFamily="18" charset="0"/>
                <a:cs typeface="Times New Roman" pitchFamily="18" charset="0"/>
              </a:rPr>
              <a:t>1. «Үш бәйтеректі» ата:</a:t>
            </a:r>
          </a:p>
          <a:p>
            <a:r>
              <a:rPr lang="kk-KZ" sz="1900" b="1">
                <a:latin typeface="Times New Roman" pitchFamily="18" charset="0"/>
                <a:cs typeface="Times New Roman" pitchFamily="18" charset="0"/>
              </a:rPr>
              <a:t>   а) А. Құнанбаев, Ы. Алтынсарин, Ш. Уәлиханов</a:t>
            </a:r>
          </a:p>
          <a:p>
            <a:r>
              <a:rPr lang="kk-KZ" sz="1900" b="1">
                <a:latin typeface="Times New Roman" pitchFamily="18" charset="0"/>
                <a:cs typeface="Times New Roman" pitchFamily="18" charset="0"/>
              </a:rPr>
              <a:t>   в) І. Жансүгіров, Б. Майлин, С. Сейфуллин</a:t>
            </a:r>
            <a:endParaRPr lang="ru-RU" sz="1900" b="1">
              <a:latin typeface="Times New Roman" pitchFamily="18" charset="0"/>
              <a:cs typeface="Times New Roman" pitchFamily="18" charset="0"/>
            </a:endParaRPr>
          </a:p>
          <a:p>
            <a:r>
              <a:rPr lang="kk-KZ" sz="1900" b="1">
                <a:latin typeface="Times New Roman" pitchFamily="18" charset="0"/>
                <a:cs typeface="Times New Roman" pitchFamily="18" charset="0"/>
              </a:rPr>
              <a:t>   с) Ш. Қонайұлы, Д. Бабатайұлы, М. Мөңкеұлы</a:t>
            </a:r>
          </a:p>
          <a:p>
            <a:r>
              <a:rPr lang="kk-KZ" sz="1900" b="1">
                <a:latin typeface="Times New Roman" pitchFamily="18" charset="0"/>
                <a:cs typeface="Times New Roman" pitchFamily="18" charset="0"/>
              </a:rPr>
              <a:t>2. Бейімбеттің шын есімі?</a:t>
            </a:r>
          </a:p>
          <a:p>
            <a:r>
              <a:rPr lang="kk-KZ" sz="1900" b="1">
                <a:latin typeface="Times New Roman" pitchFamily="18" charset="0"/>
                <a:cs typeface="Times New Roman" pitchFamily="18" charset="0"/>
              </a:rPr>
              <a:t>   а) Жармағанбет</a:t>
            </a:r>
          </a:p>
          <a:p>
            <a:r>
              <a:rPr lang="kk-KZ" sz="1900" b="1">
                <a:latin typeface="Times New Roman" pitchFamily="18" charset="0"/>
                <a:cs typeface="Times New Roman" pitchFamily="18" charset="0"/>
              </a:rPr>
              <a:t>   в) Бейімбет</a:t>
            </a:r>
          </a:p>
          <a:p>
            <a:r>
              <a:rPr lang="kk-KZ" sz="1900" b="1">
                <a:latin typeface="Times New Roman" pitchFamily="18" charset="0"/>
                <a:cs typeface="Times New Roman" pitchFamily="18" charset="0"/>
              </a:rPr>
              <a:t>   с) Бимағамбет</a:t>
            </a:r>
          </a:p>
          <a:p>
            <a:r>
              <a:rPr lang="kk-KZ" sz="1900" b="1">
                <a:latin typeface="Times New Roman" pitchFamily="18" charset="0"/>
                <a:cs typeface="Times New Roman" pitchFamily="18" charset="0"/>
              </a:rPr>
              <a:t>3. «Мырқымбай», «Түйебай», «Даудың басы-Дайрабайдың көк сиыры» кімнің әңгімелері?</a:t>
            </a:r>
          </a:p>
          <a:p>
            <a:r>
              <a:rPr lang="kk-KZ" sz="1900" b="1">
                <a:latin typeface="Times New Roman" pitchFamily="18" charset="0"/>
                <a:cs typeface="Times New Roman" pitchFamily="18" charset="0"/>
              </a:rPr>
              <a:t>   а) Б. Майлин</a:t>
            </a:r>
          </a:p>
          <a:p>
            <a:r>
              <a:rPr lang="kk-KZ" sz="1900" b="1">
                <a:latin typeface="Times New Roman" pitchFamily="18" charset="0"/>
                <a:cs typeface="Times New Roman" pitchFamily="18" charset="0"/>
              </a:rPr>
              <a:t>   в) М. Дулатов</a:t>
            </a:r>
          </a:p>
          <a:p>
            <a:r>
              <a:rPr lang="kk-KZ" sz="1900" b="1">
                <a:latin typeface="Times New Roman" pitchFamily="18" charset="0"/>
                <a:cs typeface="Times New Roman" pitchFamily="18" charset="0"/>
              </a:rPr>
              <a:t>   с) С. Көбеев</a:t>
            </a:r>
          </a:p>
          <a:p>
            <a:r>
              <a:rPr lang="kk-KZ" sz="1900" b="1">
                <a:latin typeface="Times New Roman" pitchFamily="18" charset="0"/>
                <a:cs typeface="Times New Roman" pitchFamily="18" charset="0"/>
              </a:rPr>
              <a:t>4. «Шұғаның белгісі» шығармасы қандай үлгіде жазылған?</a:t>
            </a:r>
          </a:p>
          <a:p>
            <a:r>
              <a:rPr lang="kk-KZ" sz="1900" b="1">
                <a:latin typeface="Times New Roman" pitchFamily="18" charset="0"/>
                <a:cs typeface="Times New Roman" pitchFamily="18" charset="0"/>
              </a:rPr>
              <a:t>   а) драма</a:t>
            </a:r>
          </a:p>
          <a:p>
            <a:r>
              <a:rPr lang="kk-KZ" sz="1900" b="1">
                <a:latin typeface="Times New Roman" pitchFamily="18" charset="0"/>
                <a:cs typeface="Times New Roman" pitchFamily="18" charset="0"/>
              </a:rPr>
              <a:t>   в) проза</a:t>
            </a:r>
          </a:p>
          <a:p>
            <a:r>
              <a:rPr lang="kk-KZ" sz="1900" b="1">
                <a:latin typeface="Times New Roman" pitchFamily="18" charset="0"/>
                <a:cs typeface="Times New Roman" pitchFamily="18" charset="0"/>
              </a:rPr>
              <a:t>   с) поэзия</a:t>
            </a:r>
          </a:p>
          <a:p>
            <a:r>
              <a:rPr lang="kk-KZ" sz="1900" b="1">
                <a:latin typeface="Times New Roman" pitchFamily="18" charset="0"/>
                <a:cs typeface="Times New Roman" pitchFamily="18" charset="0"/>
              </a:rPr>
              <a:t>5. 1914 – 1915 жылдары қазақ зиялыларының Ғалия медресесінде тұңғыш шығарған қолжазба журналы қалай аталады?</a:t>
            </a:r>
          </a:p>
          <a:p>
            <a:r>
              <a:rPr lang="kk-KZ" sz="1900" b="1">
                <a:latin typeface="Times New Roman" pitchFamily="18" charset="0"/>
                <a:cs typeface="Times New Roman" pitchFamily="18" charset="0"/>
              </a:rPr>
              <a:t>   а) «Қазақ»</a:t>
            </a:r>
          </a:p>
          <a:p>
            <a:r>
              <a:rPr lang="kk-KZ" sz="1900" b="1">
                <a:latin typeface="Times New Roman" pitchFamily="18" charset="0"/>
                <a:cs typeface="Times New Roman" pitchFamily="18" charset="0"/>
              </a:rPr>
              <a:t>   в) «Садақ»</a:t>
            </a:r>
          </a:p>
          <a:p>
            <a:r>
              <a:rPr lang="kk-KZ" sz="1900" b="1">
                <a:latin typeface="Times New Roman" pitchFamily="18" charset="0"/>
                <a:cs typeface="Times New Roman" pitchFamily="18" charset="0"/>
              </a:rPr>
              <a:t>   с) «Еңбекші қазақ»</a:t>
            </a:r>
          </a:p>
        </p:txBody>
      </p:sp>
      <p:sp>
        <p:nvSpPr>
          <p:cNvPr id="3" name="5-конечная звезда 2"/>
          <p:cNvSpPr/>
          <p:nvPr/>
        </p:nvSpPr>
        <p:spPr>
          <a:xfrm>
            <a:off x="5508625" y="981075"/>
            <a:ext cx="358775" cy="287338"/>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6" name="5-конечная звезда 5"/>
          <p:cNvSpPr/>
          <p:nvPr/>
        </p:nvSpPr>
        <p:spPr>
          <a:xfrm>
            <a:off x="2228850" y="2420938"/>
            <a:ext cx="327025" cy="360362"/>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7" name="5-конечная звезда 6"/>
          <p:cNvSpPr/>
          <p:nvPr/>
        </p:nvSpPr>
        <p:spPr>
          <a:xfrm>
            <a:off x="2124075" y="3357563"/>
            <a:ext cx="322263" cy="276225"/>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8" name="5-конечная звезда 7"/>
          <p:cNvSpPr/>
          <p:nvPr/>
        </p:nvSpPr>
        <p:spPr>
          <a:xfrm>
            <a:off x="1476375" y="4724400"/>
            <a:ext cx="358775" cy="360363"/>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9" name="5-конечная звезда 8"/>
          <p:cNvSpPr/>
          <p:nvPr/>
        </p:nvSpPr>
        <p:spPr>
          <a:xfrm>
            <a:off x="1835150" y="6165850"/>
            <a:ext cx="288925" cy="358775"/>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p:cTn id="7" dur="1000" fill="hold"/>
                                        <p:tgtEl>
                                          <p:spTgt spid="16386"/>
                                        </p:tgtEl>
                                        <p:attrNameLst>
                                          <p:attrName>ppt_w</p:attrName>
                                        </p:attrNameLst>
                                      </p:cBhvr>
                                      <p:tavLst>
                                        <p:tav tm="0">
                                          <p:val>
                                            <p:fltVal val="0"/>
                                          </p:val>
                                        </p:tav>
                                        <p:tav tm="100000">
                                          <p:val>
                                            <p:strVal val="#ppt_w"/>
                                          </p:val>
                                        </p:tav>
                                      </p:tavLst>
                                    </p:anim>
                                    <p:anim calcmode="lin" valueType="num">
                                      <p:cBhvr>
                                        <p:cTn id="8" dur="1000" fill="hold"/>
                                        <p:tgtEl>
                                          <p:spTgt spid="16386"/>
                                        </p:tgtEl>
                                        <p:attrNameLst>
                                          <p:attrName>ppt_h</p:attrName>
                                        </p:attrNameLst>
                                      </p:cBhvr>
                                      <p:tavLst>
                                        <p:tav tm="0">
                                          <p:val>
                                            <p:fltVal val="0"/>
                                          </p:val>
                                        </p:tav>
                                        <p:tav tm="100000">
                                          <p:val>
                                            <p:strVal val="#ppt_h"/>
                                          </p:val>
                                        </p:tav>
                                      </p:tavLst>
                                    </p:anim>
                                    <p:anim calcmode="lin" valueType="num">
                                      <p:cBhvr>
                                        <p:cTn id="9" dur="1000" fill="hold"/>
                                        <p:tgtEl>
                                          <p:spTgt spid="16386"/>
                                        </p:tgtEl>
                                        <p:attrNameLst>
                                          <p:attrName>style.rotation</p:attrName>
                                        </p:attrNameLst>
                                      </p:cBhvr>
                                      <p:tavLst>
                                        <p:tav tm="0">
                                          <p:val>
                                            <p:fltVal val="90"/>
                                          </p:val>
                                        </p:tav>
                                        <p:tav tm="100000">
                                          <p:val>
                                            <p:fltVal val="0"/>
                                          </p:val>
                                        </p:tav>
                                      </p:tavLst>
                                    </p:anim>
                                    <p:animEffect transition="in" filter="fade">
                                      <p:cBhvr>
                                        <p:cTn id="10" dur="1000"/>
                                        <p:tgtEl>
                                          <p:spTgt spid="1638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p:cTn id="15" dur="500" fill="hold"/>
                                        <p:tgtEl>
                                          <p:spTgt spid="2"/>
                                        </p:tgtEl>
                                        <p:attrNameLst>
                                          <p:attrName>ppt_w</p:attrName>
                                        </p:attrNameLst>
                                      </p:cBhvr>
                                      <p:tavLst>
                                        <p:tav tm="0">
                                          <p:val>
                                            <p:fltVal val="0"/>
                                          </p:val>
                                        </p:tav>
                                        <p:tav tm="100000">
                                          <p:val>
                                            <p:strVal val="#ppt_w"/>
                                          </p:val>
                                        </p:tav>
                                      </p:tavLst>
                                    </p:anim>
                                    <p:anim calcmode="lin" valueType="num">
                                      <p:cBhvr>
                                        <p:cTn id="16"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16"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fltVal val="0"/>
                                          </p:val>
                                        </p:tav>
                                        <p:tav tm="100000">
                                          <p:val>
                                            <p:strVal val="#ppt_w"/>
                                          </p:val>
                                        </p:tav>
                                      </p:tavLst>
                                    </p:anim>
                                    <p:anim calcmode="lin" valueType="num">
                                      <p:cBhvr>
                                        <p:cTn id="36" dur="500" fill="hold"/>
                                        <p:tgtEl>
                                          <p:spTgt spid="7"/>
                                        </p:tgtEl>
                                        <p:attrNameLst>
                                          <p:attrName>ppt_h</p:attrName>
                                        </p:attrNameLst>
                                      </p:cBhvr>
                                      <p:tavLst>
                                        <p:tav tm="0">
                                          <p:val>
                                            <p:fltVal val="0"/>
                                          </p:val>
                                        </p:tav>
                                        <p:tav tm="100000">
                                          <p:val>
                                            <p:strVal val="#ppt_h"/>
                                          </p:val>
                                        </p:tav>
                                      </p:tavLst>
                                    </p:anim>
                                    <p:animEffect transition="in" filter="fade">
                                      <p:cBhvr>
                                        <p:cTn id="37" dur="500"/>
                                        <p:tgtEl>
                                          <p:spTgt spid="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p:cTn id="42" dur="500" fill="hold"/>
                                        <p:tgtEl>
                                          <p:spTgt spid="8"/>
                                        </p:tgtEl>
                                        <p:attrNameLst>
                                          <p:attrName>ppt_w</p:attrName>
                                        </p:attrNameLst>
                                      </p:cBhvr>
                                      <p:tavLst>
                                        <p:tav tm="0">
                                          <p:val>
                                            <p:fltVal val="0"/>
                                          </p:val>
                                        </p:tav>
                                        <p:tav tm="100000">
                                          <p:val>
                                            <p:strVal val="#ppt_w"/>
                                          </p:val>
                                        </p:tav>
                                      </p:tavLst>
                                    </p:anim>
                                    <p:anim calcmode="lin" valueType="num">
                                      <p:cBhvr>
                                        <p:cTn id="43" dur="500" fill="hold"/>
                                        <p:tgtEl>
                                          <p:spTgt spid="8"/>
                                        </p:tgtEl>
                                        <p:attrNameLst>
                                          <p:attrName>ppt_h</p:attrName>
                                        </p:attrNameLst>
                                      </p:cBhvr>
                                      <p:tavLst>
                                        <p:tav tm="0">
                                          <p:val>
                                            <p:fltVal val="0"/>
                                          </p:val>
                                        </p:tav>
                                        <p:tav tm="100000">
                                          <p:val>
                                            <p:strVal val="#ppt_h"/>
                                          </p:val>
                                        </p:tav>
                                      </p:tavLst>
                                    </p:anim>
                                    <p:animEffect transition="in" filter="fade">
                                      <p:cBhvr>
                                        <p:cTn id="44" dur="500"/>
                                        <p:tgtEl>
                                          <p:spTgt spid="8"/>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3" presetClass="entr" presetSubtype="16" fill="hold"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Effect transition="in" filter="fade">
                                      <p:cBhvr>
                                        <p:cTn id="5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15900" y="115888"/>
            <a:ext cx="8785225" cy="6556375"/>
          </a:xfrm>
          <a:prstGeom prst="rect">
            <a:avLst/>
          </a:prstGeom>
          <a:noFill/>
          <a:ln w="9525">
            <a:noFill/>
            <a:miter lim="800000"/>
            <a:headEnd/>
            <a:tailEnd/>
          </a:ln>
        </p:spPr>
        <p:txBody>
          <a:bodyPr>
            <a:spAutoFit/>
          </a:bodyPr>
          <a:lstStyle/>
          <a:p>
            <a:r>
              <a:rPr lang="kk-KZ" sz="2000" b="1">
                <a:latin typeface="Times New Roman" pitchFamily="18" charset="0"/>
                <a:cs typeface="Times New Roman" pitchFamily="18" charset="0"/>
              </a:rPr>
              <a:t>6.  Б. Майлиннің «Шұғаның белгісі» повесіндегі кейіпкерлерді ата:</a:t>
            </a:r>
          </a:p>
          <a:p>
            <a:r>
              <a:rPr lang="kk-KZ" sz="2000" b="1">
                <a:latin typeface="Times New Roman" pitchFamily="18" charset="0"/>
                <a:cs typeface="Times New Roman" pitchFamily="18" charset="0"/>
              </a:rPr>
              <a:t>   а) Ботагөз, Итбай, Амантай</a:t>
            </a:r>
          </a:p>
          <a:p>
            <a:r>
              <a:rPr lang="kk-KZ" sz="2000" b="1">
                <a:latin typeface="Times New Roman" pitchFamily="18" charset="0"/>
                <a:cs typeface="Times New Roman" pitchFamily="18" charset="0"/>
              </a:rPr>
              <a:t>   в) Шұға, Әбдірахман, Есімбек</a:t>
            </a:r>
            <a:endParaRPr lang="ru-RU" sz="2000" b="1">
              <a:latin typeface="Times New Roman" pitchFamily="18" charset="0"/>
              <a:cs typeface="Times New Roman" pitchFamily="18" charset="0"/>
            </a:endParaRPr>
          </a:p>
          <a:p>
            <a:r>
              <a:rPr lang="kk-KZ" sz="2000" b="1">
                <a:latin typeface="Times New Roman" pitchFamily="18" charset="0"/>
                <a:cs typeface="Times New Roman" pitchFamily="18" charset="0"/>
              </a:rPr>
              <a:t>   с) Әбдірахман, Шұға, Серікбай</a:t>
            </a:r>
          </a:p>
          <a:p>
            <a:r>
              <a:rPr lang="kk-KZ" sz="2000" b="1">
                <a:latin typeface="Times New Roman" pitchFamily="18" charset="0"/>
                <a:cs typeface="Times New Roman" pitchFamily="18" charset="0"/>
              </a:rPr>
              <a:t>7. «Шұғаның белгісі» кімнің атынан баяндалған?</a:t>
            </a:r>
          </a:p>
          <a:p>
            <a:r>
              <a:rPr lang="kk-KZ" sz="2000" b="1">
                <a:latin typeface="Times New Roman" pitchFamily="18" charset="0"/>
                <a:cs typeface="Times New Roman" pitchFamily="18" charset="0"/>
              </a:rPr>
              <a:t>   а) Қасым</a:t>
            </a:r>
          </a:p>
          <a:p>
            <a:r>
              <a:rPr lang="kk-KZ" sz="2000" b="1">
                <a:latin typeface="Times New Roman" pitchFamily="18" charset="0"/>
                <a:cs typeface="Times New Roman" pitchFamily="18" charset="0"/>
              </a:rPr>
              <a:t>   в) Әбдірахман</a:t>
            </a:r>
            <a:endParaRPr lang="ru-RU" sz="2000" b="1">
              <a:latin typeface="Times New Roman" pitchFamily="18" charset="0"/>
              <a:cs typeface="Times New Roman" pitchFamily="18" charset="0"/>
            </a:endParaRPr>
          </a:p>
          <a:p>
            <a:r>
              <a:rPr lang="kk-KZ" sz="2000" b="1">
                <a:latin typeface="Times New Roman" pitchFamily="18" charset="0"/>
                <a:cs typeface="Times New Roman" pitchFamily="18" charset="0"/>
              </a:rPr>
              <a:t>   с) Есімбек</a:t>
            </a:r>
          </a:p>
          <a:p>
            <a:r>
              <a:rPr lang="kk-KZ" sz="2000" b="1">
                <a:latin typeface="Times New Roman" pitchFamily="18" charset="0"/>
                <a:cs typeface="Times New Roman" pitchFamily="18" charset="0"/>
              </a:rPr>
              <a:t>8. « . . .  оларды мұсылман деуге болмайды. Айтатыны – ылғи құдайға қарсылық сөз  . . .  »  кімнің сөзі ?</a:t>
            </a:r>
          </a:p>
          <a:p>
            <a:r>
              <a:rPr lang="kk-KZ" sz="2000" b="1">
                <a:latin typeface="Times New Roman" pitchFamily="18" charset="0"/>
                <a:cs typeface="Times New Roman" pitchFamily="18" charset="0"/>
              </a:rPr>
              <a:t>   а) Зәйкүл</a:t>
            </a:r>
          </a:p>
          <a:p>
            <a:r>
              <a:rPr lang="kk-KZ" sz="2000" b="1">
                <a:latin typeface="Times New Roman" pitchFamily="18" charset="0"/>
                <a:cs typeface="Times New Roman" pitchFamily="18" charset="0"/>
              </a:rPr>
              <a:t>   в) Айнабай</a:t>
            </a:r>
            <a:endParaRPr lang="ru-RU" sz="2000" b="1">
              <a:latin typeface="Times New Roman" pitchFamily="18" charset="0"/>
              <a:cs typeface="Times New Roman" pitchFamily="18" charset="0"/>
            </a:endParaRPr>
          </a:p>
          <a:p>
            <a:r>
              <a:rPr lang="kk-KZ" sz="2000" b="1">
                <a:latin typeface="Times New Roman" pitchFamily="18" charset="0"/>
                <a:cs typeface="Times New Roman" pitchFamily="18" charset="0"/>
              </a:rPr>
              <a:t>   с) Қажыбай қарт</a:t>
            </a:r>
          </a:p>
          <a:p>
            <a:r>
              <a:rPr lang="kk-KZ" sz="2000" b="1">
                <a:latin typeface="Times New Roman" pitchFamily="18" charset="0"/>
                <a:cs typeface="Times New Roman" pitchFamily="18" charset="0"/>
              </a:rPr>
              <a:t>9. Шығармадағы табиғат көрінісі қалай аталады?</a:t>
            </a:r>
          </a:p>
          <a:p>
            <a:r>
              <a:rPr lang="kk-KZ" sz="2000" b="1">
                <a:latin typeface="Times New Roman" pitchFamily="18" charset="0"/>
                <a:cs typeface="Times New Roman" pitchFamily="18" charset="0"/>
              </a:rPr>
              <a:t>   а) портрет</a:t>
            </a:r>
          </a:p>
          <a:p>
            <a:r>
              <a:rPr lang="kk-KZ" sz="2000" b="1">
                <a:latin typeface="Times New Roman" pitchFamily="18" charset="0"/>
                <a:cs typeface="Times New Roman" pitchFamily="18" charset="0"/>
              </a:rPr>
              <a:t>   в) пейзаж</a:t>
            </a:r>
            <a:endParaRPr lang="ru-RU" sz="2000" b="1">
              <a:latin typeface="Times New Roman" pitchFamily="18" charset="0"/>
              <a:cs typeface="Times New Roman" pitchFamily="18" charset="0"/>
            </a:endParaRPr>
          </a:p>
          <a:p>
            <a:r>
              <a:rPr lang="kk-KZ" sz="2000" b="1">
                <a:latin typeface="Times New Roman" pitchFamily="18" charset="0"/>
                <a:cs typeface="Times New Roman" pitchFamily="18" charset="0"/>
              </a:rPr>
              <a:t>   с) проза</a:t>
            </a:r>
          </a:p>
          <a:p>
            <a:r>
              <a:rPr lang="kk-KZ" sz="2000" b="1">
                <a:latin typeface="Times New Roman" pitchFamily="18" charset="0"/>
                <a:cs typeface="Times New Roman" pitchFamily="18" charset="0"/>
              </a:rPr>
              <a:t>10. «Шұғаның белгісіндегі» хат тасушы бала?</a:t>
            </a:r>
          </a:p>
          <a:p>
            <a:r>
              <a:rPr lang="kk-KZ" sz="2000" b="1">
                <a:latin typeface="Times New Roman" pitchFamily="18" charset="0"/>
                <a:cs typeface="Times New Roman" pitchFamily="18" charset="0"/>
              </a:rPr>
              <a:t>   а) Базарбай</a:t>
            </a:r>
          </a:p>
          <a:p>
            <a:r>
              <a:rPr lang="kk-KZ" sz="2000" b="1">
                <a:latin typeface="Times New Roman" pitchFamily="18" charset="0"/>
                <a:cs typeface="Times New Roman" pitchFamily="18" charset="0"/>
              </a:rPr>
              <a:t>   в) Қасым</a:t>
            </a:r>
            <a:endParaRPr lang="ru-RU" sz="2000" b="1">
              <a:latin typeface="Times New Roman" pitchFamily="18" charset="0"/>
              <a:cs typeface="Times New Roman" pitchFamily="18" charset="0"/>
            </a:endParaRPr>
          </a:p>
          <a:p>
            <a:r>
              <a:rPr lang="kk-KZ" sz="2000" b="1">
                <a:latin typeface="Times New Roman" pitchFamily="18" charset="0"/>
                <a:cs typeface="Times New Roman" pitchFamily="18" charset="0"/>
              </a:rPr>
              <a:t>   с) Айнабай</a:t>
            </a:r>
          </a:p>
        </p:txBody>
      </p:sp>
      <p:sp>
        <p:nvSpPr>
          <p:cNvPr id="3" name="5-конечная звезда 2"/>
          <p:cNvSpPr/>
          <p:nvPr/>
        </p:nvSpPr>
        <p:spPr>
          <a:xfrm>
            <a:off x="1797050" y="4652963"/>
            <a:ext cx="249238" cy="360362"/>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4" name="5-конечная звезда 3"/>
          <p:cNvSpPr/>
          <p:nvPr/>
        </p:nvSpPr>
        <p:spPr>
          <a:xfrm>
            <a:off x="2555875" y="3786188"/>
            <a:ext cx="339725" cy="360362"/>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5" name="5-конечная звезда 4"/>
          <p:cNvSpPr/>
          <p:nvPr/>
        </p:nvSpPr>
        <p:spPr>
          <a:xfrm>
            <a:off x="1614488" y="1628775"/>
            <a:ext cx="398462" cy="360363"/>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6" name="5-конечная звезда 5"/>
          <p:cNvSpPr/>
          <p:nvPr/>
        </p:nvSpPr>
        <p:spPr>
          <a:xfrm>
            <a:off x="4211638" y="692150"/>
            <a:ext cx="368300" cy="360363"/>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7" name="5-конечная звезда 6"/>
          <p:cNvSpPr/>
          <p:nvPr/>
        </p:nvSpPr>
        <p:spPr>
          <a:xfrm>
            <a:off x="1922463" y="5589588"/>
            <a:ext cx="306387" cy="360362"/>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16"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Effect transition="in" filter="fade">
                                      <p:cBhvr>
                                        <p:cTn id="15" dur="500"/>
                                        <p:tgtEl>
                                          <p:spTgt spid="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16"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fltVal val="0"/>
                                          </p:val>
                                        </p:tav>
                                        <p:tav tm="100000">
                                          <p:val>
                                            <p:strVal val="#ppt_w"/>
                                          </p:val>
                                        </p:tav>
                                      </p:tavLst>
                                    </p:anim>
                                    <p:anim calcmode="lin" valueType="num">
                                      <p:cBhvr>
                                        <p:cTn id="21" dur="500" fill="hold"/>
                                        <p:tgtEl>
                                          <p:spTgt spid="5"/>
                                        </p:tgtEl>
                                        <p:attrNameLst>
                                          <p:attrName>ppt_h</p:attrName>
                                        </p:attrNameLst>
                                      </p:cBhvr>
                                      <p:tavLst>
                                        <p:tav tm="0">
                                          <p:val>
                                            <p:fltVal val="0"/>
                                          </p:val>
                                        </p:tav>
                                        <p:tav tm="100000">
                                          <p:val>
                                            <p:strVal val="#ppt_h"/>
                                          </p:val>
                                        </p:tav>
                                      </p:tavLst>
                                    </p:anim>
                                    <p:animEffect transition="in" filter="fade">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16"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500" fill="hold"/>
                                        <p:tgtEl>
                                          <p:spTgt spid="4"/>
                                        </p:tgtEl>
                                        <p:attrNameLst>
                                          <p:attrName>ppt_w</p:attrName>
                                        </p:attrNameLst>
                                      </p:cBhvr>
                                      <p:tavLst>
                                        <p:tav tm="0">
                                          <p:val>
                                            <p:fltVal val="0"/>
                                          </p:val>
                                        </p:tav>
                                        <p:tav tm="100000">
                                          <p:val>
                                            <p:strVal val="#ppt_w"/>
                                          </p:val>
                                        </p:tav>
                                      </p:tavLst>
                                    </p:anim>
                                    <p:anim calcmode="lin" valueType="num">
                                      <p:cBhvr>
                                        <p:cTn id="28" dur="500" fill="hold"/>
                                        <p:tgtEl>
                                          <p:spTgt spid="4"/>
                                        </p:tgtEl>
                                        <p:attrNameLst>
                                          <p:attrName>ppt_h</p:attrName>
                                        </p:attrNameLst>
                                      </p:cBhvr>
                                      <p:tavLst>
                                        <p:tav tm="0">
                                          <p:val>
                                            <p:fltVal val="0"/>
                                          </p:val>
                                        </p:tav>
                                        <p:tav tm="100000">
                                          <p:val>
                                            <p:strVal val="#ppt_h"/>
                                          </p:val>
                                        </p:tav>
                                      </p:tavLst>
                                    </p:anim>
                                    <p:animEffect transition="in" filter="fade">
                                      <p:cBhvr>
                                        <p:cTn id="29" dur="500"/>
                                        <p:tgtEl>
                                          <p:spTgt spid="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16"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anim calcmode="lin" valueType="num">
                                      <p:cBhvr>
                                        <p:cTn id="34" dur="500" fill="hold"/>
                                        <p:tgtEl>
                                          <p:spTgt spid="3"/>
                                        </p:tgtEl>
                                        <p:attrNameLst>
                                          <p:attrName>ppt_w</p:attrName>
                                        </p:attrNameLst>
                                      </p:cBhvr>
                                      <p:tavLst>
                                        <p:tav tm="0">
                                          <p:val>
                                            <p:fltVal val="0"/>
                                          </p:val>
                                        </p:tav>
                                        <p:tav tm="100000">
                                          <p:val>
                                            <p:strVal val="#ppt_w"/>
                                          </p:val>
                                        </p:tav>
                                      </p:tavLst>
                                    </p:anim>
                                    <p:anim calcmode="lin" valueType="num">
                                      <p:cBhvr>
                                        <p:cTn id="35" dur="500" fill="hold"/>
                                        <p:tgtEl>
                                          <p:spTgt spid="3"/>
                                        </p:tgtEl>
                                        <p:attrNameLst>
                                          <p:attrName>ppt_h</p:attrName>
                                        </p:attrNameLst>
                                      </p:cBhvr>
                                      <p:tavLst>
                                        <p:tav tm="0">
                                          <p:val>
                                            <p:fltVal val="0"/>
                                          </p:val>
                                        </p:tav>
                                        <p:tav tm="100000">
                                          <p:val>
                                            <p:strVal val="#ppt_h"/>
                                          </p:val>
                                        </p:tav>
                                      </p:tavLst>
                                    </p:anim>
                                    <p:animEffect transition="in" filter="fade">
                                      <p:cBhvr>
                                        <p:cTn id="36" dur="500"/>
                                        <p:tgtEl>
                                          <p:spTgt spid="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16" fill="hold" nodeType="click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p:cTn id="41" dur="500" fill="hold"/>
                                        <p:tgtEl>
                                          <p:spTgt spid="7"/>
                                        </p:tgtEl>
                                        <p:attrNameLst>
                                          <p:attrName>ppt_w</p:attrName>
                                        </p:attrNameLst>
                                      </p:cBhvr>
                                      <p:tavLst>
                                        <p:tav tm="0">
                                          <p:val>
                                            <p:fltVal val="0"/>
                                          </p:val>
                                        </p:tav>
                                        <p:tav tm="100000">
                                          <p:val>
                                            <p:strVal val="#ppt_w"/>
                                          </p:val>
                                        </p:tav>
                                      </p:tavLst>
                                    </p:anim>
                                    <p:anim calcmode="lin" valueType="num">
                                      <p:cBhvr>
                                        <p:cTn id="42" dur="500" fill="hold"/>
                                        <p:tgtEl>
                                          <p:spTgt spid="7"/>
                                        </p:tgtEl>
                                        <p:attrNameLst>
                                          <p:attrName>ppt_h</p:attrName>
                                        </p:attrNameLst>
                                      </p:cBhvr>
                                      <p:tavLst>
                                        <p:tav tm="0">
                                          <p:val>
                                            <p:fltVal val="0"/>
                                          </p:val>
                                        </p:tav>
                                        <p:tav tm="100000">
                                          <p:val>
                                            <p:strVal val="#ppt_h"/>
                                          </p:val>
                                        </p:tav>
                                      </p:tavLst>
                                    </p:anim>
                                    <p:animEffect transition="in" filter="fade">
                                      <p:cBhvr>
                                        <p:cTn id="4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323850" y="920750"/>
            <a:ext cx="8496300" cy="4210050"/>
          </a:xfrm>
          <a:prstGeom prst="rect">
            <a:avLst/>
          </a:prstGeom>
          <a:noFill/>
          <a:ln>
            <a:noFill/>
          </a:ln>
          <a:effectLst/>
          <a:extLst>
            <a:ext uri="{909E8E84-426E-40DD-AFC4-6F175D3DCCD1}"/>
            <a:ext uri="{91240B29-F687-4F45-9708-019B960494DF}"/>
            <a:ext uri="{AF507438-7753-43E0-B8FC-AC1667EBCBE1}"/>
          </a:extLst>
        </p:spPr>
        <p:txBody>
          <a:bodyPr anchor="ctr">
            <a:spAutoFit/>
          </a:bodyPr>
          <a:lstStyle/>
          <a:p>
            <a:pPr algn="ctr">
              <a:tabLst>
                <a:tab pos="457200" algn="l"/>
                <a:tab pos="2792413" algn="l"/>
              </a:tabLst>
              <a:defRPr/>
            </a:pPr>
            <a:r>
              <a:rPr lang="kk-KZ" sz="5400" b="1" i="1" u="sng">
                <a:effectLst>
                  <a:outerShdw blurRad="38100" dist="38100" dir="2700000" algn="tl">
                    <a:srgbClr val="000000"/>
                  </a:outerShdw>
                </a:effectLst>
                <a:latin typeface="Bookman Old Style" pitchFamily="18" charset="0"/>
              </a:rPr>
              <a:t>Үйге тапсырма:</a:t>
            </a:r>
          </a:p>
          <a:p>
            <a:pPr algn="ctr">
              <a:tabLst>
                <a:tab pos="457200" algn="l"/>
                <a:tab pos="2792413" algn="l"/>
              </a:tabLst>
              <a:defRPr/>
            </a:pPr>
            <a:endParaRPr lang="ru-RU" sz="3600" b="1">
              <a:solidFill>
                <a:srgbClr val="FF0000"/>
              </a:solidFill>
              <a:latin typeface="Bookman Old Style" pitchFamily="18" charset="0"/>
            </a:endParaRPr>
          </a:p>
          <a:p>
            <a:pPr algn="ctr">
              <a:buFontTx/>
              <a:buAutoNum type="arabicPeriod"/>
              <a:tabLst>
                <a:tab pos="457200" algn="l"/>
                <a:tab pos="2792413" algn="l"/>
              </a:tabLst>
              <a:defRPr/>
            </a:pPr>
            <a:r>
              <a:rPr lang="kk-KZ" sz="3600" b="1">
                <a:solidFill>
                  <a:srgbClr val="FFFF00"/>
                </a:solidFill>
                <a:latin typeface="Bookman Old Style" pitchFamily="18" charset="0"/>
              </a:rPr>
              <a:t>Бейімбет- көркем әңгіме шебері  </a:t>
            </a:r>
          </a:p>
          <a:p>
            <a:pPr algn="ctr">
              <a:tabLst>
                <a:tab pos="457200" algn="l"/>
                <a:tab pos="2792413" algn="l"/>
              </a:tabLst>
              <a:defRPr/>
            </a:pPr>
            <a:endParaRPr lang="ru-RU" sz="3600" b="1">
              <a:solidFill>
                <a:srgbClr val="FFFF00"/>
              </a:solidFill>
              <a:latin typeface="Bookman Old Style" pitchFamily="18" charset="0"/>
            </a:endParaRPr>
          </a:p>
          <a:p>
            <a:pPr algn="ctr">
              <a:tabLst>
                <a:tab pos="457200" algn="l"/>
                <a:tab pos="2792413" algn="l"/>
              </a:tabLst>
              <a:defRPr/>
            </a:pPr>
            <a:r>
              <a:rPr lang="kk-KZ" sz="3600" b="1">
                <a:solidFill>
                  <a:srgbClr val="FFFF00"/>
                </a:solidFill>
                <a:latin typeface="Bookman Old Style" pitchFamily="18" charset="0"/>
              </a:rPr>
              <a:t>2. «Шұғаның белгісіндегі»       Шұға бейнесі</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checkerboard(across)">
                                      <p:cBhvr>
                                        <p:cTn id="7" dur="5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ChangeAspect="1" noChangeArrowheads="1"/>
          </p:cNvPicPr>
          <p:nvPr/>
        </p:nvPicPr>
        <p:blipFill>
          <a:blip r:embed="rId2" cstate="screen">
            <a:extLst>
              <a:ext uri="{28A0092B-C50C-407E-A947-70E740481C1C}"/>
            </a:extLst>
          </a:blip>
          <a:srcRect/>
          <a:stretch>
            <a:fillRect/>
          </a:stretch>
        </p:blipFill>
        <p:spPr bwMode="auto">
          <a:xfrm>
            <a:off x="164381" y="958081"/>
            <a:ext cx="4478752" cy="381563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extLst>
        </p:spPr>
      </p:pic>
      <p:pic>
        <p:nvPicPr>
          <p:cNvPr id="2054" name="Picture 6"/>
          <p:cNvPicPr>
            <a:picLocks noChangeAspect="1" noChangeArrowheads="1"/>
          </p:cNvPicPr>
          <p:nvPr/>
        </p:nvPicPr>
        <p:blipFill>
          <a:blip r:embed="rId3" cstate="screen">
            <a:extLst>
              <a:ext uri="{28A0092B-C50C-407E-A947-70E740481C1C}"/>
            </a:extLst>
          </a:blip>
          <a:srcRect/>
          <a:stretch>
            <a:fillRect/>
          </a:stretch>
        </p:blipFill>
        <p:spPr bwMode="auto">
          <a:xfrm>
            <a:off x="4657301" y="2636912"/>
            <a:ext cx="4218675" cy="381563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extLst>
        </p:spPr>
      </p:pic>
      <p:sp>
        <p:nvSpPr>
          <p:cNvPr id="2055" name="Text Box 7"/>
          <p:cNvSpPr txBox="1">
            <a:spLocks noChangeArrowheads="1"/>
          </p:cNvSpPr>
          <p:nvPr/>
        </p:nvSpPr>
        <p:spPr bwMode="auto">
          <a:xfrm>
            <a:off x="142875" y="188913"/>
            <a:ext cx="8929688" cy="769937"/>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ctr">
              <a:spcBef>
                <a:spcPct val="50000"/>
              </a:spcBef>
              <a:defRPr/>
            </a:pPr>
            <a:r>
              <a:rPr lang="kk-KZ"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Уфадағы “ Ғалия” медресесі</a:t>
            </a:r>
            <a:endParaRPr lang="ru-RU"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55"/>
                                        </p:tgtEl>
                                        <p:attrNameLst>
                                          <p:attrName>style.visibility</p:attrName>
                                        </p:attrNameLst>
                                      </p:cBhvr>
                                      <p:to>
                                        <p:strVal val="visible"/>
                                      </p:to>
                                    </p:set>
                                    <p:anim calcmode="lin" valueType="num">
                                      <p:cBhvr>
                                        <p:cTn id="7" dur="500" fill="hold"/>
                                        <p:tgtEl>
                                          <p:spTgt spid="2055"/>
                                        </p:tgtEl>
                                        <p:attrNameLst>
                                          <p:attrName>ppt_w</p:attrName>
                                        </p:attrNameLst>
                                      </p:cBhvr>
                                      <p:tavLst>
                                        <p:tav tm="0">
                                          <p:val>
                                            <p:fltVal val="0"/>
                                          </p:val>
                                        </p:tav>
                                        <p:tav tm="100000">
                                          <p:val>
                                            <p:strVal val="#ppt_w"/>
                                          </p:val>
                                        </p:tav>
                                      </p:tavLst>
                                    </p:anim>
                                    <p:anim calcmode="lin" valueType="num">
                                      <p:cBhvr>
                                        <p:cTn id="8" dur="500" fill="hold"/>
                                        <p:tgtEl>
                                          <p:spTgt spid="2055"/>
                                        </p:tgtEl>
                                        <p:attrNameLst>
                                          <p:attrName>ppt_h</p:attrName>
                                        </p:attrNameLst>
                                      </p:cBhvr>
                                      <p:tavLst>
                                        <p:tav tm="0">
                                          <p:val>
                                            <p:fltVal val="0"/>
                                          </p:val>
                                        </p:tav>
                                        <p:tav tm="100000">
                                          <p:val>
                                            <p:strVal val="#ppt_h"/>
                                          </p:val>
                                        </p:tav>
                                      </p:tavLst>
                                    </p:anim>
                                    <p:animEffect transition="in" filter="fade">
                                      <p:cBhvr>
                                        <p:cTn id="9" dur="500"/>
                                        <p:tgtEl>
                                          <p:spTgt spid="205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6" presetClass="entr" presetSubtype="16" fill="hold" nodeType="clickEffect">
                                  <p:stCondLst>
                                    <p:cond delay="0"/>
                                  </p:stCondLst>
                                  <p:childTnLst>
                                    <p:set>
                                      <p:cBhvr>
                                        <p:cTn id="13" dur="1" fill="hold">
                                          <p:stCondLst>
                                            <p:cond delay="0"/>
                                          </p:stCondLst>
                                        </p:cTn>
                                        <p:tgtEl>
                                          <p:spTgt spid="2053"/>
                                        </p:tgtEl>
                                        <p:attrNameLst>
                                          <p:attrName>style.visibility</p:attrName>
                                        </p:attrNameLst>
                                      </p:cBhvr>
                                      <p:to>
                                        <p:strVal val="visible"/>
                                      </p:to>
                                    </p:set>
                                    <p:animEffect transition="in" filter="circle(in)">
                                      <p:cBhvr>
                                        <p:cTn id="14" dur="2000"/>
                                        <p:tgtEl>
                                          <p:spTgt spid="205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6" presetClass="entr" presetSubtype="16"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animEffect transition="in" filter="circle(in)">
                                      <p:cBhvr>
                                        <p:cTn id="19" dur="20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cstate="screen">
            <a:extLst>
              <a:ext uri="{28A0092B-C50C-407E-A947-70E740481C1C}"/>
            </a:extLst>
          </a:blip>
          <a:srcRect/>
          <a:stretch>
            <a:fillRect/>
          </a:stretch>
        </p:blipFill>
        <p:spPr bwMode="auto">
          <a:xfrm>
            <a:off x="1071538" y="714356"/>
            <a:ext cx="7041207" cy="4176712"/>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extLst>
        </p:spPr>
      </p:pic>
      <p:sp>
        <p:nvSpPr>
          <p:cNvPr id="3077" name="Text Box 5"/>
          <p:cNvSpPr txBox="1">
            <a:spLocks noChangeArrowheads="1"/>
          </p:cNvSpPr>
          <p:nvPr/>
        </p:nvSpPr>
        <p:spPr bwMode="auto">
          <a:xfrm>
            <a:off x="395288" y="5229225"/>
            <a:ext cx="8353425" cy="1200150"/>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ctr">
              <a:spcBef>
                <a:spcPct val="50000"/>
              </a:spcBef>
              <a:defRPr/>
            </a:pPr>
            <a:r>
              <a:rPr lang="kk-KZ" sz="3600" b="1" i="1" dirty="0">
                <a:effectLst>
                  <a:outerShdw blurRad="38100" dist="38100" dir="2700000" algn="tl">
                    <a:srgbClr val="000000">
                      <a:alpha val="43137"/>
                    </a:srgbClr>
                  </a:outerShdw>
                </a:effectLst>
                <a:latin typeface="Bookman Old Style" pitchFamily="18" charset="0"/>
              </a:rPr>
              <a:t>“Ғалия” медресесінде оқыған шәкірттермен бірге</a:t>
            </a:r>
            <a:endParaRPr lang="ru-RU" sz="3600" b="1" i="1" dirty="0">
              <a:effectLst>
                <a:outerShdw blurRad="38100" dist="38100" dir="2700000" algn="tl">
                  <a:srgbClr val="000000">
                    <a:alpha val="43137"/>
                  </a:srgbClr>
                </a:outerShdw>
              </a:effectLst>
              <a:latin typeface="Bookman Old Style" pitchFamily="18" charset="0"/>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wheel(1)">
                                      <p:cBhvr>
                                        <p:cTn id="7" dur="2000"/>
                                        <p:tgtEl>
                                          <p:spTgt spid="30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077"/>
                                        </p:tgtEl>
                                        <p:attrNameLst>
                                          <p:attrName>style.visibility</p:attrName>
                                        </p:attrNameLst>
                                      </p:cBhvr>
                                      <p:to>
                                        <p:strVal val="visible"/>
                                      </p:to>
                                    </p:set>
                                    <p:anim calcmode="lin" valueType="num">
                                      <p:cBhvr>
                                        <p:cTn id="12" dur="500" fill="hold"/>
                                        <p:tgtEl>
                                          <p:spTgt spid="3077"/>
                                        </p:tgtEl>
                                        <p:attrNameLst>
                                          <p:attrName>ppt_w</p:attrName>
                                        </p:attrNameLst>
                                      </p:cBhvr>
                                      <p:tavLst>
                                        <p:tav tm="0">
                                          <p:val>
                                            <p:fltVal val="0"/>
                                          </p:val>
                                        </p:tav>
                                        <p:tav tm="100000">
                                          <p:val>
                                            <p:strVal val="#ppt_w"/>
                                          </p:val>
                                        </p:tav>
                                      </p:tavLst>
                                    </p:anim>
                                    <p:anim calcmode="lin" valueType="num">
                                      <p:cBhvr>
                                        <p:cTn id="13" dur="500" fill="hold"/>
                                        <p:tgtEl>
                                          <p:spTgt spid="3077"/>
                                        </p:tgtEl>
                                        <p:attrNameLst>
                                          <p:attrName>ppt_h</p:attrName>
                                        </p:attrNameLst>
                                      </p:cBhvr>
                                      <p:tavLst>
                                        <p:tav tm="0">
                                          <p:val>
                                            <p:fltVal val="0"/>
                                          </p:val>
                                        </p:tav>
                                        <p:tav tm="100000">
                                          <p:val>
                                            <p:strVal val="#ppt_h"/>
                                          </p:val>
                                        </p:tav>
                                      </p:tavLst>
                                    </p:anim>
                                    <p:animEffect transition="in" filter="fade">
                                      <p:cBhvr>
                                        <p:cTn id="14" dur="5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p:cNvPicPr>
            <a:picLocks noChangeAspect="1" noChangeArrowheads="1"/>
          </p:cNvPicPr>
          <p:nvPr/>
        </p:nvPicPr>
        <p:blipFill>
          <a:blip r:embed="rId2" cstate="screen">
            <a:extLst>
              <a:ext uri="{28A0092B-C50C-407E-A947-70E740481C1C}"/>
            </a:extLst>
          </a:blip>
          <a:srcRect/>
          <a:stretch>
            <a:fillRect/>
          </a:stretch>
        </p:blipFill>
        <p:spPr bwMode="auto">
          <a:xfrm>
            <a:off x="2226290" y="620688"/>
            <a:ext cx="4619411" cy="446405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extLst>
        </p:spPr>
      </p:pic>
      <p:sp>
        <p:nvSpPr>
          <p:cNvPr id="4101" name="Text Box 5"/>
          <p:cNvSpPr txBox="1">
            <a:spLocks noChangeArrowheads="1"/>
          </p:cNvSpPr>
          <p:nvPr/>
        </p:nvSpPr>
        <p:spPr bwMode="auto">
          <a:xfrm>
            <a:off x="107950" y="5373688"/>
            <a:ext cx="8856663" cy="1200150"/>
          </a:xfrm>
          <a:prstGeom prst="rect">
            <a:avLst/>
          </a:prstGeom>
          <a:noFill/>
          <a:ln>
            <a:noFill/>
          </a:ln>
          <a:effectLst/>
          <a:extLst>
            <a:ext uri="{909E8E84-426E-40DD-AFC4-6F175D3DCCD1}"/>
            <a:ext uri="{91240B29-F687-4F45-9708-019B960494DF}"/>
            <a:ext uri="{AF507438-7753-43E0-B8FC-AC1667EBCBE1}"/>
          </a:extLst>
        </p:spPr>
        <p:txBody>
          <a:bodyPr>
            <a:spAutoFit/>
          </a:bodyPr>
          <a:lstStyle/>
          <a:p>
            <a:pPr algn="ctr">
              <a:spcBef>
                <a:spcPct val="50000"/>
              </a:spcBef>
              <a:defRPr/>
            </a:pPr>
            <a:r>
              <a:rPr lang="kk-KZ" sz="2800" dirty="0">
                <a:latin typeface="Arial" pitchFamily="34" charset="0"/>
              </a:rPr>
              <a:t> </a:t>
            </a:r>
            <a:r>
              <a:rPr lang="kk-KZ" sz="3600" b="1" i="1" dirty="0">
                <a:effectLst>
                  <a:outerShdw blurRad="38100" dist="38100" dir="2700000" algn="tl">
                    <a:srgbClr val="000000">
                      <a:alpha val="43137"/>
                    </a:srgbClr>
                  </a:outerShdw>
                </a:effectLst>
                <a:latin typeface="Bookman Old Style" pitchFamily="18" charset="0"/>
              </a:rPr>
              <a:t>Ғалымжан Ибрагимов Гирфанұлы</a:t>
            </a:r>
            <a:endParaRPr lang="ru-RU" sz="3600" b="1" i="1" dirty="0">
              <a:effectLst>
                <a:outerShdw blurRad="38100" dist="38100" dir="2700000" algn="tl">
                  <a:srgbClr val="000000">
                    <a:alpha val="43137"/>
                  </a:srgbClr>
                </a:outerShdw>
              </a:effectLst>
              <a:latin typeface="Bookman Old Style" pitchFamily="18" charset="0"/>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anim calcmode="lin" valueType="num">
                                      <p:cBhvr>
                                        <p:cTn id="7" dur="500" fill="hold"/>
                                        <p:tgtEl>
                                          <p:spTgt spid="4100"/>
                                        </p:tgtEl>
                                        <p:attrNameLst>
                                          <p:attrName>ppt_w</p:attrName>
                                        </p:attrNameLst>
                                      </p:cBhvr>
                                      <p:tavLst>
                                        <p:tav tm="0">
                                          <p:val>
                                            <p:fltVal val="0"/>
                                          </p:val>
                                        </p:tav>
                                        <p:tav tm="100000">
                                          <p:val>
                                            <p:strVal val="#ppt_w"/>
                                          </p:val>
                                        </p:tav>
                                      </p:tavLst>
                                    </p:anim>
                                    <p:anim calcmode="lin" valueType="num">
                                      <p:cBhvr>
                                        <p:cTn id="8" dur="500" fill="hold"/>
                                        <p:tgtEl>
                                          <p:spTgt spid="4100"/>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4101"/>
                                        </p:tgtEl>
                                        <p:attrNameLst>
                                          <p:attrName>style.visibility</p:attrName>
                                        </p:attrNameLst>
                                      </p:cBhvr>
                                      <p:to>
                                        <p:strVal val="visible"/>
                                      </p:to>
                                    </p:set>
                                    <p:anim calcmode="lin" valueType="num">
                                      <p:cBhvr>
                                        <p:cTn id="13" dur="500" fill="hold"/>
                                        <p:tgtEl>
                                          <p:spTgt spid="4101"/>
                                        </p:tgtEl>
                                        <p:attrNameLst>
                                          <p:attrName>ppt_w</p:attrName>
                                        </p:attrNameLst>
                                      </p:cBhvr>
                                      <p:tavLst>
                                        <p:tav tm="0">
                                          <p:val>
                                            <p:fltVal val="0"/>
                                          </p:val>
                                        </p:tav>
                                        <p:tav tm="100000">
                                          <p:val>
                                            <p:strVal val="#ppt_w"/>
                                          </p:val>
                                        </p:tav>
                                      </p:tavLst>
                                    </p:anim>
                                    <p:anim calcmode="lin" valueType="num">
                                      <p:cBhvr>
                                        <p:cTn id="14" dur="500" fill="hold"/>
                                        <p:tgtEl>
                                          <p:spTgt spid="4101"/>
                                        </p:tgtEl>
                                        <p:attrNameLst>
                                          <p:attrName>ppt_h</p:attrName>
                                        </p:attrNameLst>
                                      </p:cBhvr>
                                      <p:tavLst>
                                        <p:tav tm="0">
                                          <p:val>
                                            <p:fltVal val="0"/>
                                          </p:val>
                                        </p:tav>
                                        <p:tav tm="100000">
                                          <p:val>
                                            <p:strVal val="#ppt_h"/>
                                          </p:val>
                                        </p:tav>
                                      </p:tavLst>
                                    </p:anim>
                                    <p:animEffect transition="in" filter="fade">
                                      <p:cBhvr>
                                        <p:cTn id="15" dur="5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p:cNvPicPr>
            <a:picLocks noChangeAspect="1" noChangeArrowheads="1"/>
          </p:cNvPicPr>
          <p:nvPr/>
        </p:nvPicPr>
        <p:blipFill>
          <a:blip r:embed="rId2" cstate="screen">
            <a:extLst>
              <a:ext uri="{28A0092B-C50C-407E-A947-70E740481C1C}"/>
            </a:extLst>
          </a:blip>
          <a:srcRect/>
          <a:stretch>
            <a:fillRect/>
          </a:stretch>
        </p:blipFill>
        <p:spPr bwMode="auto">
          <a:xfrm>
            <a:off x="637170" y="692697"/>
            <a:ext cx="3557005" cy="432062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a:extLst/>
        </p:spPr>
      </p:pic>
      <p:pic>
        <p:nvPicPr>
          <p:cNvPr id="7171" name="Picture 5"/>
          <p:cNvPicPr>
            <a:picLocks noChangeAspect="1" noChangeArrowheads="1"/>
          </p:cNvPicPr>
          <p:nvPr/>
        </p:nvPicPr>
        <p:blipFill>
          <a:blip r:embed="rId3" cstate="print"/>
          <a:srcRect/>
          <a:stretch>
            <a:fillRect/>
          </a:stretch>
        </p:blipFill>
        <p:spPr bwMode="auto">
          <a:xfrm>
            <a:off x="4859338" y="692150"/>
            <a:ext cx="3548062" cy="4321175"/>
          </a:xfrm>
          <a:prstGeom prst="rect">
            <a:avLst/>
          </a:prstGeom>
          <a:noFill/>
          <a:ln w="9525">
            <a:noFill/>
            <a:miter lim="800000"/>
            <a:headEnd/>
            <a:tailEnd/>
          </a:ln>
        </p:spPr>
      </p:pic>
      <p:sp>
        <p:nvSpPr>
          <p:cNvPr id="7172" name="Text Box 6"/>
          <p:cNvSpPr txBox="1">
            <a:spLocks noChangeArrowheads="1"/>
          </p:cNvSpPr>
          <p:nvPr/>
        </p:nvSpPr>
        <p:spPr bwMode="auto">
          <a:xfrm>
            <a:off x="1331913" y="5445125"/>
            <a:ext cx="6264275" cy="769938"/>
          </a:xfrm>
          <a:prstGeom prst="rect">
            <a:avLst/>
          </a:prstGeom>
          <a:noFill/>
          <a:ln w="9525">
            <a:noFill/>
            <a:miter lim="800000"/>
            <a:headEnd/>
            <a:tailEnd/>
          </a:ln>
        </p:spPr>
        <p:txBody>
          <a:bodyPr>
            <a:spAutoFit/>
          </a:bodyPr>
          <a:lstStyle/>
          <a:p>
            <a:pPr algn="ctr">
              <a:spcBef>
                <a:spcPct val="50000"/>
              </a:spcBef>
            </a:pPr>
            <a:r>
              <a:rPr lang="kk-KZ" sz="4400" b="1" i="1">
                <a:latin typeface="Bookman Old Style" pitchFamily="18" charset="0"/>
              </a:rPr>
              <a:t>Мәжит  Ғафурин </a:t>
            </a:r>
            <a:endParaRPr lang="ru-RU" sz="4400" b="1" i="1">
              <a:latin typeface="Bookman Old Style" pitchFamily="18" charset="0"/>
            </a:endParaRPr>
          </a:p>
        </p:txBody>
      </p:sp>
    </p:spTree>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5"/>
          <p:cNvPicPr>
            <a:picLocks noChangeAspect="1" noChangeArrowheads="1"/>
          </p:cNvPicPr>
          <p:nvPr/>
        </p:nvPicPr>
        <p:blipFill>
          <a:blip r:embed="rId2" cstate="screen">
            <a:extLst>
              <a:ext uri="{28A0092B-C50C-407E-A947-70E740481C1C}"/>
            </a:extLst>
          </a:blip>
          <a:srcRect/>
          <a:stretch>
            <a:fillRect/>
          </a:stretch>
        </p:blipFill>
        <p:spPr bwMode="auto">
          <a:xfrm>
            <a:off x="1115616" y="692696"/>
            <a:ext cx="3095823" cy="392292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p:spPr>
      </p:pic>
      <p:pic>
        <p:nvPicPr>
          <p:cNvPr id="6150" name="Picture 6"/>
          <p:cNvPicPr>
            <a:picLocks noChangeAspect="1" noChangeArrowheads="1"/>
          </p:cNvPicPr>
          <p:nvPr/>
        </p:nvPicPr>
        <p:blipFill>
          <a:blip r:embed="rId3" cstate="screen">
            <a:extLst>
              <a:ext uri="{28A0092B-C50C-407E-A947-70E740481C1C}"/>
            </a:extLst>
          </a:blip>
          <a:srcRect/>
          <a:stretch>
            <a:fillRect/>
          </a:stretch>
        </p:blipFill>
        <p:spPr bwMode="auto">
          <a:xfrm>
            <a:off x="4858402" y="692696"/>
            <a:ext cx="3148379" cy="392292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p:spPr>
      </p:pic>
      <p:sp>
        <p:nvSpPr>
          <p:cNvPr id="8196" name="Text Box 7"/>
          <p:cNvSpPr txBox="1">
            <a:spLocks noChangeArrowheads="1"/>
          </p:cNvSpPr>
          <p:nvPr/>
        </p:nvSpPr>
        <p:spPr bwMode="auto">
          <a:xfrm>
            <a:off x="182563" y="5084763"/>
            <a:ext cx="8785225" cy="1200150"/>
          </a:xfrm>
          <a:prstGeom prst="rect">
            <a:avLst/>
          </a:prstGeom>
          <a:noFill/>
          <a:ln w="9525">
            <a:noFill/>
            <a:miter lim="800000"/>
            <a:headEnd/>
            <a:tailEnd/>
          </a:ln>
        </p:spPr>
        <p:txBody>
          <a:bodyPr>
            <a:spAutoFit/>
          </a:bodyPr>
          <a:lstStyle/>
          <a:p>
            <a:pPr algn="ctr">
              <a:spcBef>
                <a:spcPct val="50000"/>
              </a:spcBef>
            </a:pPr>
            <a:r>
              <a:rPr lang="kk-KZ" sz="3600" b="1" i="1">
                <a:solidFill>
                  <a:srgbClr val="FFFF00"/>
                </a:solidFill>
                <a:latin typeface="Bookman Old Style" pitchFamily="18" charset="0"/>
              </a:rPr>
              <a:t>Алғашқы прозалық туындысы “Шұғаның белгісі”</a:t>
            </a:r>
            <a:endParaRPr lang="ru-RU" sz="3600" b="1" i="1">
              <a:solidFill>
                <a:srgbClr val="FFFF00"/>
              </a:solidFill>
              <a:latin typeface="Bookman Old Style" pitchFamily="18" charset="0"/>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anim calcmode="lin" valueType="num">
                                      <p:cBhvr>
                                        <p:cTn id="7" dur="500" fill="hold"/>
                                        <p:tgtEl>
                                          <p:spTgt spid="6149"/>
                                        </p:tgtEl>
                                        <p:attrNameLst>
                                          <p:attrName>ppt_w</p:attrName>
                                        </p:attrNameLst>
                                      </p:cBhvr>
                                      <p:tavLst>
                                        <p:tav tm="0">
                                          <p:val>
                                            <p:fltVal val="0"/>
                                          </p:val>
                                        </p:tav>
                                        <p:tav tm="100000">
                                          <p:val>
                                            <p:strVal val="#ppt_w"/>
                                          </p:val>
                                        </p:tav>
                                      </p:tavLst>
                                    </p:anim>
                                    <p:anim calcmode="lin" valueType="num">
                                      <p:cBhvr>
                                        <p:cTn id="8" dur="500" fill="hold"/>
                                        <p:tgtEl>
                                          <p:spTgt spid="6149"/>
                                        </p:tgtEl>
                                        <p:attrNameLst>
                                          <p:attrName>ppt_h</p:attrName>
                                        </p:attrNameLst>
                                      </p:cBhvr>
                                      <p:tavLst>
                                        <p:tav tm="0">
                                          <p:val>
                                            <p:fltVal val="0"/>
                                          </p:val>
                                        </p:tav>
                                        <p:tav tm="100000">
                                          <p:val>
                                            <p:strVal val="#ppt_h"/>
                                          </p:val>
                                        </p:tav>
                                      </p:tavLst>
                                    </p:anim>
                                    <p:animEffect transition="in" filter="fade">
                                      <p:cBhvr>
                                        <p:cTn id="9" dur="500"/>
                                        <p:tgtEl>
                                          <p:spTgt spid="614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6150"/>
                                        </p:tgtEl>
                                        <p:attrNameLst>
                                          <p:attrName>style.visibility</p:attrName>
                                        </p:attrNameLst>
                                      </p:cBhvr>
                                      <p:to>
                                        <p:strVal val="visible"/>
                                      </p:to>
                                    </p:set>
                                    <p:anim calcmode="lin" valueType="num">
                                      <p:cBhvr>
                                        <p:cTn id="14" dur="500" fill="hold"/>
                                        <p:tgtEl>
                                          <p:spTgt spid="6150"/>
                                        </p:tgtEl>
                                        <p:attrNameLst>
                                          <p:attrName>ppt_w</p:attrName>
                                        </p:attrNameLst>
                                      </p:cBhvr>
                                      <p:tavLst>
                                        <p:tav tm="0">
                                          <p:val>
                                            <p:fltVal val="0"/>
                                          </p:val>
                                        </p:tav>
                                        <p:tav tm="100000">
                                          <p:val>
                                            <p:strVal val="#ppt_w"/>
                                          </p:val>
                                        </p:tav>
                                      </p:tavLst>
                                    </p:anim>
                                    <p:anim calcmode="lin" valueType="num">
                                      <p:cBhvr>
                                        <p:cTn id="15" dur="500" fill="hold"/>
                                        <p:tgtEl>
                                          <p:spTgt spid="6150"/>
                                        </p:tgtEl>
                                        <p:attrNameLst>
                                          <p:attrName>ppt_h</p:attrName>
                                        </p:attrNameLst>
                                      </p:cBhvr>
                                      <p:tavLst>
                                        <p:tav tm="0">
                                          <p:val>
                                            <p:fltVal val="0"/>
                                          </p:val>
                                        </p:tav>
                                        <p:tav tm="100000">
                                          <p:val>
                                            <p:strVal val="#ppt_h"/>
                                          </p:val>
                                        </p:tav>
                                      </p:tavLst>
                                    </p:anim>
                                    <p:animEffect transition="in" filter="fade">
                                      <p:cBhvr>
                                        <p:cTn id="16" dur="500"/>
                                        <p:tgtEl>
                                          <p:spTgt spid="615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8196"/>
                                        </p:tgtEl>
                                        <p:attrNameLst>
                                          <p:attrName>style.visibility</p:attrName>
                                        </p:attrNameLst>
                                      </p:cBhvr>
                                      <p:to>
                                        <p:strVal val="visible"/>
                                      </p:to>
                                    </p:set>
                                    <p:anim calcmode="lin" valueType="num">
                                      <p:cBhvr>
                                        <p:cTn id="21" dur="500" fill="hold"/>
                                        <p:tgtEl>
                                          <p:spTgt spid="8196"/>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8196"/>
                                        </p:tgtEl>
                                        <p:attrNameLst>
                                          <p:attrName>ppt_y</p:attrName>
                                        </p:attrNameLst>
                                      </p:cBhvr>
                                      <p:tavLst>
                                        <p:tav tm="0">
                                          <p:val>
                                            <p:strVal val="#ppt_y"/>
                                          </p:val>
                                        </p:tav>
                                        <p:tav tm="100000">
                                          <p:val>
                                            <p:strVal val="#ppt_y"/>
                                          </p:val>
                                        </p:tav>
                                      </p:tavLst>
                                    </p:anim>
                                    <p:anim calcmode="lin" valueType="num">
                                      <p:cBhvr>
                                        <p:cTn id="23" dur="500" fill="hold"/>
                                        <p:tgtEl>
                                          <p:spTgt spid="8196"/>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8196"/>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p:cNvPicPr>
            <a:picLocks noChangeAspect="1" noChangeArrowheads="1"/>
          </p:cNvPicPr>
          <p:nvPr/>
        </p:nvPicPr>
        <p:blipFill>
          <a:blip r:embed="rId2" cstate="print"/>
          <a:srcRect/>
          <a:stretch>
            <a:fillRect/>
          </a:stretch>
        </p:blipFill>
        <p:spPr bwMode="auto">
          <a:xfrm>
            <a:off x="914400" y="981075"/>
            <a:ext cx="3152775" cy="3816350"/>
          </a:xfrm>
          <a:prstGeom prst="rect">
            <a:avLst/>
          </a:prstGeom>
          <a:noFill/>
          <a:ln w="9525">
            <a:noFill/>
            <a:miter lim="800000"/>
            <a:headEnd/>
            <a:tailEnd/>
          </a:ln>
        </p:spPr>
      </p:pic>
      <p:sp>
        <p:nvSpPr>
          <p:cNvPr id="9219" name="Text Box 5"/>
          <p:cNvSpPr txBox="1">
            <a:spLocks noChangeArrowheads="1"/>
          </p:cNvSpPr>
          <p:nvPr/>
        </p:nvSpPr>
        <p:spPr bwMode="auto">
          <a:xfrm>
            <a:off x="684213" y="5229225"/>
            <a:ext cx="7775575" cy="584200"/>
          </a:xfrm>
          <a:prstGeom prst="rect">
            <a:avLst/>
          </a:prstGeom>
          <a:noFill/>
          <a:ln w="9525">
            <a:noFill/>
            <a:miter lim="800000"/>
            <a:headEnd/>
            <a:tailEnd/>
          </a:ln>
        </p:spPr>
        <p:txBody>
          <a:bodyPr>
            <a:spAutoFit/>
          </a:bodyPr>
          <a:lstStyle/>
          <a:p>
            <a:pPr algn="ctr">
              <a:spcBef>
                <a:spcPct val="50000"/>
              </a:spcBef>
            </a:pPr>
            <a:r>
              <a:rPr lang="kk-KZ" sz="3200" b="1">
                <a:solidFill>
                  <a:srgbClr val="FFFF00"/>
                </a:solidFill>
                <a:latin typeface="Arial" charset="0"/>
              </a:rPr>
              <a:t>“ Айқап” журналының сыртқы беті</a:t>
            </a:r>
            <a:endParaRPr lang="ru-RU" sz="3200" b="1">
              <a:solidFill>
                <a:srgbClr val="FFFF00"/>
              </a:solidFill>
              <a:latin typeface="Arial" charset="0"/>
            </a:endParaRPr>
          </a:p>
        </p:txBody>
      </p:sp>
      <p:pic>
        <p:nvPicPr>
          <p:cNvPr id="9220" name="Picture 6"/>
          <p:cNvPicPr>
            <a:picLocks noChangeAspect="1" noChangeArrowheads="1"/>
          </p:cNvPicPr>
          <p:nvPr/>
        </p:nvPicPr>
        <p:blipFill>
          <a:blip r:embed="rId3" cstate="print"/>
          <a:srcRect/>
          <a:stretch>
            <a:fillRect/>
          </a:stretch>
        </p:blipFill>
        <p:spPr bwMode="auto">
          <a:xfrm>
            <a:off x="4699000" y="1052513"/>
            <a:ext cx="3113088" cy="3673475"/>
          </a:xfrm>
          <a:prstGeom prst="rect">
            <a:avLst/>
          </a:prstGeom>
          <a:noFill/>
          <a:ln w="9525">
            <a:noFill/>
            <a:miter lim="800000"/>
            <a:headEnd/>
            <a:tailEnd/>
          </a:ln>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9220"/>
                                        </p:tgtEl>
                                        <p:attrNameLst>
                                          <p:attrName>r</p:attrName>
                                        </p:attrNameLst>
                                      </p:cBhvr>
                                    </p:animRot>
                                  </p:child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mph" presetSubtype="0" fill="hold" nodeType="clickEffect">
                                  <p:stCondLst>
                                    <p:cond delay="0"/>
                                  </p:stCondLst>
                                  <p:childTnLst>
                                    <p:animRot by="21600000">
                                      <p:cBhvr>
                                        <p:cTn id="10" dur="2000" fill="hold"/>
                                        <p:tgtEl>
                                          <p:spTgt spid="9218"/>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9219"/>
                                        </p:tgtEl>
                                        <p:attrNameLst>
                                          <p:attrName>style.visibility</p:attrName>
                                        </p:attrNameLst>
                                      </p:cBhvr>
                                      <p:to>
                                        <p:strVal val="visible"/>
                                      </p:to>
                                    </p:set>
                                    <p:anim by="(-#ppt_w*2)" calcmode="lin" valueType="num">
                                      <p:cBhvr rctx="PPT">
                                        <p:cTn id="15" dur="500" autoRev="1" fill="hold">
                                          <p:stCondLst>
                                            <p:cond delay="0"/>
                                          </p:stCondLst>
                                        </p:cTn>
                                        <p:tgtEl>
                                          <p:spTgt spid="9219"/>
                                        </p:tgtEl>
                                        <p:attrNameLst>
                                          <p:attrName>ppt_w</p:attrName>
                                        </p:attrNameLst>
                                      </p:cBhvr>
                                    </p:anim>
                                    <p:anim by="(#ppt_w*0.50)" calcmode="lin" valueType="num">
                                      <p:cBhvr>
                                        <p:cTn id="16" dur="500" decel="50000" autoRev="1" fill="hold">
                                          <p:stCondLst>
                                            <p:cond delay="0"/>
                                          </p:stCondLst>
                                        </p:cTn>
                                        <p:tgtEl>
                                          <p:spTgt spid="9219"/>
                                        </p:tgtEl>
                                        <p:attrNameLst>
                                          <p:attrName>ppt_x</p:attrName>
                                        </p:attrNameLst>
                                      </p:cBhvr>
                                    </p:anim>
                                    <p:anim from="(-#ppt_h/2)" to="(#ppt_y)" calcmode="lin" valueType="num">
                                      <p:cBhvr>
                                        <p:cTn id="17" dur="1000" fill="hold">
                                          <p:stCondLst>
                                            <p:cond delay="0"/>
                                          </p:stCondLst>
                                        </p:cTn>
                                        <p:tgtEl>
                                          <p:spTgt spid="9219"/>
                                        </p:tgtEl>
                                        <p:attrNameLst>
                                          <p:attrName>ppt_y</p:attrName>
                                        </p:attrNameLst>
                                      </p:cBhvr>
                                    </p:anim>
                                    <p:animRot by="21600000">
                                      <p:cBhvr>
                                        <p:cTn id="18" dur="1000" fill="hold">
                                          <p:stCondLst>
                                            <p:cond delay="0"/>
                                          </p:stCondLst>
                                        </p:cTn>
                                        <p:tgtEl>
                                          <p:spTgt spid="921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468313" y="1268413"/>
            <a:ext cx="8280400" cy="3786187"/>
          </a:xfrm>
          <a:prstGeom prst="rect">
            <a:avLst/>
          </a:prstGeom>
          <a:noFill/>
          <a:ln w="9525">
            <a:noFill/>
            <a:miter lim="800000"/>
            <a:headEnd/>
            <a:tailEnd/>
          </a:ln>
        </p:spPr>
        <p:txBody>
          <a:bodyPr anchor="ctr">
            <a:spAutoFit/>
          </a:bodyPr>
          <a:lstStyle/>
          <a:p>
            <a:pPr algn="just"/>
            <a:r>
              <a:rPr lang="en-US" sz="2400" b="1"/>
              <a:t>Бейімбет  қазақ поэзиясында поэма жанрының өрісін ұзартып, өресін биіктетуге қомақты үлес қосқан. Оның «Байдың қызы», «Рәзия қызы», «Қашқын келіншек», «Зайкүл», «Маржан», «Өтірікке бәйге», «Хан күйеуі» «Кемпірдің ертегісі», «Бөліс», «Мырқымбай» поэмалары тақырыбының әр алуандығымен, оқиғалық тартымдылығымен, өзіндік тіл стилімен қазақ поэзиясының көрнекті үлгілерінің бірі болып табылады.</a:t>
            </a:r>
            <a:r>
              <a:rPr lang="ru-RU" sz="2400" b="1"/>
              <a:t> </a:t>
            </a: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1000" fill="hold"/>
                                        <p:tgtEl>
                                          <p:spTgt spid="10242"/>
                                        </p:tgtEl>
                                        <p:attrNameLst>
                                          <p:attrName>ppt_w</p:attrName>
                                        </p:attrNameLst>
                                      </p:cBhvr>
                                      <p:tavLst>
                                        <p:tav tm="0">
                                          <p:val>
                                            <p:fltVal val="0"/>
                                          </p:val>
                                        </p:tav>
                                        <p:tav tm="100000">
                                          <p:val>
                                            <p:strVal val="#ppt_w"/>
                                          </p:val>
                                        </p:tav>
                                      </p:tavLst>
                                    </p:anim>
                                    <p:anim calcmode="lin" valueType="num">
                                      <p:cBhvr>
                                        <p:cTn id="8" dur="1000" fill="hold"/>
                                        <p:tgtEl>
                                          <p:spTgt spid="10242"/>
                                        </p:tgtEl>
                                        <p:attrNameLst>
                                          <p:attrName>ppt_h</p:attrName>
                                        </p:attrNameLst>
                                      </p:cBhvr>
                                      <p:tavLst>
                                        <p:tav tm="0">
                                          <p:val>
                                            <p:fltVal val="0"/>
                                          </p:val>
                                        </p:tav>
                                        <p:tav tm="100000">
                                          <p:val>
                                            <p:strVal val="#ppt_h"/>
                                          </p:val>
                                        </p:tav>
                                      </p:tavLst>
                                    </p:anim>
                                    <p:anim calcmode="lin" valueType="num">
                                      <p:cBhvr>
                                        <p:cTn id="9" dur="1000" fill="hold"/>
                                        <p:tgtEl>
                                          <p:spTgt spid="10242"/>
                                        </p:tgtEl>
                                        <p:attrNameLst>
                                          <p:attrName>style.rotation</p:attrName>
                                        </p:attrNameLst>
                                      </p:cBhvr>
                                      <p:tavLst>
                                        <p:tav tm="0">
                                          <p:val>
                                            <p:fltVal val="90"/>
                                          </p:val>
                                        </p:tav>
                                        <p:tav tm="100000">
                                          <p:val>
                                            <p:fltVal val="0"/>
                                          </p:val>
                                        </p:tav>
                                      </p:tavLst>
                                    </p:anim>
                                    <p:animEffect transition="in" filter="fade">
                                      <p:cBhvr>
                                        <p:cTn id="10" dur="1000"/>
                                        <p:tgtEl>
                                          <p:spTgt spid="10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250825" y="260350"/>
            <a:ext cx="8497888" cy="6188075"/>
          </a:xfrm>
          <a:prstGeom prst="rect">
            <a:avLst/>
          </a:prstGeom>
          <a:noFill/>
          <a:ln w="9525">
            <a:noFill/>
            <a:miter lim="800000"/>
            <a:headEnd/>
            <a:tailEnd/>
          </a:ln>
        </p:spPr>
        <p:txBody>
          <a:bodyPr anchor="ctr">
            <a:spAutoFit/>
          </a:bodyPr>
          <a:lstStyle/>
          <a:p>
            <a:pPr algn="just"/>
            <a:r>
              <a:rPr lang="ru-RU" sz="2000" b="1">
                <a:solidFill>
                  <a:srgbClr val="FFFF00"/>
                </a:solidFill>
              </a:rPr>
              <a:t>Замандастары:</a:t>
            </a:r>
            <a:r>
              <a:rPr lang="ru-RU" sz="2000" b="1">
                <a:solidFill>
                  <a:srgbClr val="000000"/>
                </a:solidFill>
              </a:rPr>
              <a:t> </a:t>
            </a:r>
            <a:r>
              <a:rPr lang="ru-RU" sz="2000" b="1"/>
              <a:t>"Маңдайына түскен шашын сұқ саусағына орай ширата отырып, жазудан бас алмайтын еді", </a:t>
            </a:r>
            <a:r>
              <a:rPr lang="ru-RU" sz="2000" b="1">
                <a:solidFill>
                  <a:srgbClr val="FFFF00"/>
                </a:solidFill>
              </a:rPr>
              <a:t>— деседі. Сондықтан да кемел қаламгердің қыршын жаста — қырықтың төртіне жетер-жетпесте — дүние салғанына қарамай, атағы да зор, артына қалдырған әдеби мұрасы да аса бай. Бейімбеттің көлемді де, көркем тұңғыш туындысы, қазақ прозасының тартымды үлгілерінің бірі- «Шұғаның белгісі». Повесте ескі қазақ қоғамындағы ең өткір мәселе- әйел теңсіздігі сөз болған. Шығармада бірін- бірі сүйген екі жастың- Шұға мен Әбдірахманның арманына жете алмаған трагедиялық жай айтылады. Шұғаның әкесі қызын кедей жігіті Әбдірахманға бергісі келмей, түрлі жаламен Әбдірахманды жер аудартады. Осындай зорлыққа душар болған Шұға қайғыдан, күйіктен қайтыс болады. Жазушының негізгі мақсаты- жастардың бас бостандығына ерік бермей, қасіретке ұшыратқан ескі дәстүрлерді сынау. Жастардың бас азаттығын көксеу, бұған кедергі келтіретін әдеттерді батыл таңбалау ХХ ғасыр басындағы демократиялық қазақ әдебиетіндегі басты сарындардың бірі еді.</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800" decel="100000"/>
                                        <p:tgtEl>
                                          <p:spTgt spid="11266"/>
                                        </p:tgtEl>
                                      </p:cBhvr>
                                    </p:animEffect>
                                    <p:anim calcmode="lin" valueType="num">
                                      <p:cBhvr>
                                        <p:cTn id="8" dur="800" decel="100000" fill="hold"/>
                                        <p:tgtEl>
                                          <p:spTgt spid="11266"/>
                                        </p:tgtEl>
                                        <p:attrNameLst>
                                          <p:attrName>style.rotation</p:attrName>
                                        </p:attrNameLst>
                                      </p:cBhvr>
                                      <p:tavLst>
                                        <p:tav tm="0">
                                          <p:val>
                                            <p:fltVal val="-90"/>
                                          </p:val>
                                        </p:tav>
                                        <p:tav tm="100000">
                                          <p:val>
                                            <p:fltVal val="0"/>
                                          </p:val>
                                        </p:tav>
                                      </p:tavLst>
                                    </p:anim>
                                    <p:anim calcmode="lin" valueType="num">
                                      <p:cBhvr>
                                        <p:cTn id="9" dur="800" decel="100000" fill="hold"/>
                                        <p:tgtEl>
                                          <p:spTgt spid="11266"/>
                                        </p:tgtEl>
                                        <p:attrNameLst>
                                          <p:attrName>ppt_x</p:attrName>
                                        </p:attrNameLst>
                                      </p:cBhvr>
                                      <p:tavLst>
                                        <p:tav tm="0">
                                          <p:val>
                                            <p:strVal val="#ppt_x+0.4"/>
                                          </p:val>
                                        </p:tav>
                                        <p:tav tm="100000">
                                          <p:val>
                                            <p:strVal val="#ppt_x-0.05"/>
                                          </p:val>
                                        </p:tav>
                                      </p:tavLst>
                                    </p:anim>
                                    <p:anim calcmode="lin" valueType="num">
                                      <p:cBhvr>
                                        <p:cTn id="10" dur="800" decel="100000" fill="hold"/>
                                        <p:tgtEl>
                                          <p:spTgt spid="1126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126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126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theme/theme1.xml><?xml version="1.0" encoding="utf-8"?>
<a:theme xmlns:a="http://schemas.openxmlformats.org/drawingml/2006/main" name="Океан">
  <a:themeElements>
    <a:clrScheme name="Океан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Океан">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кеан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Океан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Океан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Океан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Океан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Океан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Океан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Океан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245</TotalTime>
  <Words>671</Words>
  <Application>Microsoft Office PowerPoint</Application>
  <PresentationFormat>Экран (4:3)</PresentationFormat>
  <Paragraphs>92</Paragraphs>
  <Slides>17</Slides>
  <Notes>0</Notes>
  <HiddenSlides>0</HiddenSlides>
  <MMClips>1</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Tahoma</vt:lpstr>
      <vt:lpstr>Arial</vt:lpstr>
      <vt:lpstr>Wingdings</vt:lpstr>
      <vt:lpstr>Calibri</vt:lpstr>
      <vt:lpstr>Times New Roman</vt:lpstr>
      <vt:lpstr>Bookman Old Style</vt:lpstr>
      <vt:lpstr>Океан</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Жағдаяттық сұрақтар</vt:lpstr>
      <vt:lpstr>Слайд 12</vt:lpstr>
      <vt:lpstr>Слайд 13</vt:lpstr>
      <vt:lpstr>Слайд 14</vt:lpstr>
      <vt:lpstr>Слайд 15</vt:lpstr>
      <vt:lpstr>Слайд 16</vt:lpstr>
      <vt:lpstr>Слайд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Majitov Nurken</cp:lastModifiedBy>
  <cp:revision>18</cp:revision>
  <dcterms:created xsi:type="dcterms:W3CDTF">2010-11-26T04:49:04Z</dcterms:created>
  <dcterms:modified xsi:type="dcterms:W3CDTF">2011-02-15T07:12:21Z</dcterms:modified>
</cp:coreProperties>
</file>