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03.08.2011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03.08.2011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 name="Прямоугольник 6"/>
          <p:cNvSpPr/>
          <p:nvPr/>
        </p:nvSpPr>
        <p:spPr>
          <a:xfrm>
            <a:off x="714348" y="428604"/>
            <a:ext cx="7929618" cy="3785652"/>
          </a:xfrm>
          <a:prstGeom prst="rect">
            <a:avLst/>
          </a:prstGeom>
        </p:spPr>
        <p:txBody>
          <a:bodyPr wrap="square">
            <a:spAutoFit/>
          </a:bodyPr>
          <a:lstStyle/>
          <a:p>
            <a:pPr algn="ctr"/>
            <a:r>
              <a:rPr lang="kk-KZ" sz="6000" b="1" dirty="0" smtClean="0">
                <a:solidFill>
                  <a:srgbClr val="C00000"/>
                </a:solidFill>
                <a:effectLst>
                  <a:outerShdw blurRad="38100" dist="38100" dir="2700000" algn="tl">
                    <a:srgbClr val="000000">
                      <a:alpha val="43137"/>
                    </a:srgbClr>
                  </a:outerShdw>
                </a:effectLst>
                <a:latin typeface="KZ Poster" pitchFamily="2" charset="0"/>
              </a:rPr>
              <a:t>Жоғалып бара жатқан балықтар мен құстар</a:t>
            </a:r>
            <a:endParaRPr lang="ru-RU" sz="6000" b="1" dirty="0">
              <a:solidFill>
                <a:srgbClr val="C00000"/>
              </a:solidFill>
              <a:effectLst>
                <a:outerShdw blurRad="38100" dist="38100" dir="2700000" algn="tl">
                  <a:srgbClr val="000000">
                    <a:alpha val="43137"/>
                  </a:srgbClr>
                </a:outerShdw>
              </a:effectLst>
              <a:latin typeface="KZ Poster" pitchFamily="2" charset="0"/>
            </a:endParaRPr>
          </a:p>
        </p:txBody>
      </p:sp>
      <p:pic>
        <p:nvPicPr>
          <p:cNvPr id="1026" name="Picture 2"/>
          <p:cNvPicPr>
            <a:picLocks noChangeAspect="1" noChangeArrowheads="1"/>
          </p:cNvPicPr>
          <p:nvPr/>
        </p:nvPicPr>
        <p:blipFill>
          <a:blip r:embed="rId2"/>
          <a:srcRect/>
          <a:stretch>
            <a:fillRect/>
          </a:stretch>
        </p:blipFill>
        <p:spPr bwMode="auto">
          <a:xfrm>
            <a:off x="785786" y="4429132"/>
            <a:ext cx="1719804" cy="107157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027" name="Picture 3"/>
          <p:cNvPicPr>
            <a:picLocks noChangeAspect="1" noChangeArrowheads="1"/>
          </p:cNvPicPr>
          <p:nvPr/>
        </p:nvPicPr>
        <p:blipFill>
          <a:blip r:embed="rId3"/>
          <a:srcRect/>
          <a:stretch>
            <a:fillRect/>
          </a:stretch>
        </p:blipFill>
        <p:spPr bwMode="auto">
          <a:xfrm>
            <a:off x="6572264" y="4429132"/>
            <a:ext cx="2262203" cy="1357322"/>
          </a:xfrm>
          <a:prstGeom prst="ellipse">
            <a:avLst/>
          </a:prstGeom>
          <a:ln>
            <a:noFill/>
          </a:ln>
          <a:effectLst>
            <a:softEdge rad="112500"/>
          </a:effectLst>
        </p:spPr>
      </p:pic>
      <p:pic>
        <p:nvPicPr>
          <p:cNvPr id="1028" name="Picture 4"/>
          <p:cNvPicPr>
            <a:picLocks noChangeAspect="1" noChangeArrowheads="1"/>
          </p:cNvPicPr>
          <p:nvPr/>
        </p:nvPicPr>
        <p:blipFill>
          <a:blip r:embed="rId4"/>
          <a:srcRect/>
          <a:stretch>
            <a:fillRect/>
          </a:stretch>
        </p:blipFill>
        <p:spPr bwMode="auto">
          <a:xfrm>
            <a:off x="3929058" y="4500570"/>
            <a:ext cx="1357322" cy="1928826"/>
          </a:xfrm>
          <a:prstGeom prst="rect">
            <a:avLst/>
          </a:prstGeom>
          <a:noFill/>
          <a:ln w="9525">
            <a:noFill/>
            <a:miter lim="800000"/>
            <a:headEnd/>
            <a:tailEnd/>
          </a:ln>
          <a:effectLst/>
        </p:spPr>
      </p:pic>
    </p:spTree>
  </p:cSld>
  <p:clrMapOvr>
    <a:masterClrMapping/>
  </p:clrMapOvr>
  <p:transition advClick="0" advTm="5000">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00034" y="214290"/>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Белгілі</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ғалым,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профессор А.Б.</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Бекеновтың айтуына</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қарағанда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70-80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жылдары</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Іле-Балқаш аймағының табиғаты Қазақстан бойынша</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ең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бай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өлке саналған</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М</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ұ</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нда</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омыртқалылардың ғана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345 т</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ү</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рі</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тіршілік</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еткен</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деседі</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Оның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20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сүт қоректілер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де, 200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қ</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ұ</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с, 20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балық түрлерімен қоса </a:t>
            </a:r>
            <a:r>
              <a:rPr kumimoji="0" lang="ru-RU" sz="2800" b="0" i="0" u="none" strike="noStrike" cap="none" normalizeH="0" baseline="0" dirty="0" err="1"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бірнеше</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мыңдаған омыртқасыздар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бол</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ғ</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ан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екен</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Болған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е</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к</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ен</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деуіміздің қарапайым оқырманға түсінікті шы</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ғ</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ар.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Себебі</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жоғарыда айтылған аңдар </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мен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қ</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ұ</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стардың азшылыққа айналып</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"Қызыл кітапқа" еніп</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құрып кетуден</a:t>
            </a:r>
            <a:r>
              <a:rPr kumimoji="0" lang="ru-RU" sz="2800" b="0" i="1" u="none" strike="noStrike" cap="none" normalizeH="0" baseline="0" dirty="0" smtClean="0">
                <a:ln>
                  <a:noFill/>
                </a:ln>
                <a:effectLst/>
                <a:latin typeface="Arial" pitchFamily="34" charset="0"/>
                <a:ea typeface="Times New Roman" pitchFamily="18" charset="0"/>
                <a:cs typeface="Arial" pitchFamily="34" charset="0"/>
              </a:rPr>
              <a:t> </a:t>
            </a:r>
            <a:r>
              <a:rPr kumimoji="0" lang="ru-RU" sz="2800" b="0" i="1" u="none" strike="noStrike" cap="none" normalizeH="0" baseline="0" dirty="0" err="1" smtClean="0">
                <a:ln>
                  <a:noFill/>
                </a:ln>
                <a:effectLst/>
                <a:latin typeface="Arial" pitchFamily="34" charset="0"/>
                <a:ea typeface="Times New Roman" pitchFamily="18" charset="0"/>
                <a:cs typeface="Arial" pitchFamily="34" charset="0"/>
              </a:rPr>
              <a:t>сақталуда</a:t>
            </a:r>
            <a:r>
              <a:rPr kumimoji="0" lang="kk-KZ" sz="2800" b="0" i="1" u="none" strike="noStrike" cap="none" normalizeH="0" baseline="0" dirty="0" smtClean="0">
                <a:ln>
                  <a:noFill/>
                </a:ln>
                <a:effectLst/>
                <a:latin typeface="Arial" pitchFamily="34" charset="0"/>
                <a:ea typeface="Times New Roman" pitchFamily="18" charset="0"/>
                <a:cs typeface="Arial" pitchFamily="34" charset="0"/>
              </a:rPr>
              <a:t>.</a:t>
            </a:r>
            <a:endParaRPr kumimoji="0" lang="kk-KZ" sz="2800" b="0" i="0" u="none" strike="noStrike" cap="none" normalizeH="0" baseline="0" dirty="0" smtClean="0">
              <a:ln>
                <a:noFill/>
              </a:ln>
              <a:effectLst/>
              <a:latin typeface="Arial" pitchFamily="34" charset="0"/>
              <a:cs typeface="Arial" pitchFamily="34" charset="0"/>
            </a:endParaRPr>
          </a:p>
        </p:txBody>
      </p:sp>
    </p:spTree>
  </p:cSld>
  <p:clrMapOvr>
    <a:masterClrMapping/>
  </p:clrMapOvr>
  <p:transition advClick="0" advTm="5000">
    <p:circl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85720" y="214290"/>
            <a:ext cx="857256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Балқаш алабұғасы</a:t>
            </a:r>
            <a:endParaRPr kumimoji="0" lang="ru-RU"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Табиғи түрде өсіп-өнуі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ү</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лде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азайып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барады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Б</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л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түрі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Қызыл кітапқа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енгізілген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Таралу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аймағы Балқаш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Іле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бассейнінің жазықтағы өзендері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мен су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қоймалары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Орталық</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және Солт</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ү</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стік</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Қазақстанның, Өзбекстанның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су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тоғандарына кездейсоқ таратылған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Мұнда олар</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кәдімгі алаб</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ғамен араласып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кетті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Су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өсімдіктері көп өсетін аймаққа жылдам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көндігеді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1965-1966 ж</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ы</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лдары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оның ауға түсу көлемі Балқаш көлінде ондаған тоннаға азайып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кетті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кейін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мүлде жоғалды.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Су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толтырылған алғашқы жылдары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Қапшағай су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қоймасында өте көп болатын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Кейін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ихтиофауна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қатарынан мүлде шығып қалды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Қазір Күрті және Сазталғар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су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қоймаларында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Кіші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Алматы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өзенінде аздап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сақталған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Аягөз езенінде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және Балқаш өзенінің төменгі саласында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аздап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кездеседі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Алакөл көлдеріндегі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саны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мүлде азайып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барады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Азаюына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көксерке, жайын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және ақмарқа сияқты жыртқыш балықтарды акклиматизациялау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гидрологиялык</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режимнің бүлінуі себеп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болды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Биологиялық ерекшелігі</a:t>
            </a:r>
            <a:r>
              <a:rPr kumimoji="0" lang="ru-RU" sz="16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жылдам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өсетін жыртқыш және баяу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есетін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болып</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екі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экологиялық түрге бөлінеді.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Дене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зындығы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50 см,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салмағы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1,5 кг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дейін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жетеді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Өмірінің ұзақтығы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—18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3010" name="Picture 2"/>
          <p:cNvPicPr>
            <a:picLocks noChangeAspect="1" noChangeArrowheads="1"/>
          </p:cNvPicPr>
          <p:nvPr/>
        </p:nvPicPr>
        <p:blipFill>
          <a:blip r:embed="rId2"/>
          <a:srcRect/>
          <a:stretch>
            <a:fillRect/>
          </a:stretch>
        </p:blipFill>
        <p:spPr bwMode="auto">
          <a:xfrm>
            <a:off x="2571736" y="4572008"/>
            <a:ext cx="4286280" cy="2285992"/>
          </a:xfrm>
          <a:prstGeom prst="ellipse">
            <a:avLst/>
          </a:prstGeom>
          <a:ln>
            <a:noFill/>
          </a:ln>
          <a:effectLst>
            <a:softEdge rad="112500"/>
          </a:effectLst>
        </p:spPr>
      </p:pic>
    </p:spTree>
  </p:cSld>
  <p:clrMapOvr>
    <a:masterClrMapping/>
  </p:clrMapOvr>
  <p:transition advClick="0" advTm="5000">
    <p:strips dir="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85720" y="285728"/>
            <a:ext cx="857256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err="1"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rPr>
              <a:t>Іле</a:t>
            </a:r>
            <a:r>
              <a:rPr kumimoji="0" lang="ru-RU" sz="2800" b="0" i="0" u="none" strike="noStrike" cap="none" normalizeH="0" baseline="0" dirty="0"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r>
              <a:rPr kumimoji="0" lang="ru-RU" sz="2800" b="0" i="0" u="none" strike="noStrike" cap="none" normalizeH="0" baseline="0" dirty="0" err="1"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rPr>
              <a:t>маринкасы</a:t>
            </a:r>
            <a:endParaRPr kumimoji="0" lang="ru-RU" sz="2800" b="0" i="0" u="none" strike="noStrike" cap="none" normalizeH="0" baseline="0" dirty="0"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Эндемиялық</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таралым</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Жоғалудың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аз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алдында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тұр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Таралу</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аймағы.</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Балқаш  көлінің батыс</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бөлігі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мен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Іле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өзені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ндай</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түрі Іле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Қаратал, Лепсі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Саны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көп болған емес</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Барлық ауланымның үш пайызы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көлемінде ғана.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Соңғы</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рет</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1977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Қапшағай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су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қоймасынан ұсталғаны туралы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жазылған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Одан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кейін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дерек</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жоқ.</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Азайып</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кетуіне</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себеп</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болған  жайлар</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Іле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өзенінің ағысын реттеу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браконьерлік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Сол</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сияқты көксерке және жайын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тағы басқа жыртқыш балықтарды Балқаш көліне бейімдеу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Биологиялық ерекшелігі</a:t>
            </a:r>
            <a:r>
              <a:rPr kumimoji="0" lang="ru-RU"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зындығы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100 см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дейін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салмағы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12 кг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дейін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барады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3-5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жылға жетіліп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уылдырық шаша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бастайды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Су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өсімдіктерімен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личинкаларымен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жәндіктерімен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сақ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балы</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тармен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қоректенеді.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Ірілері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жыртқыш болады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Өмірінің үзақтығы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-17-19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email"/>
          <a:srcRect/>
          <a:stretch>
            <a:fillRect/>
          </a:stretch>
        </p:blipFill>
        <p:spPr bwMode="auto">
          <a:xfrm>
            <a:off x="1643042" y="4500570"/>
            <a:ext cx="5143536" cy="204538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advClick="0" advTm="5000">
    <p:dissolv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714744" y="214290"/>
            <a:ext cx="51435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err="1"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rPr>
              <a:t>Сұр тырна</a:t>
            </a:r>
            <a:endParaRPr kumimoji="0" lang="ru-RU" sz="2400" b="1" i="0" u="none" strike="noStrike" cap="none" normalizeH="0" baseline="0" dirty="0" smtClean="0">
              <a:ln>
                <a:noFill/>
              </a:ln>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Тырнаның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л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түрі соңғы жылдары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күрт азайып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Қазақстанның сулы-батпақты аймақтарында көптеп кездессе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Шығыс және Оңтүстік</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шығыс Қазакстанда, сондай-ақ Шудың оңтүстік батысында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мол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тараған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я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салуға батпақты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қамысты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сызды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жерлерді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таңдайды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Б</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дан 30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б</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Солтүстік Қазақстан аймағында таралымы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жақсы болатын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1962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жылдары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Павлодар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облысының Селета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өзенінің аңғарында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мыңнан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мыңға дейін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кездесетін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Ал 70-80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жылдардан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бастап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тырнаның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саны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азайып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кетті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Қазіргі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кезде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Шу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Іле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өзендерінің аңғарында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я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басарларының аздаған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ж</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бы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кездеседі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Соңғы жылдары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Қазақстанның оңтүстік аймағында бірнеше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ондаған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ж</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бы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аракідік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кездеседі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қанша қалғаны белгісіз</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ұ</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тырна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әдетте екі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жұмыртқа салады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үш жұмыртқа салуы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сирек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кездеседі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Жұмыртқасын аталығы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да,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аналығы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да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кезектесіп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38914" name="Picture 2"/>
          <p:cNvPicPr>
            <a:picLocks noChangeAspect="1" noChangeArrowheads="1"/>
          </p:cNvPicPr>
          <p:nvPr/>
        </p:nvPicPr>
        <p:blipFill>
          <a:blip r:embed="rId2"/>
          <a:srcRect/>
          <a:stretch>
            <a:fillRect/>
          </a:stretch>
        </p:blipFill>
        <p:spPr bwMode="auto">
          <a:xfrm>
            <a:off x="500034" y="714356"/>
            <a:ext cx="2928958" cy="52864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advClick="0" advTm="5000">
    <p:cover dir="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142852"/>
            <a:ext cx="50006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Дуадақ</a:t>
            </a:r>
            <a:endParaRPr kumimoji="0" lang="ru-RU"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Жоғалып кетуіне қауіп төнген.</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Таралу аймағы</a:t>
            </a:r>
            <a:r>
              <a:rPr kumimoji="0" lang="kk-KZ"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Солтүстік Батыс Африка даласында және Евразияда. Қазақстанның далалық және орманды өлкесінде кездеседі. Қазақстанда тың жерді игеру салдарынан табиғи жайылым алқабынан ығысып кеткен. </a:t>
            </a:r>
            <a:r>
              <a:rPr kumimoji="0" lang="kk-KZ" sz="16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Жайылымы.</a:t>
            </a:r>
            <a:r>
              <a:rPr kumimoji="0" lang="kk-KZ"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Ашық далалы жерлер. Батыс және Шығыс Қазақстан аймағында үя сала бастаған. Сонуы 30 жыл ішінде саны 5-10 ретке дейін азайған. </a:t>
            </a:r>
            <a:r>
              <a:rPr kumimoji="0" lang="kk-KZ" sz="16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Азайып кетуіне себеп болған жайлар</a:t>
            </a:r>
            <a:r>
              <a:rPr kumimoji="0" lang="kk-KZ"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Тың және тыңайған жерлерді игеруге байланысты химиялық тыңайтқыштардың егіс даласына қолдану әсері табиғи режимнің бұзылуы, браконьерлік. Дуадақ қыста жылы жаққа қайтады, жайлы уақыттарда қыстап қалуы да ықтимал. Көктем шыға оралатын кезІ наурыз, сәуір айлары. Қайтатын мезгілі қараша, қазан айлары. Жұмыртқа салатын уақыты сәуір, мамыр айлары. Дуадақ әдетте 2-3 жүмыртқа басады. Жұмыртқаны аналығы 21-28 тәулік шайқайды. Балапандары 35 күнде қанаттанып, ез бетімен қоңыз, тік қанатты жәндіктерді теріп жейді. Қыста өсімдік дәнін азық етеді.</a:t>
            </a:r>
            <a:endParaRPr kumimoji="0" lang="kk-KZ"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7890" name="Picture 2"/>
          <p:cNvPicPr>
            <a:picLocks noChangeAspect="1" noChangeArrowheads="1"/>
          </p:cNvPicPr>
          <p:nvPr/>
        </p:nvPicPr>
        <p:blipFill>
          <a:blip r:embed="rId2"/>
          <a:srcRect/>
          <a:stretch>
            <a:fillRect/>
          </a:stretch>
        </p:blipFill>
        <p:spPr bwMode="auto">
          <a:xfrm>
            <a:off x="5357818" y="785794"/>
            <a:ext cx="3433784" cy="47892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advClick="0" advTm="5000">
    <p:strips/>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2285984" y="357166"/>
            <a:ext cx="6572296" cy="5262979"/>
          </a:xfrm>
          <a:prstGeom prst="rect">
            <a:avLst/>
          </a:prstGeom>
        </p:spPr>
        <p:txBody>
          <a:bodyPr wrap="square">
            <a:spAutoFit/>
          </a:bodyPr>
          <a:lstStyle/>
          <a:p>
            <a:pPr algn="ctr"/>
            <a:r>
              <a:rPr lang="ru-RU" sz="3200" b="1" i="1" dirty="0" err="1" smtClean="0"/>
              <a:t>Қара құтан</a:t>
            </a:r>
            <a:endParaRPr lang="ru-RU" sz="3200" b="1" i="1" dirty="0" smtClean="0"/>
          </a:p>
          <a:p>
            <a:r>
              <a:rPr lang="ru-RU" sz="1600" dirty="0" err="1" smtClean="0">
                <a:latin typeface="Times New Roman" pitchFamily="18" charset="0"/>
                <a:cs typeface="Times New Roman" pitchFamily="18" charset="0"/>
              </a:rPr>
              <a:t>Сирек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кездеседі</a:t>
            </a:r>
            <a:r>
              <a:rPr lang="ru-RU" sz="1600" dirty="0" smtClean="0">
                <a:latin typeface="Times New Roman" pitchFamily="18" charset="0"/>
                <a:cs typeface="Times New Roman" pitchFamily="18" charset="0"/>
              </a:rPr>
              <a:t>.</a:t>
            </a:r>
          </a:p>
          <a:p>
            <a:r>
              <a:rPr lang="ru-RU" sz="1600" dirty="0" err="1" smtClean="0">
                <a:latin typeface="Times New Roman" pitchFamily="18" charset="0"/>
                <a:cs typeface="Times New Roman" pitchFamily="18" charset="0"/>
              </a:rPr>
              <a:t>Таралу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аймағы Еуразияның орманды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таулы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алқаптарында, Оңтустік</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Африкада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Қазақстанда </a:t>
            </a:r>
            <a:r>
              <a:rPr lang="ru-RU" sz="1600" dirty="0" smtClean="0">
                <a:latin typeface="Times New Roman" pitchFamily="18" charset="0"/>
                <a:cs typeface="Times New Roman" pitchFamily="18" charset="0"/>
              </a:rPr>
              <a:t>— Кент </a:t>
            </a:r>
            <a:r>
              <a:rPr lang="ru-RU" sz="1600" dirty="0" err="1" smtClean="0">
                <a:latin typeface="Times New Roman" pitchFamily="18" charset="0"/>
                <a:cs typeface="Times New Roman" pitchFamily="18" charset="0"/>
              </a:rPr>
              <a:t>тауларында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Ұлытауда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Батыс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жəне</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Солтүстік Тянь-Шаньда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Жоңғар Алатауында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Алтайда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кездесіп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қалады.</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Көбіне таудың жақпар тастарында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жазықтағы </a:t>
            </a:r>
            <a:r>
              <a:rPr lang="ru-RU" sz="1600" dirty="0" smtClean="0">
                <a:latin typeface="Times New Roman" pitchFamily="18" charset="0"/>
                <a:cs typeface="Times New Roman" pitchFamily="18" charset="0"/>
              </a:rPr>
              <a:t>ж</a:t>
            </a:r>
            <a:r>
              <a:rPr lang="en-US" sz="1600" dirty="0" smtClean="0">
                <a:latin typeface="Times New Roman" pitchFamily="18" charset="0"/>
                <a:cs typeface="Times New Roman" pitchFamily="18" charset="0"/>
              </a:rPr>
              <a:t>ə</a:t>
            </a:r>
            <a:r>
              <a:rPr lang="ru-RU" sz="1600" dirty="0" smtClean="0">
                <a:latin typeface="Times New Roman" pitchFamily="18" charset="0"/>
                <a:cs typeface="Times New Roman" pitchFamily="18" charset="0"/>
              </a:rPr>
              <a:t>не </a:t>
            </a:r>
            <a:r>
              <a:rPr lang="ru-RU" sz="1600" dirty="0" err="1" smtClean="0">
                <a:latin typeface="Times New Roman" pitchFamily="18" charset="0"/>
                <a:cs typeface="Times New Roman" pitchFamily="18" charset="0"/>
              </a:rPr>
              <a:t>тау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алқабындағы</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ормандарда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болады</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Саны </a:t>
            </a:r>
            <a:r>
              <a:rPr lang="ru-RU" sz="1600" dirty="0" err="1" smtClean="0">
                <a:latin typeface="Times New Roman" pitchFamily="18" charset="0"/>
                <a:cs typeface="Times New Roman" pitchFamily="18" charset="0"/>
              </a:rPr>
              <a:t>онша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Кейбір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деректерге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қарағанда Қазақстанда </a:t>
            </a:r>
            <a:r>
              <a:rPr lang="ru-RU" sz="1600" dirty="0" smtClean="0">
                <a:latin typeface="Times New Roman" pitchFamily="18" charset="0"/>
                <a:cs typeface="Times New Roman" pitchFamily="18" charset="0"/>
              </a:rPr>
              <a:t>150 </a:t>
            </a:r>
            <a:r>
              <a:rPr lang="ru-RU" sz="1600" dirty="0" err="1" smtClean="0">
                <a:latin typeface="Times New Roman" pitchFamily="18" charset="0"/>
                <a:cs typeface="Times New Roman" pitchFamily="18" charset="0"/>
              </a:rPr>
              <a:t>жұп</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қана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Оның ішінде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Орталық аймаққа </a:t>
            </a:r>
            <a:r>
              <a:rPr lang="ru-RU" sz="1600" dirty="0" smtClean="0">
                <a:latin typeface="Times New Roman" pitchFamily="18" charset="0"/>
                <a:cs typeface="Times New Roman" pitchFamily="18" charset="0"/>
              </a:rPr>
              <a:t>бес </a:t>
            </a:r>
            <a:r>
              <a:rPr lang="ru-RU" sz="1600" dirty="0" err="1" smtClean="0">
                <a:latin typeface="Times New Roman" pitchFamily="18" charset="0"/>
                <a:cs typeface="Times New Roman" pitchFamily="18" charset="0"/>
              </a:rPr>
              <a:t>жұп қана келеді</a:t>
            </a:r>
            <a:r>
              <a:rPr lang="ru-RU" sz="1600" dirty="0" smtClean="0">
                <a:latin typeface="Times New Roman" pitchFamily="18" charset="0"/>
                <a:cs typeface="Times New Roman" pitchFamily="18" charset="0"/>
              </a:rPr>
              <a:t>.</a:t>
            </a:r>
          </a:p>
          <a:p>
            <a:r>
              <a:rPr lang="ru-RU" sz="1600" dirty="0" err="1" smtClean="0">
                <a:latin typeface="Times New Roman" pitchFamily="18" charset="0"/>
                <a:cs typeface="Times New Roman" pitchFamily="18" charset="0"/>
              </a:rPr>
              <a:t>Азайып</a:t>
            </a:r>
            <a:r>
              <a:rPr lang="ru-RU" sz="1600" dirty="0" smtClean="0">
                <a:latin typeface="Times New Roman" pitchFamily="18" charset="0"/>
                <a:cs typeface="Times New Roman" pitchFamily="18" charset="0"/>
              </a:rPr>
              <a:t> кету </a:t>
            </a:r>
            <a:r>
              <a:rPr lang="ru-RU" sz="1600" dirty="0" err="1" smtClean="0">
                <a:latin typeface="Times New Roman" pitchFamily="18" charset="0"/>
                <a:cs typeface="Times New Roman" pitchFamily="18" charset="0"/>
              </a:rPr>
              <a:t>себептері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зерттелмеген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Негізінен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кейбір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аудандардың жерін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интенсивті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игеріп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ұясын бұзу, батпақты аймақты құрғату себеп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болған сияқты.</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Биологиялық ерекшелігі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құсы.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Үндістанға барып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қыстайды.</a:t>
            </a:r>
            <a:r>
              <a:rPr lang="ru-RU" sz="1600" dirty="0" smtClean="0">
                <a:latin typeface="Times New Roman" pitchFamily="18" charset="0"/>
                <a:cs typeface="Times New Roman" pitchFamily="18" charset="0"/>
              </a:rPr>
              <a:t> Нау-</a:t>
            </a:r>
          </a:p>
          <a:p>
            <a:r>
              <a:rPr lang="ru-RU" sz="1600" dirty="0" err="1" smtClean="0">
                <a:latin typeface="Times New Roman" pitchFamily="18" charset="0"/>
                <a:cs typeface="Times New Roman" pitchFamily="18" charset="0"/>
              </a:rPr>
              <a:t>рыз-с</a:t>
            </a:r>
            <a:r>
              <a:rPr lang="en-US" sz="1600" dirty="0" smtClean="0">
                <a:latin typeface="Times New Roman" pitchFamily="18" charset="0"/>
                <a:cs typeface="Times New Roman" pitchFamily="18" charset="0"/>
              </a:rPr>
              <a:t>ə</a:t>
            </a:r>
            <a:r>
              <a:rPr lang="ru-RU" sz="1600" dirty="0" err="1" smtClean="0">
                <a:latin typeface="Times New Roman" pitchFamily="18" charset="0"/>
                <a:cs typeface="Times New Roman" pitchFamily="18" charset="0"/>
              </a:rPr>
              <a:t>уір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айларында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қайтып келеді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Ағаштың бұталарынан балшықпен</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бекітіп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ағаштың басына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жартасқа үя жасайды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Оған </a:t>
            </a:r>
            <a:r>
              <a:rPr lang="ru-RU" sz="1600" dirty="0" smtClean="0">
                <a:latin typeface="Times New Roman" pitchFamily="18" charset="0"/>
                <a:cs typeface="Times New Roman" pitchFamily="18" charset="0"/>
              </a:rPr>
              <a:t>2-6 </a:t>
            </a:r>
            <a:r>
              <a:rPr lang="ru-RU" sz="1600" dirty="0" err="1" smtClean="0">
                <a:latin typeface="Times New Roman" pitchFamily="18" charset="0"/>
                <a:cs typeface="Times New Roman" pitchFamily="18" charset="0"/>
              </a:rPr>
              <a:t>жұмыртқа салады</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Оны 32-38 </a:t>
            </a:r>
            <a:r>
              <a:rPr lang="ru-RU" sz="1600" dirty="0" err="1" smtClean="0">
                <a:latin typeface="Times New Roman" pitchFamily="18" charset="0"/>
                <a:cs typeface="Times New Roman" pitchFamily="18" charset="0"/>
              </a:rPr>
              <a:t>күнде басып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шығарады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Балапандар</a:t>
            </a:r>
            <a:r>
              <a:rPr lang="ru-RU" sz="1600" dirty="0" smtClean="0">
                <a:latin typeface="Times New Roman" pitchFamily="18" charset="0"/>
                <a:cs typeface="Times New Roman" pitchFamily="18" charset="0"/>
              </a:rPr>
              <a:t> 60 .</a:t>
            </a:r>
            <a:r>
              <a:rPr lang="ru-RU" sz="1600" dirty="0" err="1" smtClean="0">
                <a:latin typeface="Times New Roman" pitchFamily="18" charset="0"/>
                <a:cs typeface="Times New Roman" pitchFamily="18" charset="0"/>
              </a:rPr>
              <a:t>күнде ұшады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Күзде қазан айының басына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дейін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оңтүстікке қайтып кетеді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Негізінен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ұсақ балықпен, қосмекендермен, кесірткімен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ірі</a:t>
            </a:r>
            <a:r>
              <a:rPr lang="ru-RU" sz="1600" dirty="0" smtClean="0">
                <a:latin typeface="Times New Roman" pitchFamily="18" charset="0"/>
                <a:cs typeface="Times New Roman" pitchFamily="18" charset="0"/>
              </a:rPr>
              <a:t> ж</a:t>
            </a:r>
            <a:r>
              <a:rPr lang="en-US" sz="1600" dirty="0" smtClean="0">
                <a:latin typeface="Times New Roman" pitchFamily="18" charset="0"/>
                <a:cs typeface="Times New Roman" pitchFamily="18" charset="0"/>
              </a:rPr>
              <a:t>ə</a:t>
            </a:r>
            <a:r>
              <a:rPr lang="ru-RU" sz="1600" dirty="0" err="1" smtClean="0">
                <a:latin typeface="Times New Roman" pitchFamily="18" charset="0"/>
                <a:cs typeface="Times New Roman" pitchFamily="18" charset="0"/>
              </a:rPr>
              <a:t>ндіктермен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қоректенеді.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Марқакөл </a:t>
            </a:r>
            <a:r>
              <a:rPr lang="ru-RU" sz="1600" dirty="0" smtClean="0">
                <a:latin typeface="Times New Roman" pitchFamily="18" charset="0"/>
                <a:cs typeface="Times New Roman" pitchFamily="18" charset="0"/>
              </a:rPr>
              <a:t>ж</a:t>
            </a:r>
            <a:r>
              <a:rPr lang="en-US" sz="1600" dirty="0" smtClean="0">
                <a:latin typeface="Times New Roman" pitchFamily="18" charset="0"/>
                <a:cs typeface="Times New Roman" pitchFamily="18" charset="0"/>
              </a:rPr>
              <a:t>ə</a:t>
            </a:r>
            <a:r>
              <a:rPr lang="ru-RU" sz="1600" dirty="0" smtClean="0">
                <a:latin typeface="Times New Roman" pitchFamily="18" charset="0"/>
                <a:cs typeface="Times New Roman" pitchFamily="18" charset="0"/>
              </a:rPr>
              <a:t>не </a:t>
            </a:r>
            <a:r>
              <a:rPr lang="ru-RU" sz="1600" dirty="0" err="1" smtClean="0">
                <a:latin typeface="Times New Roman" pitchFamily="18" charset="0"/>
                <a:cs typeface="Times New Roman" pitchFamily="18" charset="0"/>
              </a:rPr>
              <a:t>Ақсу-Жабағылы қорықтарында қамқорлыққа алынған</a:t>
            </a:r>
            <a:endParaRPr lang="ru-RU" sz="16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214282" y="1857364"/>
            <a:ext cx="2000263" cy="300039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advClick="0" advTm="5000">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2071678"/>
            <a:ext cx="7929618" cy="646331"/>
          </a:xfrm>
          <a:prstGeom prst="rect">
            <a:avLst/>
          </a:prstGeom>
          <a:noFill/>
        </p:spPr>
        <p:txBody>
          <a:bodyPr wrap="square" rtlCol="0">
            <a:spAutoFit/>
          </a:bodyPr>
          <a:lstStyle/>
          <a:p>
            <a:r>
              <a:rPr lang="ru-RU" b="1" dirty="0" err="1" smtClean="0">
                <a:solidFill>
                  <a:srgbClr val="C00000"/>
                </a:solidFill>
              </a:rPr>
              <a:t>Дерекк</a:t>
            </a:r>
            <a:r>
              <a:rPr lang="kk-KZ" b="1" dirty="0" smtClean="0">
                <a:solidFill>
                  <a:srgbClr val="C00000"/>
                </a:solidFill>
              </a:rPr>
              <a:t>өзі</a:t>
            </a:r>
            <a:r>
              <a:rPr lang="kk-KZ" dirty="0" smtClean="0"/>
              <a:t>:</a:t>
            </a:r>
            <a:r>
              <a:rPr lang="ru-RU" b="1" dirty="0" smtClean="0"/>
              <a:t> </a:t>
            </a:r>
            <a:r>
              <a:rPr lang="ru-RU" b="1" dirty="0" err="1" smtClean="0"/>
              <a:t>Жансыбай</a:t>
            </a:r>
            <a:r>
              <a:rPr lang="ru-RU" b="1" dirty="0" smtClean="0"/>
              <a:t>, С. </a:t>
            </a:r>
            <a:r>
              <a:rPr lang="ru-RU" b="1" dirty="0" err="1" smtClean="0"/>
              <a:t>Жоғалып </a:t>
            </a:r>
            <a:r>
              <a:rPr lang="ru-RU" b="1" dirty="0" smtClean="0"/>
              <a:t>бара </a:t>
            </a:r>
            <a:r>
              <a:rPr lang="ru-RU" b="1" dirty="0" err="1" smtClean="0"/>
              <a:t>жатқан балықтар </a:t>
            </a:r>
            <a:r>
              <a:rPr lang="ru-RU" b="1" dirty="0" smtClean="0"/>
              <a:t>мен </a:t>
            </a:r>
            <a:r>
              <a:rPr lang="ru-RU" b="1" dirty="0" err="1" smtClean="0"/>
              <a:t>құстар</a:t>
            </a:r>
            <a:r>
              <a:rPr lang="en-US" b="1" dirty="0" smtClean="0"/>
              <a:t>[</a:t>
            </a:r>
            <a:r>
              <a:rPr lang="kk-KZ" b="1" dirty="0" smtClean="0"/>
              <a:t>Мәтін</a:t>
            </a:r>
            <a:r>
              <a:rPr lang="en-US" b="1" dirty="0" smtClean="0"/>
              <a:t>]</a:t>
            </a:r>
            <a:r>
              <a:rPr lang="kk-KZ" b="1" dirty="0" smtClean="0"/>
              <a:t> </a:t>
            </a:r>
            <a:r>
              <a:rPr lang="ru-RU" b="1" dirty="0" smtClean="0"/>
              <a:t>/</a:t>
            </a:r>
            <a:r>
              <a:rPr lang="ru-RU" b="1" dirty="0" err="1" smtClean="0"/>
              <a:t>С.Жанысбай</a:t>
            </a:r>
            <a:r>
              <a:rPr lang="ru-RU" b="1" dirty="0" smtClean="0"/>
              <a:t> // </a:t>
            </a:r>
            <a:r>
              <a:rPr lang="ru-RU" b="1" dirty="0" err="1" smtClean="0"/>
              <a:t>Орталық Қазақстан.-2001.-16 мамыр</a:t>
            </a:r>
            <a:endParaRPr lang="ru-RU" dirty="0"/>
          </a:p>
        </p:txBody>
      </p:sp>
    </p:spTree>
  </p:cSld>
  <p:clrMapOvr>
    <a:masterClrMapping/>
  </p:clrMapOvr>
  <p:transition advClick="0" advTm="5000">
    <p:checke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897</Words>
  <PresentationFormat>Экран (4:3)</PresentationFormat>
  <Paragraphs>32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12</cp:revision>
  <dcterms:created xsi:type="dcterms:W3CDTF">2011-07-17T09:10:32Z</dcterms:created>
  <dcterms:modified xsi:type="dcterms:W3CDTF">2011-08-03T04:41:41Z</dcterms:modified>
</cp:coreProperties>
</file>