
<file path=[Content_Types].xml><?xml version="1.0" encoding="utf-8"?>
<Types xmlns="http://schemas.openxmlformats.org/package/2006/content-types">
  <Override ContentType="application/vnd.openxmlformats-officedocument.presentationml.slide+xml" PartName="/ppt/slides/slide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presProps+xml" PartName="/ppt/presProps.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theme+xml" PartName="/ppt/theme/theme1.xml"/>
  <Override ContentType="application/vnd.openxmlformats-officedocument.presentationml.slideLayout+xml" PartName="/ppt/slideLayouts/slideLayout2.xml"/>
  <Override ContentType="application/vnd.openxmlformats-officedocument.presentationml.slideLayout+xml" PartName="/ppt/slideLayouts/slideLayout3.xml"/>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Layout+xml" PartName="/ppt/slideLayouts/slideLayout1.xml"/>
  <Override ContentType="application/vnd.openxmlformats-officedocument.extended-properties+xml" PartName="/docProps/app.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tableStyles+xml" PartName="/ppt/tableStyles.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viewProps+xml" PartName="/ppt/viewProps.xml"/>
  <Override ContentType="application/vnd.openxmlformats-officedocument.presentationml.slideLayout+xml" PartName="/ppt/slideLayouts/slideLayout9.xml"/>
  <Override ContentType="application/vnd.openxmlformats-package.core-properties+xml" PartName="/docProps/core.xml"/>
  <Override ContentType="application/vnd.openxmlformats-officedocument.presentationml.slide+xml" PartName="/ppt/slides/slide5.xml"/>
  <Override ContentType="application/vnd.openxmlformats-officedocument.presentationml.slide+xml" PartName="/ppt/slides/slide19.xml"/>
  <Override ContentType="application/vnd.openxmlformats-officedocument.presentationml.slideLayout+xml" PartName="/ppt/slideLayouts/slideLayout7.xml"/>
  <Default ContentType="image/png" Extension="png"/>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app.xml" Type="http://schemas.openxmlformats.org/officeDocument/2006/relationships/extended-properties"/><Relationship Id="rId2" Target="docProps/core.xml" Type="http://schemas.openxmlformats.org/package/2006/relationships/metadata/core-properties"/><Relationship Id="rId1" Target="ppt/presentation.xml" Type="http://schemas.openxmlformats.org/officeDocument/2006/relationships/officeDocument"/><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83" r:id="rId9"/>
    <p:sldId id="263" r:id="rId10"/>
    <p:sldId id="280" r:id="rId11"/>
    <p:sldId id="264" r:id="rId12"/>
    <p:sldId id="265" r:id="rId13"/>
    <p:sldId id="266" r:id="rId14"/>
    <p:sldId id="267" r:id="rId15"/>
    <p:sldId id="268" r:id="rId16"/>
    <p:sldId id="275" r:id="rId17"/>
    <p:sldId id="276" r:id="rId18"/>
    <p:sldId id="277" r:id="rId19"/>
    <p:sldId id="273" r:id="rId20"/>
    <p:sldId id="278" r:id="rId21"/>
    <p:sldId id="279" r:id="rId22"/>
    <p:sldId id="269" r:id="rId23"/>
    <p:sldId id="270" r:id="rId24"/>
    <p:sldId id="282" r:id="rId25"/>
    <p:sldId id="272" r:id="rId26"/>
    <p:sldId id="281" r:id="rId27"/>
    <p:sldId id="274" r:id="rId28"/>
  </p:sldIdLst>
  <p:sldSz cx="9144000" cy="6858000" type="screen4x3"/>
  <p:notesSz cx="6759575" cy="9867900"/>
  <p:defaultTextStyle>
    <a:defPPr>
      <a:defRPr lang="ru-RU"/>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666"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8B29CB46-86ED-408B-B6DF-7FDFEC53AFC6}" type="datetimeFigureOut">
              <a:rPr lang="ru-RU"/>
              <a:pPr>
                <a:defRPr/>
              </a:pPr>
              <a:t>23.02.2011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F0A1C0E-58A8-4F4C-87F6-D98B9F9AD23B}"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D8E9D43B-8462-4045-A9EF-39FAB5924242}" type="datetimeFigureOut">
              <a:rPr lang="ru-RU"/>
              <a:pPr>
                <a:defRPr/>
              </a:pPr>
              <a:t>23.02.2011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D963E7C-8CE8-4016-9663-43A44D0E67A6}"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5222DED5-A59F-4F24-AB2A-74EEF690BAFD}" type="datetimeFigureOut">
              <a:rPr lang="ru-RU"/>
              <a:pPr>
                <a:defRPr/>
              </a:pPr>
              <a:t>23.02.2011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CBB880C-6782-45B9-955F-E0F3DF0489FB}"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57200" y="274638"/>
            <a:ext cx="8229600" cy="58515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Rectangle 4"/>
          <p:cNvSpPr>
            <a:spLocks noGrp="1" noChangeArrowheads="1"/>
          </p:cNvSpPr>
          <p:nvPr>
            <p:ph type="dt" sz="half" idx="10"/>
          </p:nvPr>
        </p:nvSpPr>
        <p:spPr/>
        <p:txBody>
          <a:bodyPr/>
          <a:lstStyle>
            <a:lvl1pPr>
              <a:defRPr/>
            </a:lvl1pPr>
          </a:lstStyle>
          <a:p>
            <a:pPr>
              <a:defRPr/>
            </a:pPr>
            <a:endParaRPr lang="ru-RU"/>
          </a:p>
        </p:txBody>
      </p:sp>
      <p:sp>
        <p:nvSpPr>
          <p:cNvPr id="4" name="Rectangle 5"/>
          <p:cNvSpPr>
            <a:spLocks noGrp="1" noChangeArrowheads="1"/>
          </p:cNvSpPr>
          <p:nvPr>
            <p:ph type="ftr" sz="quarter" idx="11"/>
          </p:nvPr>
        </p:nvSpPr>
        <p:spPr/>
        <p:txBody>
          <a:bodyPr/>
          <a:lstStyle>
            <a:lvl1pPr>
              <a:defRPr/>
            </a:lvl1pPr>
          </a:lstStyle>
          <a:p>
            <a:pPr>
              <a:defRPr/>
            </a:pPr>
            <a:endParaRPr lang="ru-RU"/>
          </a:p>
        </p:txBody>
      </p:sp>
      <p:sp>
        <p:nvSpPr>
          <p:cNvPr id="5" name="Rectangle 6"/>
          <p:cNvSpPr>
            <a:spLocks noGrp="1" noChangeArrowheads="1"/>
          </p:cNvSpPr>
          <p:nvPr>
            <p:ph type="sldNum" sz="quarter" idx="12"/>
          </p:nvPr>
        </p:nvSpPr>
        <p:spPr/>
        <p:txBody>
          <a:bodyPr/>
          <a:lstStyle>
            <a:lvl1pPr>
              <a:defRPr/>
            </a:lvl1pPr>
          </a:lstStyle>
          <a:p>
            <a:pPr>
              <a:defRPr/>
            </a:pPr>
            <a:fld id="{267F95E5-9C33-448A-A98E-7508F83167CD}"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4FCAC3AB-D9BE-400B-A51A-8332E135E039}" type="datetimeFigureOut">
              <a:rPr lang="ru-RU"/>
              <a:pPr>
                <a:defRPr/>
              </a:pPr>
              <a:t>23.02.2011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7EDD7D4A-A16F-466C-801E-EFA83F1BE8B6}"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49A3A878-881E-460C-8226-15B783FD4DF4}" type="datetimeFigureOut">
              <a:rPr lang="ru-RU"/>
              <a:pPr>
                <a:defRPr/>
              </a:pPr>
              <a:t>23.02.2011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363AA54-5AE8-4540-A3F9-BDCB83151126}"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E39FD408-20AA-4008-80F2-E69AC523FA3D}" type="datetimeFigureOut">
              <a:rPr lang="ru-RU"/>
              <a:pPr>
                <a:defRPr/>
              </a:pPr>
              <a:t>23.02.2011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966AE522-E37D-4790-A649-3A0DD16DA00C}"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BE54CD01-8687-4074-A2DD-FA03E4F78383}" type="datetimeFigureOut">
              <a:rPr lang="ru-RU"/>
              <a:pPr>
                <a:defRPr/>
              </a:pPr>
              <a:t>23.02.2011</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A787D888-86CA-4EA4-94CE-61B112462E17}"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451C677F-3484-4D4C-9359-6D7BDF2927BB}" type="datetimeFigureOut">
              <a:rPr lang="ru-RU"/>
              <a:pPr>
                <a:defRPr/>
              </a:pPr>
              <a:t>23.02.2011</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C0B3EBCD-C0FF-4081-A783-1A22B9ABBC5F}"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CD6392AC-3108-4426-9395-657270D29EC3}" type="datetimeFigureOut">
              <a:rPr lang="ru-RU"/>
              <a:pPr>
                <a:defRPr/>
              </a:pPr>
              <a:t>23.02.2011</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D6643901-430E-4401-ABA7-5F34F6B408BA}"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5DF5EC4C-C248-4E54-B438-F322BFF08281}" type="datetimeFigureOut">
              <a:rPr lang="ru-RU"/>
              <a:pPr>
                <a:defRPr/>
              </a:pPr>
              <a:t>23.02.2011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8D64F343-0ADD-4F2D-86D5-42CBE912C6B1}"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729B5191-31D3-4BC8-BC40-94E5BFEC02FE}" type="datetimeFigureOut">
              <a:rPr lang="ru-RU"/>
              <a:pPr>
                <a:defRPr/>
              </a:pPr>
              <a:t>23.02.2011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5EE848A3-9D47-419E-A78B-94805A6CFC2E}"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8EB91CC6-C1E9-4AA9-A557-F7A69F57315A}" type="datetimeFigureOut">
              <a:rPr lang="ru-RU"/>
              <a:pPr>
                <a:defRPr/>
              </a:pPr>
              <a:t>23.02.2011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F7A4834-CC63-4A19-9F2A-E8AF85A86648}"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Verdana" pitchFamily="34" charset="0"/>
        </a:defRPr>
      </a:lvl2pPr>
      <a:lvl3pPr algn="ctr" rtl="0" eaLnBrk="0" fontAlgn="base" hangingPunct="0">
        <a:spcBef>
          <a:spcPct val="0"/>
        </a:spcBef>
        <a:spcAft>
          <a:spcPct val="0"/>
        </a:spcAft>
        <a:defRPr sz="4400">
          <a:solidFill>
            <a:schemeClr val="tx1"/>
          </a:solidFill>
          <a:latin typeface="Verdana" pitchFamily="34" charset="0"/>
        </a:defRPr>
      </a:lvl3pPr>
      <a:lvl4pPr algn="ctr" rtl="0" eaLnBrk="0" fontAlgn="base" hangingPunct="0">
        <a:spcBef>
          <a:spcPct val="0"/>
        </a:spcBef>
        <a:spcAft>
          <a:spcPct val="0"/>
        </a:spcAft>
        <a:defRPr sz="4400">
          <a:solidFill>
            <a:schemeClr val="tx1"/>
          </a:solidFill>
          <a:latin typeface="Verdana" pitchFamily="34" charset="0"/>
        </a:defRPr>
      </a:lvl4pPr>
      <a:lvl5pPr algn="ctr" rtl="0" eaLnBrk="0" fontAlgn="base" hangingPunct="0">
        <a:spcBef>
          <a:spcPct val="0"/>
        </a:spcBef>
        <a:spcAft>
          <a:spcPct val="0"/>
        </a:spcAft>
        <a:defRPr sz="4400">
          <a:solidFill>
            <a:schemeClr val="tx1"/>
          </a:solidFill>
          <a:latin typeface="Verdana" pitchFamily="34" charset="0"/>
        </a:defRPr>
      </a:lvl5pPr>
      <a:lvl6pPr marL="457200" algn="ctr" rtl="0" fontAlgn="base">
        <a:spcBef>
          <a:spcPct val="0"/>
        </a:spcBef>
        <a:spcAft>
          <a:spcPct val="0"/>
        </a:spcAft>
        <a:defRPr sz="4400">
          <a:solidFill>
            <a:schemeClr val="tx1"/>
          </a:solidFill>
          <a:latin typeface="Verdana" pitchFamily="34" charset="0"/>
        </a:defRPr>
      </a:lvl6pPr>
      <a:lvl7pPr marL="914400" algn="ctr" rtl="0" fontAlgn="base">
        <a:spcBef>
          <a:spcPct val="0"/>
        </a:spcBef>
        <a:spcAft>
          <a:spcPct val="0"/>
        </a:spcAft>
        <a:defRPr sz="4400">
          <a:solidFill>
            <a:schemeClr val="tx1"/>
          </a:solidFill>
          <a:latin typeface="Verdana" pitchFamily="34" charset="0"/>
        </a:defRPr>
      </a:lvl7pPr>
      <a:lvl8pPr marL="1371600" algn="ctr" rtl="0" fontAlgn="base">
        <a:spcBef>
          <a:spcPct val="0"/>
        </a:spcBef>
        <a:spcAft>
          <a:spcPct val="0"/>
        </a:spcAft>
        <a:defRPr sz="4400">
          <a:solidFill>
            <a:schemeClr val="tx1"/>
          </a:solidFill>
          <a:latin typeface="Verdana" pitchFamily="34" charset="0"/>
        </a:defRPr>
      </a:lvl8pPr>
      <a:lvl9pPr marL="1828800" algn="ctr" rtl="0" fontAlgn="base">
        <a:spcBef>
          <a:spcPct val="0"/>
        </a:spcBef>
        <a:spcAft>
          <a:spcPct val="0"/>
        </a:spcAft>
        <a:defRPr sz="4400">
          <a:solidFill>
            <a:schemeClr val="tx1"/>
          </a:solidFill>
          <a:latin typeface="Verdana"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audio" Target="file:///C:\Documents%20and%20Settings\UserXP\&#1056;&#1072;&#1073;&#1086;&#1095;&#1080;&#1081;%20&#1089;&#1090;&#1086;&#1083;\&#1082;&#1086;&#1084;&#1087;&#1083;&#1077;&#1082;&#1089;&#1085;&#1099;&#1081;%20&#1072;&#1085;&#1072;&#1083;&#1080;&#1079;%20&#1090;&#1077;&#1082;&#1089;&#1090;&#1072;\d.shostakovich_-_simfoniya_7_leningradskaya.mp3" TargetMode="Externa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audio" Target="file:///C:\Documents%20and%20Settings\UserXP\&#1056;&#1072;&#1073;&#1086;&#1095;&#1080;&#1081;%20&#1089;&#1090;&#1086;&#1083;\&#1082;&#1086;&#1084;&#1087;&#1083;&#1077;&#1082;&#1089;&#1085;&#1099;&#1081;%20&#1072;&#1085;&#1072;&#1083;&#1080;&#1079;%20&#1090;&#1077;&#1082;&#1089;&#1090;&#1072;\&#1089;&#1090;&#1080;&#1093;.WAV"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image" Target="../media/image14.jpeg"/><Relationship Id="rId1" Type="http://schemas.openxmlformats.org/officeDocument/2006/relationships/slideLayout" Target="../slideLayouts/slideLayout7.xml"/><Relationship Id="rId5" Type="http://schemas.openxmlformats.org/officeDocument/2006/relationships/slide" Target="slide17.xml"/><Relationship Id="rId4" Type="http://schemas.openxmlformats.org/officeDocument/2006/relationships/slide" Target="slide18.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blip>
          <a:srcRect/>
          <a:stretch>
            <a:fillRect l="-22000" r="-22000"/>
          </a:stretch>
        </a:blipFill>
        <a:effectLst/>
      </p:bgPr>
    </p:bg>
    <p:spTree>
      <p:nvGrpSpPr>
        <p:cNvPr id="1" name=""/>
        <p:cNvGrpSpPr/>
        <p:nvPr/>
      </p:nvGrpSpPr>
      <p:grpSpPr>
        <a:xfrm>
          <a:off x="0" y="0"/>
          <a:ext cx="0" cy="0"/>
          <a:chOff x="0" y="0"/>
          <a:chExt cx="0" cy="0"/>
        </a:xfrm>
      </p:grpSpPr>
      <p:sp>
        <p:nvSpPr>
          <p:cNvPr id="2050" name="Заголовок 1"/>
          <p:cNvSpPr>
            <a:spLocks noGrp="1"/>
          </p:cNvSpPr>
          <p:nvPr>
            <p:ph type="ctrTitle"/>
          </p:nvPr>
        </p:nvSpPr>
        <p:spPr/>
        <p:txBody>
          <a:bodyPr/>
          <a:lstStyle/>
          <a:p>
            <a:pPr eaLnBrk="1" hangingPunct="1"/>
            <a:r>
              <a:rPr lang="ru-RU" sz="5400" b="1" smtClean="0">
                <a:solidFill>
                  <a:srgbClr val="7030A0"/>
                </a:solidFill>
              </a:rPr>
              <a:t>Жамбыл Жабаев</a:t>
            </a:r>
          </a:p>
        </p:txBody>
      </p:sp>
      <p:sp>
        <p:nvSpPr>
          <p:cNvPr id="2051" name="Подзаголовок 2"/>
          <p:cNvSpPr>
            <a:spLocks noGrp="1"/>
          </p:cNvSpPr>
          <p:nvPr>
            <p:ph type="subTitle" idx="1"/>
          </p:nvPr>
        </p:nvSpPr>
        <p:spPr/>
        <p:txBody>
          <a:bodyPr/>
          <a:lstStyle/>
          <a:p>
            <a:pPr eaLnBrk="1" hangingPunct="1"/>
            <a:r>
              <a:rPr lang="ru-RU" sz="5400" b="1" i="1" smtClean="0">
                <a:solidFill>
                  <a:srgbClr val="FFC000"/>
                </a:solidFill>
                <a:latin typeface="Times New Roman" pitchFamily="18" charset="0"/>
              </a:rPr>
              <a:t>Ленинградты</a:t>
            </a:r>
            <a:r>
              <a:rPr lang="kk-KZ" sz="5400" b="1" i="1" smtClean="0">
                <a:solidFill>
                  <a:srgbClr val="FFC000"/>
                </a:solidFill>
                <a:latin typeface="Times New Roman" pitchFamily="18" charset="0"/>
              </a:rPr>
              <a:t>қ өренім</a:t>
            </a:r>
            <a:endParaRPr lang="ru-RU" sz="5400" b="1" i="1" smtClean="0">
              <a:solidFill>
                <a:srgbClr val="FFC000"/>
              </a:solidFill>
              <a:latin typeface="Times New Roman" pitchFamily="18" charset="0"/>
            </a:endParaRPr>
          </a:p>
        </p:txBody>
      </p:sp>
      <p:sp>
        <p:nvSpPr>
          <p:cNvPr id="3076" name="TextBox 3"/>
          <p:cNvSpPr txBox="1">
            <a:spLocks noChangeArrowheads="1"/>
          </p:cNvSpPr>
          <p:nvPr/>
        </p:nvSpPr>
        <p:spPr bwMode="auto">
          <a:xfrm>
            <a:off x="6248400" y="5715000"/>
            <a:ext cx="2692400" cy="1077913"/>
          </a:xfrm>
          <a:prstGeom prst="rect">
            <a:avLst/>
          </a:prstGeom>
          <a:noFill/>
          <a:ln w="9525">
            <a:noFill/>
            <a:miter lim="800000"/>
            <a:headEnd/>
            <a:tailEnd/>
          </a:ln>
        </p:spPr>
        <p:txBody>
          <a:bodyPr wrap="none">
            <a:spAutoFit/>
          </a:bodyPr>
          <a:lstStyle/>
          <a:p>
            <a:r>
              <a:rPr lang="ru-RU" sz="3200">
                <a:solidFill>
                  <a:srgbClr val="FF0000"/>
                </a:solidFill>
              </a:rPr>
              <a:t>Усабаева Г.Т.</a:t>
            </a:r>
          </a:p>
          <a:p>
            <a:endParaRPr lang="ru-RU" sz="3200">
              <a:solidFill>
                <a:srgbClr val="FF0000"/>
              </a:solidFill>
            </a:endParaRPr>
          </a:p>
        </p:txBody>
      </p:sp>
      <p:sp>
        <p:nvSpPr>
          <p:cNvPr id="3077" name="TextBox 4"/>
          <p:cNvSpPr txBox="1">
            <a:spLocks noChangeArrowheads="1"/>
          </p:cNvSpPr>
          <p:nvPr/>
        </p:nvSpPr>
        <p:spPr bwMode="auto">
          <a:xfrm>
            <a:off x="3352800" y="762000"/>
            <a:ext cx="2662238" cy="369888"/>
          </a:xfrm>
          <a:prstGeom prst="rect">
            <a:avLst/>
          </a:prstGeom>
          <a:noFill/>
          <a:ln w="9525">
            <a:noFill/>
            <a:miter lim="800000"/>
            <a:headEnd/>
            <a:tailEnd/>
          </a:ln>
        </p:spPr>
        <p:txBody>
          <a:bodyPr wrap="none">
            <a:spAutoFit/>
          </a:bodyPr>
          <a:lstStyle/>
          <a:p>
            <a:pPr algn="ctr"/>
            <a:r>
              <a:rPr lang="kk-KZ"/>
              <a:t>№1 Урицк орта мектебі</a:t>
            </a:r>
            <a:endParaRPr lang="ru-RU"/>
          </a:p>
        </p:txBody>
      </p:sp>
      <p:sp>
        <p:nvSpPr>
          <p:cNvPr id="3078" name="TextBox 6"/>
          <p:cNvSpPr txBox="1">
            <a:spLocks noChangeArrowheads="1"/>
          </p:cNvSpPr>
          <p:nvPr/>
        </p:nvSpPr>
        <p:spPr bwMode="auto">
          <a:xfrm>
            <a:off x="3657600" y="6400800"/>
            <a:ext cx="3276600" cy="523875"/>
          </a:xfrm>
          <a:prstGeom prst="rect">
            <a:avLst/>
          </a:prstGeom>
          <a:noFill/>
          <a:ln w="9525">
            <a:noFill/>
            <a:miter lim="800000"/>
            <a:headEnd/>
            <a:tailEnd/>
          </a:ln>
        </p:spPr>
        <p:txBody>
          <a:bodyPr wrap="none">
            <a:spAutoFit/>
          </a:bodyPr>
          <a:lstStyle/>
          <a:p>
            <a:pPr algn="ctr"/>
            <a:r>
              <a:rPr lang="kk-KZ" sz="2800" b="1">
                <a:solidFill>
                  <a:srgbClr val="FFC000"/>
                </a:solidFill>
              </a:rPr>
              <a:t>Сарыкөл -2010 ж.</a:t>
            </a:r>
            <a:endParaRPr lang="ru-RU" sz="2800" b="1">
              <a:solidFill>
                <a:srgbClr val="FFC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plus(in)">
                                      <p:cBhvr>
                                        <p:cTn id="7" dur="20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iterate type="lt">
                                    <p:tmPct val="0"/>
                                  </p:iterate>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blinds(horizontal)">
                                      <p:cBhvr>
                                        <p:cTn id="12" dur="500"/>
                                        <p:tgtEl>
                                          <p:spTgt spid="20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50000" t="50000" r="50000" b="50000"/>
          </a:path>
        </a:gradFill>
        <a:effectLst/>
      </p:bgPr>
    </p:bg>
    <p:spTree>
      <p:nvGrpSpPr>
        <p:cNvPr id="1" name=""/>
        <p:cNvGrpSpPr/>
        <p:nvPr/>
      </p:nvGrpSpPr>
      <p:grpSpPr>
        <a:xfrm>
          <a:off x="0" y="0"/>
          <a:ext cx="0" cy="0"/>
          <a:chOff x="0" y="0"/>
          <a:chExt cx="0" cy="0"/>
        </a:xfrm>
      </p:grpSpPr>
      <p:sp>
        <p:nvSpPr>
          <p:cNvPr id="12290" name="Заголовок 1"/>
          <p:cNvSpPr>
            <a:spLocks noGrp="1"/>
          </p:cNvSpPr>
          <p:nvPr>
            <p:ph type="title"/>
          </p:nvPr>
        </p:nvSpPr>
        <p:spPr/>
        <p:txBody>
          <a:bodyPr/>
          <a:lstStyle/>
          <a:p>
            <a:r>
              <a:rPr lang="kk-KZ" smtClean="0"/>
              <a:t>Дмитрий Шостакович</a:t>
            </a:r>
            <a:endParaRPr lang="ru-RU" smtClean="0"/>
          </a:p>
        </p:txBody>
      </p:sp>
      <p:sp>
        <p:nvSpPr>
          <p:cNvPr id="12291" name="Содержимое 2"/>
          <p:cNvSpPr>
            <a:spLocks noGrp="1"/>
          </p:cNvSpPr>
          <p:nvPr>
            <p:ph idx="1"/>
          </p:nvPr>
        </p:nvSpPr>
        <p:spPr/>
        <p:txBody>
          <a:bodyPr/>
          <a:lstStyle/>
          <a:p>
            <a:r>
              <a:rPr lang="kk-KZ" smtClean="0"/>
              <a:t>7 Ленинградтық симфониясы. 1942 жылы жазылған. Ленинградтық қаһармандарға арналған.</a:t>
            </a:r>
            <a:endParaRPr lang="ru-RU" smtClean="0"/>
          </a:p>
        </p:txBody>
      </p:sp>
      <p:pic>
        <p:nvPicPr>
          <p:cNvPr id="12292" name="Рисунок 3" descr="200px-Shostakovich_Samara.jpg"/>
          <p:cNvPicPr>
            <a:picLocks noChangeAspect="1"/>
          </p:cNvPicPr>
          <p:nvPr/>
        </p:nvPicPr>
        <p:blipFill>
          <a:blip r:embed="rId3" cstate="screen"/>
          <a:srcRect/>
          <a:stretch>
            <a:fillRect/>
          </a:stretch>
        </p:blipFill>
        <p:spPr bwMode="auto">
          <a:xfrm>
            <a:off x="3302000" y="3124200"/>
            <a:ext cx="2540000" cy="2819400"/>
          </a:xfrm>
          <a:prstGeom prst="rect">
            <a:avLst/>
          </a:prstGeom>
          <a:noFill/>
          <a:ln w="9525">
            <a:noFill/>
            <a:miter lim="800000"/>
            <a:headEnd/>
            <a:tailEnd/>
          </a:ln>
        </p:spPr>
      </p:pic>
      <p:pic>
        <p:nvPicPr>
          <p:cNvPr id="5" name="d.shostakovich_-_simfoniya_7_leningradskaya.mp3">
            <a:hlinkClick r:id="" action="ppaction://media"/>
          </p:cNvPr>
          <p:cNvPicPr>
            <a:picLocks noRot="1" noChangeAspect="1"/>
          </p:cNvPicPr>
          <p:nvPr>
            <a:audioFile r:link="rId1"/>
          </p:nvPr>
        </p:nvPicPr>
        <p:blipFill>
          <a:blip r:embed="rId4" cstate="screen"/>
          <a:srcRect/>
          <a:stretch>
            <a:fillRect/>
          </a:stretch>
        </p:blipFill>
        <p:spPr bwMode="auto">
          <a:xfrm>
            <a:off x="4419600" y="3276600"/>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47172"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3D4A8"/>
            </a:gs>
            <a:gs pos="25000">
              <a:srgbClr val="21D6E0"/>
            </a:gs>
            <a:gs pos="75000">
              <a:srgbClr val="0087E6"/>
            </a:gs>
            <a:gs pos="100000">
              <a:srgbClr val="005CBF"/>
            </a:gs>
          </a:gsLst>
          <a:lin ang="5400000"/>
        </a:gradFill>
        <a:effectLst/>
      </p:bgPr>
    </p:bg>
    <p:spTree>
      <p:nvGrpSpPr>
        <p:cNvPr id="1" name=""/>
        <p:cNvGrpSpPr/>
        <p:nvPr/>
      </p:nvGrpSpPr>
      <p:grpSpPr>
        <a:xfrm>
          <a:off x="0" y="0"/>
          <a:ext cx="0" cy="0"/>
          <a:chOff x="0" y="0"/>
          <a:chExt cx="0" cy="0"/>
        </a:xfrm>
      </p:grpSpPr>
      <p:sp>
        <p:nvSpPr>
          <p:cNvPr id="10242" name="Заголовок 4"/>
          <p:cNvSpPr>
            <a:spLocks noGrp="1"/>
          </p:cNvSpPr>
          <p:nvPr>
            <p:ph type="title"/>
          </p:nvPr>
        </p:nvSpPr>
        <p:spPr>
          <a:xfrm>
            <a:off x="533400" y="274638"/>
            <a:ext cx="8153400" cy="1477962"/>
          </a:xfrm>
        </p:spPr>
        <p:txBody>
          <a:bodyPr/>
          <a:lstStyle/>
          <a:p>
            <a:pPr eaLnBrk="1" hangingPunct="1"/>
            <a:r>
              <a:rPr lang="kk-KZ" sz="2800" b="1" smtClean="0">
                <a:solidFill>
                  <a:srgbClr val="0070C0"/>
                </a:solidFill>
              </a:rPr>
              <a:t>Ленинградтық өренім.</a:t>
            </a:r>
            <a:r>
              <a:rPr lang="kk-KZ" sz="2800" smtClean="0"/>
              <a:t/>
            </a:r>
            <a:br>
              <a:rPr lang="kk-KZ" sz="2800" smtClean="0"/>
            </a:br>
            <a:r>
              <a:rPr lang="kk-KZ" sz="2800" b="1" i="1" smtClean="0">
                <a:solidFill>
                  <a:srgbClr val="7030A0"/>
                </a:solidFill>
              </a:rPr>
              <a:t>(Өлеңнің сатылай кешенді талдаудың сызбасы)</a:t>
            </a:r>
            <a:endParaRPr lang="ru-RU" sz="2800" b="1" i="1" smtClean="0">
              <a:solidFill>
                <a:srgbClr val="7030A0"/>
              </a:solidFill>
            </a:endParaRPr>
          </a:p>
        </p:txBody>
      </p:sp>
      <p:pic>
        <p:nvPicPr>
          <p:cNvPr id="6" name="Содержимое 5" descr="09054233bccdb191b208a705459687bf.jpg"/>
          <p:cNvPicPr>
            <a:picLocks noGrp="1" noChangeAspect="1"/>
          </p:cNvPicPr>
          <p:nvPr>
            <p:ph idx="1"/>
          </p:nvPr>
        </p:nvPicPr>
        <p:blipFill>
          <a:blip r:embed="rId2" cstate="screen"/>
          <a:srcRect/>
          <a:stretch>
            <a:fillRect/>
          </a:stretch>
        </p:blipFill>
        <p:spPr>
          <a:xfrm rot="21001049">
            <a:off x="715963" y="1514475"/>
            <a:ext cx="2590800" cy="4660900"/>
          </a:xfrm>
        </p:spPr>
      </p:pic>
      <p:pic>
        <p:nvPicPr>
          <p:cNvPr id="8" name="Рисунок 7" descr="1268638418_slajd1.jpg"/>
          <p:cNvPicPr>
            <a:picLocks noChangeAspect="1"/>
          </p:cNvPicPr>
          <p:nvPr/>
        </p:nvPicPr>
        <p:blipFill>
          <a:blip r:embed="rId3" cstate="screen"/>
          <a:srcRect/>
          <a:stretch>
            <a:fillRect/>
          </a:stretch>
        </p:blipFill>
        <p:spPr bwMode="auto">
          <a:xfrm>
            <a:off x="4495800" y="1752600"/>
            <a:ext cx="3886200" cy="2514600"/>
          </a:xfrm>
          <a:prstGeom prst="rect">
            <a:avLst/>
          </a:prstGeom>
          <a:noFill/>
          <a:ln w="9525">
            <a:noFill/>
            <a:miter lim="800000"/>
            <a:headEnd/>
            <a:tailEnd/>
          </a:ln>
        </p:spPr>
      </p:pic>
      <p:pic>
        <p:nvPicPr>
          <p:cNvPr id="9" name="Рисунок 8" descr="1268639184_slajd51.jpg"/>
          <p:cNvPicPr>
            <a:picLocks noChangeAspect="1"/>
          </p:cNvPicPr>
          <p:nvPr/>
        </p:nvPicPr>
        <p:blipFill>
          <a:blip r:embed="rId4" cstate="screen"/>
          <a:srcRect/>
          <a:stretch>
            <a:fillRect/>
          </a:stretch>
        </p:blipFill>
        <p:spPr bwMode="auto">
          <a:xfrm>
            <a:off x="4419600" y="4343400"/>
            <a:ext cx="4419600" cy="2209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diamond(in)">
                                      <p:cBhvr>
                                        <p:cTn id="7" dur="20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plus(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amond(in)">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heckerboard(across)">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03D4A8"/>
            </a:gs>
            <a:gs pos="25000">
              <a:srgbClr val="21D6E0"/>
            </a:gs>
            <a:gs pos="75000">
              <a:srgbClr val="0087E6"/>
            </a:gs>
            <a:gs pos="100000">
              <a:srgbClr val="005CBF"/>
            </a:gs>
          </a:gsLst>
          <a:lin ang="5400000"/>
        </a:gradFill>
        <a:effectLst/>
      </p:bgPr>
    </p:bg>
    <p:spTree>
      <p:nvGrpSpPr>
        <p:cNvPr id="1" name=""/>
        <p:cNvGrpSpPr/>
        <p:nvPr/>
      </p:nvGrpSpPr>
      <p:grpSpPr>
        <a:xfrm>
          <a:off x="0" y="0"/>
          <a:ext cx="0" cy="0"/>
          <a:chOff x="0" y="0"/>
          <a:chExt cx="0" cy="0"/>
        </a:xfrm>
      </p:grpSpPr>
      <p:sp>
        <p:nvSpPr>
          <p:cNvPr id="11266" name="Заголовок 1"/>
          <p:cNvSpPr>
            <a:spLocks noGrp="1"/>
          </p:cNvSpPr>
          <p:nvPr>
            <p:ph type="title"/>
          </p:nvPr>
        </p:nvSpPr>
        <p:spPr/>
        <p:txBody>
          <a:bodyPr/>
          <a:lstStyle/>
          <a:p>
            <a:pPr eaLnBrk="1" hangingPunct="1"/>
            <a:r>
              <a:rPr lang="ru-RU" sz="3200" dirty="0" err="1" smtClean="0">
                <a:solidFill>
                  <a:srgbClr val="FF0000"/>
                </a:solidFill>
                <a:latin typeface="Arial Black" pitchFamily="34" charset="0"/>
              </a:rPr>
              <a:t>Ленинградты</a:t>
            </a:r>
            <a:r>
              <a:rPr lang="kk-KZ" sz="3200" dirty="0" smtClean="0">
                <a:solidFill>
                  <a:srgbClr val="FF0000"/>
                </a:solidFill>
                <a:latin typeface="Arial Black" pitchFamily="34" charset="0"/>
              </a:rPr>
              <a:t>қ өренім!</a:t>
            </a:r>
            <a:endParaRPr lang="ru-RU" sz="3200" dirty="0" smtClean="0">
              <a:solidFill>
                <a:srgbClr val="FF0000"/>
              </a:solidFill>
              <a:latin typeface="Arial Black" pitchFamily="34" charset="0"/>
            </a:endParaRPr>
          </a:p>
        </p:txBody>
      </p:sp>
      <p:sp>
        <p:nvSpPr>
          <p:cNvPr id="3" name="Содержимое 2"/>
          <p:cNvSpPr>
            <a:spLocks noGrp="1"/>
          </p:cNvSpPr>
          <p:nvPr>
            <p:ph idx="1"/>
          </p:nvPr>
        </p:nvSpPr>
        <p:spPr>
          <a:xfrm>
            <a:off x="457200" y="1143000"/>
            <a:ext cx="8382000" cy="4983163"/>
          </a:xfrm>
        </p:spPr>
        <p:txBody>
          <a:bodyPr numCol="2" rtlCol="0">
            <a:normAutofit fontScale="92500" lnSpcReduction="10000"/>
          </a:bodyPr>
          <a:lstStyle/>
          <a:p>
            <a:pPr eaLnBrk="1" fontAlgn="auto" hangingPunct="1">
              <a:spcAft>
                <a:spcPts val="0"/>
              </a:spcAft>
              <a:buFont typeface="Arial" charset="0"/>
              <a:buNone/>
              <a:defRPr/>
            </a:pPr>
            <a:r>
              <a:rPr lang="ru-RU" sz="1800" dirty="0" err="1" smtClean="0"/>
              <a:t>Ленинградты</a:t>
            </a:r>
            <a:r>
              <a:rPr lang="kk-KZ" sz="1800" dirty="0" smtClean="0"/>
              <a:t>қ өренім!</a:t>
            </a:r>
          </a:p>
          <a:p>
            <a:pPr eaLnBrk="1" fontAlgn="auto" hangingPunct="1">
              <a:spcAft>
                <a:spcPts val="0"/>
              </a:spcAft>
              <a:buFont typeface="Arial" charset="0"/>
              <a:buNone/>
              <a:defRPr/>
            </a:pPr>
            <a:r>
              <a:rPr lang="kk-KZ" sz="1800" dirty="0" smtClean="0"/>
              <a:t>Мақтанышым сен едің!</a:t>
            </a:r>
          </a:p>
          <a:p>
            <a:pPr eaLnBrk="1" fontAlgn="auto" hangingPunct="1">
              <a:spcAft>
                <a:spcPts val="0"/>
              </a:spcAft>
              <a:buFont typeface="Arial" charset="0"/>
              <a:buNone/>
              <a:defRPr/>
            </a:pPr>
            <a:r>
              <a:rPr lang="kk-KZ" sz="1800" dirty="0" smtClean="0"/>
              <a:t>Нева өзенін сүйкімді</a:t>
            </a:r>
          </a:p>
          <a:p>
            <a:pPr eaLnBrk="1" fontAlgn="auto" hangingPunct="1">
              <a:spcAft>
                <a:spcPts val="0"/>
              </a:spcAft>
              <a:buFont typeface="Arial" charset="0"/>
              <a:buNone/>
              <a:defRPr/>
            </a:pPr>
            <a:r>
              <a:rPr lang="kk-KZ" sz="1800" dirty="0" smtClean="0"/>
              <a:t>Бұлағымдай көремін.</a:t>
            </a:r>
          </a:p>
          <a:p>
            <a:pPr eaLnBrk="1" fontAlgn="auto" hangingPunct="1">
              <a:spcAft>
                <a:spcPts val="0"/>
              </a:spcAft>
              <a:buFont typeface="Arial" charset="0"/>
              <a:buNone/>
              <a:defRPr/>
            </a:pPr>
            <a:r>
              <a:rPr lang="kk-KZ" sz="1800" dirty="0" smtClean="0"/>
              <a:t>Көпіріне қарасам,</a:t>
            </a:r>
          </a:p>
          <a:p>
            <a:pPr eaLnBrk="1" fontAlgn="auto" hangingPunct="1">
              <a:spcAft>
                <a:spcPts val="0"/>
              </a:spcAft>
              <a:buFont typeface="Arial" charset="0"/>
              <a:buNone/>
              <a:defRPr/>
            </a:pPr>
            <a:r>
              <a:rPr lang="kk-KZ" sz="1800" dirty="0" smtClean="0"/>
              <a:t>Көмкерген су көлемін,</a:t>
            </a:r>
          </a:p>
          <a:p>
            <a:pPr eaLnBrk="1" fontAlgn="auto" hangingPunct="1">
              <a:spcAft>
                <a:spcPts val="0"/>
              </a:spcAft>
              <a:buFont typeface="Arial" charset="0"/>
              <a:buNone/>
              <a:defRPr/>
            </a:pPr>
            <a:r>
              <a:rPr lang="kk-KZ" sz="1800" dirty="0" smtClean="0"/>
              <a:t>Өркеш-өркеш жарасқан</a:t>
            </a:r>
          </a:p>
          <a:p>
            <a:pPr eaLnBrk="1" fontAlgn="auto" hangingPunct="1">
              <a:spcAft>
                <a:spcPts val="0"/>
              </a:spcAft>
              <a:buFont typeface="Arial" charset="0"/>
              <a:buNone/>
              <a:defRPr/>
            </a:pPr>
            <a:r>
              <a:rPr lang="kk-KZ" sz="1800" dirty="0" smtClean="0"/>
              <a:t>Шоқылардай дер едім.</a:t>
            </a:r>
          </a:p>
          <a:p>
            <a:pPr eaLnBrk="1" fontAlgn="auto" hangingPunct="1">
              <a:spcAft>
                <a:spcPts val="0"/>
              </a:spcAft>
              <a:buFont typeface="Arial" charset="0"/>
              <a:buNone/>
              <a:defRPr/>
            </a:pPr>
            <a:r>
              <a:rPr lang="kk-KZ" sz="1800" dirty="0" smtClean="0"/>
              <a:t>Сапырылған көк теңіз</a:t>
            </a:r>
          </a:p>
          <a:p>
            <a:pPr eaLnBrk="1" fontAlgn="auto" hangingPunct="1">
              <a:spcAft>
                <a:spcPts val="0"/>
              </a:spcAft>
              <a:buFont typeface="Arial" charset="0"/>
              <a:buNone/>
              <a:defRPr/>
            </a:pPr>
            <a:r>
              <a:rPr lang="kk-KZ" sz="1800" dirty="0" smtClean="0"/>
              <a:t>Шомылдырып кемерін!</a:t>
            </a:r>
          </a:p>
          <a:p>
            <a:pPr eaLnBrk="1" fontAlgn="auto" hangingPunct="1">
              <a:spcAft>
                <a:spcPts val="0"/>
              </a:spcAft>
              <a:buFont typeface="Arial" charset="0"/>
              <a:buNone/>
              <a:defRPr/>
            </a:pPr>
            <a:r>
              <a:rPr lang="kk-KZ" sz="1800" dirty="0" smtClean="0"/>
              <a:t>Шамы күндей жайнаған,</a:t>
            </a:r>
          </a:p>
          <a:p>
            <a:pPr eaLnBrk="1" fontAlgn="auto" hangingPunct="1">
              <a:spcAft>
                <a:spcPts val="0"/>
              </a:spcAft>
              <a:buFont typeface="Arial" charset="0"/>
              <a:buNone/>
              <a:defRPr/>
            </a:pPr>
            <a:r>
              <a:rPr lang="kk-KZ" sz="1800" dirty="0" smtClean="0"/>
              <a:t>Аспанға үйлер бойлаған.</a:t>
            </a:r>
          </a:p>
          <a:p>
            <a:pPr eaLnBrk="1" fontAlgn="auto" hangingPunct="1">
              <a:spcAft>
                <a:spcPts val="0"/>
              </a:spcAft>
              <a:buFont typeface="Arial" charset="0"/>
              <a:buNone/>
              <a:defRPr/>
            </a:pPr>
            <a:r>
              <a:rPr lang="kk-KZ" sz="1800" dirty="0" smtClean="0"/>
              <a:t>Арқа тұтып алыста,</a:t>
            </a:r>
          </a:p>
          <a:p>
            <a:pPr eaLnBrk="1" fontAlgn="auto" hangingPunct="1">
              <a:spcAft>
                <a:spcPts val="0"/>
              </a:spcAft>
              <a:buFont typeface="Arial" charset="0"/>
              <a:buNone/>
              <a:defRPr/>
            </a:pPr>
            <a:r>
              <a:rPr lang="kk-KZ" sz="1800" dirty="0" smtClean="0"/>
              <a:t>Айбыным деп ойлағам!</a:t>
            </a:r>
          </a:p>
          <a:p>
            <a:pPr eaLnBrk="1" fontAlgn="auto" hangingPunct="1">
              <a:spcAft>
                <a:spcPts val="0"/>
              </a:spcAft>
              <a:defRPr/>
            </a:pPr>
            <a:endParaRPr lang="kk-KZ" sz="1800" dirty="0" smtClean="0"/>
          </a:p>
          <a:p>
            <a:pPr eaLnBrk="1" fontAlgn="auto" hangingPunct="1">
              <a:spcAft>
                <a:spcPts val="0"/>
              </a:spcAft>
              <a:buFont typeface="Arial" charset="0"/>
              <a:buNone/>
              <a:defRPr/>
            </a:pPr>
            <a:r>
              <a:rPr lang="kk-KZ" sz="1800" dirty="0" smtClean="0"/>
              <a:t>Жасағам жоқ өмірді</a:t>
            </a:r>
          </a:p>
          <a:p>
            <a:pPr eaLnBrk="1" fontAlgn="auto" hangingPunct="1">
              <a:spcAft>
                <a:spcPts val="0"/>
              </a:spcAft>
              <a:buFont typeface="Arial" charset="0"/>
              <a:buNone/>
              <a:defRPr/>
            </a:pPr>
            <a:r>
              <a:rPr lang="kk-KZ" sz="1800" dirty="0" smtClean="0"/>
              <a:t>Жау соққанын көргелі,</a:t>
            </a:r>
          </a:p>
          <a:p>
            <a:pPr eaLnBrk="1" fontAlgn="auto" hangingPunct="1">
              <a:spcAft>
                <a:spcPts val="0"/>
              </a:spcAft>
              <a:buFont typeface="Arial" charset="0"/>
              <a:buNone/>
              <a:defRPr/>
            </a:pPr>
            <a:r>
              <a:rPr lang="kk-KZ" sz="1800" dirty="0" smtClean="0"/>
              <a:t>Төккенім жоқ терімді,</a:t>
            </a:r>
          </a:p>
          <a:p>
            <a:pPr eaLnBrk="1" fontAlgn="auto" hangingPunct="1">
              <a:spcAft>
                <a:spcPts val="0"/>
              </a:spcAft>
              <a:buFont typeface="Arial" charset="0"/>
              <a:buNone/>
              <a:defRPr/>
            </a:pPr>
            <a:r>
              <a:rPr lang="kk-KZ" sz="1800" dirty="0" smtClean="0"/>
              <a:t>Шер қылғалы кеудені.</a:t>
            </a:r>
          </a:p>
          <a:p>
            <a:pPr eaLnBrk="1" fontAlgn="auto" hangingPunct="1">
              <a:spcAft>
                <a:spcPts val="0"/>
              </a:spcAft>
              <a:buFont typeface="Arial" charset="0"/>
              <a:buNone/>
              <a:defRPr/>
            </a:pPr>
            <a:r>
              <a:rPr lang="kk-KZ" sz="1800" dirty="0" smtClean="0"/>
              <a:t>Жасалған жоқ салтанат</a:t>
            </a:r>
          </a:p>
          <a:p>
            <a:pPr eaLnBrk="1" fontAlgn="auto" hangingPunct="1">
              <a:spcAft>
                <a:spcPts val="0"/>
              </a:spcAft>
              <a:buFont typeface="Arial" charset="0"/>
              <a:buNone/>
              <a:defRPr/>
            </a:pPr>
            <a:r>
              <a:rPr lang="kk-KZ" sz="1800" dirty="0" smtClean="0"/>
              <a:t>Жаудың болуға ермегі,</a:t>
            </a:r>
          </a:p>
          <a:p>
            <a:pPr eaLnBrk="1" fontAlgn="auto" hangingPunct="1">
              <a:spcAft>
                <a:spcPts val="0"/>
              </a:spcAft>
              <a:buFont typeface="Arial" charset="0"/>
              <a:buNone/>
              <a:defRPr/>
            </a:pPr>
            <a:r>
              <a:rPr lang="kk-KZ" sz="1800" dirty="0" smtClean="0"/>
              <a:t>Жауда қалып Ленинград,</a:t>
            </a:r>
          </a:p>
          <a:p>
            <a:pPr eaLnBrk="1" fontAlgn="auto" hangingPunct="1">
              <a:spcAft>
                <a:spcPts val="0"/>
              </a:spcAft>
              <a:buFont typeface="Arial" charset="0"/>
              <a:buNone/>
              <a:defRPr/>
            </a:pPr>
            <a:r>
              <a:rPr lang="kk-KZ" sz="1800" dirty="0" smtClean="0"/>
              <a:t>Жаралғам жоқ көнгелі!-</a:t>
            </a:r>
          </a:p>
          <a:p>
            <a:pPr eaLnBrk="1" fontAlgn="auto" hangingPunct="1">
              <a:spcAft>
                <a:spcPts val="0"/>
              </a:spcAft>
              <a:buFont typeface="Arial" charset="0"/>
              <a:buNone/>
              <a:defRPr/>
            </a:pPr>
            <a:r>
              <a:rPr lang="kk-KZ" sz="1800" dirty="0" smtClean="0"/>
              <a:t>Жасағамын өмірді</a:t>
            </a:r>
          </a:p>
          <a:p>
            <a:pPr eaLnBrk="1" fontAlgn="auto" hangingPunct="1">
              <a:spcAft>
                <a:spcPts val="0"/>
              </a:spcAft>
              <a:buFont typeface="Arial" charset="0"/>
              <a:buNone/>
              <a:defRPr/>
            </a:pPr>
            <a:r>
              <a:rPr lang="kk-KZ" sz="1800" dirty="0" smtClean="0"/>
              <a:t>Жау біткенді жеңгелі;</a:t>
            </a:r>
          </a:p>
          <a:p>
            <a:pPr eaLnBrk="1" fontAlgn="auto" hangingPunct="1">
              <a:spcAft>
                <a:spcPts val="0"/>
              </a:spcAft>
              <a:buFont typeface="Arial" charset="0"/>
              <a:buNone/>
              <a:defRPr/>
            </a:pPr>
            <a:r>
              <a:rPr lang="kk-KZ" sz="1800" dirty="0" smtClean="0"/>
              <a:t>Саудыратып сүйегін,</a:t>
            </a:r>
          </a:p>
          <a:p>
            <a:pPr eaLnBrk="1" fontAlgn="auto" hangingPunct="1">
              <a:spcAft>
                <a:spcPts val="0"/>
              </a:spcAft>
              <a:buFont typeface="Arial" charset="0"/>
              <a:buNone/>
              <a:defRPr/>
            </a:pPr>
            <a:r>
              <a:rPr lang="kk-KZ" sz="1800" dirty="0" smtClean="0"/>
              <a:t>Топыраққа көмгелі.</a:t>
            </a:r>
          </a:p>
          <a:p>
            <a:pPr eaLnBrk="1" fontAlgn="auto" hangingPunct="1">
              <a:spcAft>
                <a:spcPts val="0"/>
              </a:spcAft>
              <a:buFont typeface="Arial" charset="0"/>
              <a:buNone/>
              <a:defRPr/>
            </a:pPr>
            <a:r>
              <a:rPr lang="kk-KZ" sz="1800" dirty="0" smtClean="0"/>
              <a:t>Судай тасып ел кегі.</a:t>
            </a:r>
          </a:p>
          <a:p>
            <a:pPr eaLnBrk="1" fontAlgn="auto" hangingPunct="1">
              <a:spcAft>
                <a:spcPts val="0"/>
              </a:spcAft>
              <a:buFont typeface="Arial" charset="0"/>
              <a:buNone/>
              <a:defRPr/>
            </a:pPr>
            <a:r>
              <a:rPr lang="kk-KZ" sz="1800" dirty="0" smtClean="0"/>
              <a:t>Жолды кернеп қол кетті</a:t>
            </a:r>
          </a:p>
          <a:p>
            <a:pPr eaLnBrk="1" fontAlgn="auto" hangingPunct="1">
              <a:spcAft>
                <a:spcPts val="0"/>
              </a:spcAft>
              <a:buFont typeface="Arial" charset="0"/>
              <a:buNone/>
              <a:defRPr/>
            </a:pPr>
            <a:r>
              <a:rPr lang="kk-KZ" sz="1800" dirty="0" smtClean="0"/>
              <a:t>Сендерге дем бергелі,</a:t>
            </a:r>
          </a:p>
          <a:p>
            <a:pPr eaLnBrk="1" fontAlgn="auto" hangingPunct="1">
              <a:spcAft>
                <a:spcPts val="0"/>
              </a:spcAft>
              <a:buFont typeface="Arial" charset="0"/>
              <a:buNone/>
              <a:defRPr/>
            </a:pPr>
            <a:r>
              <a:rPr lang="kk-KZ" sz="1800" dirty="0" smtClean="0"/>
              <a:t>Нева алабын қорғаңдар,</a:t>
            </a:r>
          </a:p>
          <a:p>
            <a:pPr eaLnBrk="1" fontAlgn="auto" hangingPunct="1">
              <a:spcAft>
                <a:spcPts val="0"/>
              </a:spcAft>
              <a:buFont typeface="Arial" charset="0"/>
              <a:buNone/>
              <a:defRPr/>
            </a:pPr>
            <a:r>
              <a:rPr lang="kk-KZ" sz="1800" dirty="0" smtClean="0"/>
              <a:t>Ленинградтың ерлері,</a:t>
            </a:r>
          </a:p>
          <a:p>
            <a:pPr eaLnBrk="1" fontAlgn="auto" hangingPunct="1">
              <a:spcAft>
                <a:spcPts val="0"/>
              </a:spcAft>
              <a:buFont typeface="Arial" charset="0"/>
              <a:buNone/>
              <a:defRPr/>
            </a:pPr>
            <a:r>
              <a:rPr lang="kk-KZ" sz="1800" dirty="0" smtClean="0"/>
              <a:t>Ұрпаққа үлгі болыңдар,</a:t>
            </a:r>
          </a:p>
          <a:p>
            <a:pPr eaLnBrk="1" fontAlgn="auto" hangingPunct="1">
              <a:spcAft>
                <a:spcPts val="0"/>
              </a:spcAft>
              <a:buFont typeface="Arial" charset="0"/>
              <a:buNone/>
              <a:defRPr/>
            </a:pPr>
            <a:r>
              <a:rPr lang="kk-KZ" sz="1800" dirty="0" smtClean="0"/>
              <a:t>Заманымның өрнегі.</a:t>
            </a:r>
            <a:endParaRPr lang="ru-RU" sz="1800" dirty="0" smtClean="0"/>
          </a:p>
        </p:txBody>
      </p:sp>
      <p:pic>
        <p:nvPicPr>
          <p:cNvPr id="4" name="стих.WAV">
            <a:hlinkClick r:id="" action="ppaction://media"/>
          </p:cNvPr>
          <p:cNvPicPr>
            <a:picLocks noRot="1" noChangeAspect="1"/>
          </p:cNvPicPr>
          <p:nvPr>
            <a:audioFile r:link="rId1"/>
          </p:nvPr>
        </p:nvPicPr>
        <p:blipFill>
          <a:blip r:embed="rId3" cstate="screen"/>
          <a:srcRect/>
          <a:stretch>
            <a:fillRect/>
          </a:stretch>
        </p:blipFill>
        <p:spPr bwMode="auto">
          <a:xfrm>
            <a:off x="4419600" y="3276600"/>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6"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arn(inHorizontal)">
                                      <p:cBhvr>
                                        <p:cTn id="11" dur="500"/>
                                        <p:tgtEl>
                                          <p:spTgt spid="3">
                                            <p:txEl>
                                              <p:pRg st="0" end="0"/>
                                            </p:txEl>
                                          </p:spTgt>
                                        </p:tgtEl>
                                      </p:cBhvr>
                                    </p:animEffect>
                                  </p:childTnLst>
                                </p:cTn>
                              </p:par>
                              <p:par>
                                <p:cTn id="12" presetID="16" presetClass="entr" presetSubtype="26"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barn(inHorizontal)">
                                      <p:cBhvr>
                                        <p:cTn id="14" dur="500"/>
                                        <p:tgtEl>
                                          <p:spTgt spid="3">
                                            <p:txEl>
                                              <p:pRg st="1" end="1"/>
                                            </p:txEl>
                                          </p:spTgt>
                                        </p:tgtEl>
                                      </p:cBhvr>
                                    </p:animEffect>
                                  </p:childTnLst>
                                </p:cTn>
                              </p:par>
                              <p:par>
                                <p:cTn id="15" presetID="16" presetClass="entr" presetSubtype="26"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Horizontal)">
                                      <p:cBhvr>
                                        <p:cTn id="17" dur="500"/>
                                        <p:tgtEl>
                                          <p:spTgt spid="3">
                                            <p:txEl>
                                              <p:pRg st="2" end="2"/>
                                            </p:txEl>
                                          </p:spTgt>
                                        </p:tgtEl>
                                      </p:cBhvr>
                                    </p:animEffect>
                                  </p:childTnLst>
                                </p:cTn>
                              </p:par>
                              <p:par>
                                <p:cTn id="18" presetID="16" presetClass="entr" presetSubtype="26"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inHorizontal)">
                                      <p:cBhvr>
                                        <p:cTn id="20" dur="500"/>
                                        <p:tgtEl>
                                          <p:spTgt spid="3">
                                            <p:txEl>
                                              <p:pRg st="3" end="3"/>
                                            </p:txEl>
                                          </p:spTgt>
                                        </p:tgtEl>
                                      </p:cBhvr>
                                    </p:animEffect>
                                  </p:childTnLst>
                                </p:cTn>
                              </p:par>
                              <p:par>
                                <p:cTn id="21" presetID="16" presetClass="entr" presetSubtype="26"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arn(inHorizontal)">
                                      <p:cBhvr>
                                        <p:cTn id="23" dur="500"/>
                                        <p:tgtEl>
                                          <p:spTgt spid="3">
                                            <p:txEl>
                                              <p:pRg st="4" end="4"/>
                                            </p:txEl>
                                          </p:spTgt>
                                        </p:tgtEl>
                                      </p:cBhvr>
                                    </p:animEffect>
                                  </p:childTnLst>
                                </p:cTn>
                              </p:par>
                              <p:par>
                                <p:cTn id="24" presetID="16" presetClass="entr" presetSubtype="26"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arn(inHorizontal)">
                                      <p:cBhvr>
                                        <p:cTn id="26" dur="500"/>
                                        <p:tgtEl>
                                          <p:spTgt spid="3">
                                            <p:txEl>
                                              <p:pRg st="5" end="5"/>
                                            </p:txEl>
                                          </p:spTgt>
                                        </p:tgtEl>
                                      </p:cBhvr>
                                    </p:animEffect>
                                  </p:childTnLst>
                                </p:cTn>
                              </p:par>
                              <p:par>
                                <p:cTn id="27" presetID="16" presetClass="entr" presetSubtype="26"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barn(inHorizontal)">
                                      <p:cBhvr>
                                        <p:cTn id="29" dur="500"/>
                                        <p:tgtEl>
                                          <p:spTgt spid="3">
                                            <p:txEl>
                                              <p:pRg st="6" end="6"/>
                                            </p:txEl>
                                          </p:spTgt>
                                        </p:tgtEl>
                                      </p:cBhvr>
                                    </p:animEffect>
                                  </p:childTnLst>
                                </p:cTn>
                              </p:par>
                              <p:par>
                                <p:cTn id="30" presetID="16" presetClass="entr" presetSubtype="26"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barn(inHorizontal)">
                                      <p:cBhvr>
                                        <p:cTn id="32" dur="500"/>
                                        <p:tgtEl>
                                          <p:spTgt spid="3">
                                            <p:txEl>
                                              <p:pRg st="7" end="7"/>
                                            </p:txEl>
                                          </p:spTgt>
                                        </p:tgtEl>
                                      </p:cBhvr>
                                    </p:animEffect>
                                  </p:childTnLst>
                                </p:cTn>
                              </p:par>
                              <p:par>
                                <p:cTn id="33" presetID="16" presetClass="entr" presetSubtype="26"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barn(inHorizontal)">
                                      <p:cBhvr>
                                        <p:cTn id="35" dur="500"/>
                                        <p:tgtEl>
                                          <p:spTgt spid="3">
                                            <p:txEl>
                                              <p:pRg st="8" end="8"/>
                                            </p:txEl>
                                          </p:spTgt>
                                        </p:tgtEl>
                                      </p:cBhvr>
                                    </p:animEffect>
                                  </p:childTnLst>
                                </p:cTn>
                              </p:par>
                              <p:par>
                                <p:cTn id="36" presetID="16" presetClass="entr" presetSubtype="26" fill="hold"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barn(inHorizontal)">
                                      <p:cBhvr>
                                        <p:cTn id="38" dur="500"/>
                                        <p:tgtEl>
                                          <p:spTgt spid="3">
                                            <p:txEl>
                                              <p:pRg st="9" end="9"/>
                                            </p:txEl>
                                          </p:spTgt>
                                        </p:tgtEl>
                                      </p:cBhvr>
                                    </p:animEffect>
                                  </p:childTnLst>
                                </p:cTn>
                              </p:par>
                              <p:par>
                                <p:cTn id="39" presetID="16" presetClass="entr" presetSubtype="26" fill="hold"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barn(inHorizontal)">
                                      <p:cBhvr>
                                        <p:cTn id="41" dur="500"/>
                                        <p:tgtEl>
                                          <p:spTgt spid="3">
                                            <p:txEl>
                                              <p:pRg st="10" end="10"/>
                                            </p:txEl>
                                          </p:spTgt>
                                        </p:tgtEl>
                                      </p:cBhvr>
                                    </p:animEffect>
                                  </p:childTnLst>
                                </p:cTn>
                              </p:par>
                              <p:par>
                                <p:cTn id="42" presetID="16" presetClass="entr" presetSubtype="26" fill="hold" nodeType="withEffect">
                                  <p:stCondLst>
                                    <p:cond delay="0"/>
                                  </p:stCondLst>
                                  <p:childTnLst>
                                    <p:set>
                                      <p:cBhvr>
                                        <p:cTn id="43" dur="1" fill="hold">
                                          <p:stCondLst>
                                            <p:cond delay="0"/>
                                          </p:stCondLst>
                                        </p:cTn>
                                        <p:tgtEl>
                                          <p:spTgt spid="3">
                                            <p:txEl>
                                              <p:pRg st="11" end="11"/>
                                            </p:txEl>
                                          </p:spTgt>
                                        </p:tgtEl>
                                        <p:attrNameLst>
                                          <p:attrName>style.visibility</p:attrName>
                                        </p:attrNameLst>
                                      </p:cBhvr>
                                      <p:to>
                                        <p:strVal val="visible"/>
                                      </p:to>
                                    </p:set>
                                    <p:animEffect transition="in" filter="barn(inHorizontal)">
                                      <p:cBhvr>
                                        <p:cTn id="44" dur="500"/>
                                        <p:tgtEl>
                                          <p:spTgt spid="3">
                                            <p:txEl>
                                              <p:pRg st="11" end="11"/>
                                            </p:txEl>
                                          </p:spTgt>
                                        </p:tgtEl>
                                      </p:cBhvr>
                                    </p:animEffect>
                                  </p:childTnLst>
                                </p:cTn>
                              </p:par>
                              <p:par>
                                <p:cTn id="45" presetID="16" presetClass="entr" presetSubtype="26" fill="hold" nodeType="with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Effect transition="in" filter="barn(inHorizontal)">
                                      <p:cBhvr>
                                        <p:cTn id="47" dur="500"/>
                                        <p:tgtEl>
                                          <p:spTgt spid="3">
                                            <p:txEl>
                                              <p:pRg st="12" end="12"/>
                                            </p:txEl>
                                          </p:spTgt>
                                        </p:tgtEl>
                                      </p:cBhvr>
                                    </p:animEffect>
                                  </p:childTnLst>
                                </p:cTn>
                              </p:par>
                              <p:par>
                                <p:cTn id="48" presetID="16" presetClass="entr" presetSubtype="26" fill="hold" nodeType="withEffect">
                                  <p:stCondLst>
                                    <p:cond delay="0"/>
                                  </p:stCondLst>
                                  <p:childTnLst>
                                    <p:set>
                                      <p:cBhvr>
                                        <p:cTn id="49" dur="1" fill="hold">
                                          <p:stCondLst>
                                            <p:cond delay="0"/>
                                          </p:stCondLst>
                                        </p:cTn>
                                        <p:tgtEl>
                                          <p:spTgt spid="3">
                                            <p:txEl>
                                              <p:pRg st="13" end="13"/>
                                            </p:txEl>
                                          </p:spTgt>
                                        </p:tgtEl>
                                        <p:attrNameLst>
                                          <p:attrName>style.visibility</p:attrName>
                                        </p:attrNameLst>
                                      </p:cBhvr>
                                      <p:to>
                                        <p:strVal val="visible"/>
                                      </p:to>
                                    </p:set>
                                    <p:animEffect transition="in" filter="barn(inHorizontal)">
                                      <p:cBhvr>
                                        <p:cTn id="50" dur="500"/>
                                        <p:tgtEl>
                                          <p:spTgt spid="3">
                                            <p:txEl>
                                              <p:pRg st="13" end="13"/>
                                            </p:txEl>
                                          </p:spTgt>
                                        </p:tgtEl>
                                      </p:cBhvr>
                                    </p:animEffect>
                                  </p:childTnLst>
                                </p:cTn>
                              </p:par>
                              <p:par>
                                <p:cTn id="51" presetID="16" presetClass="entr" presetSubtype="26" fill="hold" nodeType="withEffect">
                                  <p:stCondLst>
                                    <p:cond delay="0"/>
                                  </p:stCondLst>
                                  <p:childTnLst>
                                    <p:set>
                                      <p:cBhvr>
                                        <p:cTn id="52" dur="1" fill="hold">
                                          <p:stCondLst>
                                            <p:cond delay="0"/>
                                          </p:stCondLst>
                                        </p:cTn>
                                        <p:tgtEl>
                                          <p:spTgt spid="3">
                                            <p:txEl>
                                              <p:pRg st="15" end="15"/>
                                            </p:txEl>
                                          </p:spTgt>
                                        </p:tgtEl>
                                        <p:attrNameLst>
                                          <p:attrName>style.visibility</p:attrName>
                                        </p:attrNameLst>
                                      </p:cBhvr>
                                      <p:to>
                                        <p:strVal val="visible"/>
                                      </p:to>
                                    </p:set>
                                    <p:animEffect transition="in" filter="barn(inHorizontal)">
                                      <p:cBhvr>
                                        <p:cTn id="53" dur="500"/>
                                        <p:tgtEl>
                                          <p:spTgt spid="3">
                                            <p:txEl>
                                              <p:pRg st="15" end="15"/>
                                            </p:txEl>
                                          </p:spTgt>
                                        </p:tgtEl>
                                      </p:cBhvr>
                                    </p:animEffect>
                                  </p:childTnLst>
                                </p:cTn>
                              </p:par>
                              <p:par>
                                <p:cTn id="54" presetID="16" presetClass="entr" presetSubtype="26" fill="hold" nodeType="withEffect">
                                  <p:stCondLst>
                                    <p:cond delay="0"/>
                                  </p:stCondLst>
                                  <p:childTnLst>
                                    <p:set>
                                      <p:cBhvr>
                                        <p:cTn id="55" dur="1" fill="hold">
                                          <p:stCondLst>
                                            <p:cond delay="0"/>
                                          </p:stCondLst>
                                        </p:cTn>
                                        <p:tgtEl>
                                          <p:spTgt spid="3">
                                            <p:txEl>
                                              <p:pRg st="16" end="16"/>
                                            </p:txEl>
                                          </p:spTgt>
                                        </p:tgtEl>
                                        <p:attrNameLst>
                                          <p:attrName>style.visibility</p:attrName>
                                        </p:attrNameLst>
                                      </p:cBhvr>
                                      <p:to>
                                        <p:strVal val="visible"/>
                                      </p:to>
                                    </p:set>
                                    <p:animEffect transition="in" filter="barn(inHorizontal)">
                                      <p:cBhvr>
                                        <p:cTn id="56" dur="500"/>
                                        <p:tgtEl>
                                          <p:spTgt spid="3">
                                            <p:txEl>
                                              <p:pRg st="16" end="16"/>
                                            </p:txEl>
                                          </p:spTgt>
                                        </p:tgtEl>
                                      </p:cBhvr>
                                    </p:animEffect>
                                  </p:childTnLst>
                                </p:cTn>
                              </p:par>
                              <p:par>
                                <p:cTn id="57" presetID="16" presetClass="entr" presetSubtype="26" fill="hold" nodeType="withEffect">
                                  <p:stCondLst>
                                    <p:cond delay="0"/>
                                  </p:stCondLst>
                                  <p:childTnLst>
                                    <p:set>
                                      <p:cBhvr>
                                        <p:cTn id="58" dur="1" fill="hold">
                                          <p:stCondLst>
                                            <p:cond delay="0"/>
                                          </p:stCondLst>
                                        </p:cTn>
                                        <p:tgtEl>
                                          <p:spTgt spid="3">
                                            <p:txEl>
                                              <p:pRg st="17" end="17"/>
                                            </p:txEl>
                                          </p:spTgt>
                                        </p:tgtEl>
                                        <p:attrNameLst>
                                          <p:attrName>style.visibility</p:attrName>
                                        </p:attrNameLst>
                                      </p:cBhvr>
                                      <p:to>
                                        <p:strVal val="visible"/>
                                      </p:to>
                                    </p:set>
                                    <p:animEffect transition="in" filter="barn(inHorizontal)">
                                      <p:cBhvr>
                                        <p:cTn id="59" dur="500"/>
                                        <p:tgtEl>
                                          <p:spTgt spid="3">
                                            <p:txEl>
                                              <p:pRg st="17" end="17"/>
                                            </p:txEl>
                                          </p:spTgt>
                                        </p:tgtEl>
                                      </p:cBhvr>
                                    </p:animEffect>
                                  </p:childTnLst>
                                </p:cTn>
                              </p:par>
                              <p:par>
                                <p:cTn id="60" presetID="16" presetClass="entr" presetSubtype="26" fill="hold" nodeType="withEffect">
                                  <p:stCondLst>
                                    <p:cond delay="0"/>
                                  </p:stCondLst>
                                  <p:childTnLst>
                                    <p:set>
                                      <p:cBhvr>
                                        <p:cTn id="61" dur="1" fill="hold">
                                          <p:stCondLst>
                                            <p:cond delay="0"/>
                                          </p:stCondLst>
                                        </p:cTn>
                                        <p:tgtEl>
                                          <p:spTgt spid="3">
                                            <p:txEl>
                                              <p:pRg st="18" end="18"/>
                                            </p:txEl>
                                          </p:spTgt>
                                        </p:tgtEl>
                                        <p:attrNameLst>
                                          <p:attrName>style.visibility</p:attrName>
                                        </p:attrNameLst>
                                      </p:cBhvr>
                                      <p:to>
                                        <p:strVal val="visible"/>
                                      </p:to>
                                    </p:set>
                                    <p:animEffect transition="in" filter="barn(inHorizontal)">
                                      <p:cBhvr>
                                        <p:cTn id="62" dur="500"/>
                                        <p:tgtEl>
                                          <p:spTgt spid="3">
                                            <p:txEl>
                                              <p:pRg st="18" end="18"/>
                                            </p:txEl>
                                          </p:spTgt>
                                        </p:tgtEl>
                                      </p:cBhvr>
                                    </p:animEffect>
                                  </p:childTnLst>
                                </p:cTn>
                              </p:par>
                              <p:par>
                                <p:cTn id="63" presetID="16" presetClass="entr" presetSubtype="26" fill="hold" nodeType="withEffect">
                                  <p:stCondLst>
                                    <p:cond delay="0"/>
                                  </p:stCondLst>
                                  <p:childTnLst>
                                    <p:set>
                                      <p:cBhvr>
                                        <p:cTn id="64" dur="1" fill="hold">
                                          <p:stCondLst>
                                            <p:cond delay="0"/>
                                          </p:stCondLst>
                                        </p:cTn>
                                        <p:tgtEl>
                                          <p:spTgt spid="3">
                                            <p:txEl>
                                              <p:pRg st="19" end="19"/>
                                            </p:txEl>
                                          </p:spTgt>
                                        </p:tgtEl>
                                        <p:attrNameLst>
                                          <p:attrName>style.visibility</p:attrName>
                                        </p:attrNameLst>
                                      </p:cBhvr>
                                      <p:to>
                                        <p:strVal val="visible"/>
                                      </p:to>
                                    </p:set>
                                    <p:animEffect transition="in" filter="barn(inHorizontal)">
                                      <p:cBhvr>
                                        <p:cTn id="65" dur="500"/>
                                        <p:tgtEl>
                                          <p:spTgt spid="3">
                                            <p:txEl>
                                              <p:pRg st="19" end="19"/>
                                            </p:txEl>
                                          </p:spTgt>
                                        </p:tgtEl>
                                      </p:cBhvr>
                                    </p:animEffect>
                                  </p:childTnLst>
                                </p:cTn>
                              </p:par>
                              <p:par>
                                <p:cTn id="66" presetID="16" presetClass="entr" presetSubtype="26" fill="hold" nodeType="withEffect">
                                  <p:stCondLst>
                                    <p:cond delay="0"/>
                                  </p:stCondLst>
                                  <p:childTnLst>
                                    <p:set>
                                      <p:cBhvr>
                                        <p:cTn id="67" dur="1" fill="hold">
                                          <p:stCondLst>
                                            <p:cond delay="0"/>
                                          </p:stCondLst>
                                        </p:cTn>
                                        <p:tgtEl>
                                          <p:spTgt spid="3">
                                            <p:txEl>
                                              <p:pRg st="20" end="20"/>
                                            </p:txEl>
                                          </p:spTgt>
                                        </p:tgtEl>
                                        <p:attrNameLst>
                                          <p:attrName>style.visibility</p:attrName>
                                        </p:attrNameLst>
                                      </p:cBhvr>
                                      <p:to>
                                        <p:strVal val="visible"/>
                                      </p:to>
                                    </p:set>
                                    <p:animEffect transition="in" filter="barn(inHorizontal)">
                                      <p:cBhvr>
                                        <p:cTn id="68" dur="500"/>
                                        <p:tgtEl>
                                          <p:spTgt spid="3">
                                            <p:txEl>
                                              <p:pRg st="20" end="20"/>
                                            </p:txEl>
                                          </p:spTgt>
                                        </p:tgtEl>
                                      </p:cBhvr>
                                    </p:animEffect>
                                  </p:childTnLst>
                                </p:cTn>
                              </p:par>
                              <p:par>
                                <p:cTn id="69" presetID="16" presetClass="entr" presetSubtype="26" fill="hold" nodeType="withEffect">
                                  <p:stCondLst>
                                    <p:cond delay="0"/>
                                  </p:stCondLst>
                                  <p:childTnLst>
                                    <p:set>
                                      <p:cBhvr>
                                        <p:cTn id="70" dur="1" fill="hold">
                                          <p:stCondLst>
                                            <p:cond delay="0"/>
                                          </p:stCondLst>
                                        </p:cTn>
                                        <p:tgtEl>
                                          <p:spTgt spid="3">
                                            <p:txEl>
                                              <p:pRg st="21" end="21"/>
                                            </p:txEl>
                                          </p:spTgt>
                                        </p:tgtEl>
                                        <p:attrNameLst>
                                          <p:attrName>style.visibility</p:attrName>
                                        </p:attrNameLst>
                                      </p:cBhvr>
                                      <p:to>
                                        <p:strVal val="visible"/>
                                      </p:to>
                                    </p:set>
                                    <p:animEffect transition="in" filter="barn(inHorizontal)">
                                      <p:cBhvr>
                                        <p:cTn id="71" dur="500"/>
                                        <p:tgtEl>
                                          <p:spTgt spid="3">
                                            <p:txEl>
                                              <p:pRg st="21" end="21"/>
                                            </p:txEl>
                                          </p:spTgt>
                                        </p:tgtEl>
                                      </p:cBhvr>
                                    </p:animEffect>
                                  </p:childTnLst>
                                </p:cTn>
                              </p:par>
                              <p:par>
                                <p:cTn id="72" presetID="16" presetClass="entr" presetSubtype="26" fill="hold" nodeType="withEffect">
                                  <p:stCondLst>
                                    <p:cond delay="0"/>
                                  </p:stCondLst>
                                  <p:childTnLst>
                                    <p:set>
                                      <p:cBhvr>
                                        <p:cTn id="73" dur="1" fill="hold">
                                          <p:stCondLst>
                                            <p:cond delay="0"/>
                                          </p:stCondLst>
                                        </p:cTn>
                                        <p:tgtEl>
                                          <p:spTgt spid="3">
                                            <p:txEl>
                                              <p:pRg st="22" end="22"/>
                                            </p:txEl>
                                          </p:spTgt>
                                        </p:tgtEl>
                                        <p:attrNameLst>
                                          <p:attrName>style.visibility</p:attrName>
                                        </p:attrNameLst>
                                      </p:cBhvr>
                                      <p:to>
                                        <p:strVal val="visible"/>
                                      </p:to>
                                    </p:set>
                                    <p:animEffect transition="in" filter="barn(inHorizontal)">
                                      <p:cBhvr>
                                        <p:cTn id="74" dur="500"/>
                                        <p:tgtEl>
                                          <p:spTgt spid="3">
                                            <p:txEl>
                                              <p:pRg st="22" end="22"/>
                                            </p:txEl>
                                          </p:spTgt>
                                        </p:tgtEl>
                                      </p:cBhvr>
                                    </p:animEffect>
                                  </p:childTnLst>
                                </p:cTn>
                              </p:par>
                              <p:par>
                                <p:cTn id="75" presetID="16" presetClass="entr" presetSubtype="26" fill="hold" nodeType="withEffect">
                                  <p:stCondLst>
                                    <p:cond delay="0"/>
                                  </p:stCondLst>
                                  <p:childTnLst>
                                    <p:set>
                                      <p:cBhvr>
                                        <p:cTn id="76" dur="1" fill="hold">
                                          <p:stCondLst>
                                            <p:cond delay="0"/>
                                          </p:stCondLst>
                                        </p:cTn>
                                        <p:tgtEl>
                                          <p:spTgt spid="3">
                                            <p:txEl>
                                              <p:pRg st="23" end="23"/>
                                            </p:txEl>
                                          </p:spTgt>
                                        </p:tgtEl>
                                        <p:attrNameLst>
                                          <p:attrName>style.visibility</p:attrName>
                                        </p:attrNameLst>
                                      </p:cBhvr>
                                      <p:to>
                                        <p:strVal val="visible"/>
                                      </p:to>
                                    </p:set>
                                    <p:animEffect transition="in" filter="barn(inHorizontal)">
                                      <p:cBhvr>
                                        <p:cTn id="77" dur="500"/>
                                        <p:tgtEl>
                                          <p:spTgt spid="3">
                                            <p:txEl>
                                              <p:pRg st="23" end="23"/>
                                            </p:txEl>
                                          </p:spTgt>
                                        </p:tgtEl>
                                      </p:cBhvr>
                                    </p:animEffect>
                                  </p:childTnLst>
                                </p:cTn>
                              </p:par>
                              <p:par>
                                <p:cTn id="78" presetID="16" presetClass="entr" presetSubtype="26" fill="hold" nodeType="withEffect">
                                  <p:stCondLst>
                                    <p:cond delay="0"/>
                                  </p:stCondLst>
                                  <p:childTnLst>
                                    <p:set>
                                      <p:cBhvr>
                                        <p:cTn id="79" dur="1" fill="hold">
                                          <p:stCondLst>
                                            <p:cond delay="0"/>
                                          </p:stCondLst>
                                        </p:cTn>
                                        <p:tgtEl>
                                          <p:spTgt spid="3">
                                            <p:txEl>
                                              <p:pRg st="24" end="24"/>
                                            </p:txEl>
                                          </p:spTgt>
                                        </p:tgtEl>
                                        <p:attrNameLst>
                                          <p:attrName>style.visibility</p:attrName>
                                        </p:attrNameLst>
                                      </p:cBhvr>
                                      <p:to>
                                        <p:strVal val="visible"/>
                                      </p:to>
                                    </p:set>
                                    <p:animEffect transition="in" filter="barn(inHorizontal)">
                                      <p:cBhvr>
                                        <p:cTn id="80" dur="500"/>
                                        <p:tgtEl>
                                          <p:spTgt spid="3">
                                            <p:txEl>
                                              <p:pRg st="24" end="24"/>
                                            </p:txEl>
                                          </p:spTgt>
                                        </p:tgtEl>
                                      </p:cBhvr>
                                    </p:animEffect>
                                  </p:childTnLst>
                                </p:cTn>
                              </p:par>
                              <p:par>
                                <p:cTn id="81" presetID="16" presetClass="entr" presetSubtype="26" fill="hold" nodeType="withEffect">
                                  <p:stCondLst>
                                    <p:cond delay="0"/>
                                  </p:stCondLst>
                                  <p:childTnLst>
                                    <p:set>
                                      <p:cBhvr>
                                        <p:cTn id="82" dur="1" fill="hold">
                                          <p:stCondLst>
                                            <p:cond delay="0"/>
                                          </p:stCondLst>
                                        </p:cTn>
                                        <p:tgtEl>
                                          <p:spTgt spid="3">
                                            <p:txEl>
                                              <p:pRg st="25" end="25"/>
                                            </p:txEl>
                                          </p:spTgt>
                                        </p:tgtEl>
                                        <p:attrNameLst>
                                          <p:attrName>style.visibility</p:attrName>
                                        </p:attrNameLst>
                                      </p:cBhvr>
                                      <p:to>
                                        <p:strVal val="visible"/>
                                      </p:to>
                                    </p:set>
                                    <p:animEffect transition="in" filter="barn(inHorizontal)">
                                      <p:cBhvr>
                                        <p:cTn id="83" dur="500"/>
                                        <p:tgtEl>
                                          <p:spTgt spid="3">
                                            <p:txEl>
                                              <p:pRg st="25" end="25"/>
                                            </p:txEl>
                                          </p:spTgt>
                                        </p:tgtEl>
                                      </p:cBhvr>
                                    </p:animEffect>
                                  </p:childTnLst>
                                </p:cTn>
                              </p:par>
                              <p:par>
                                <p:cTn id="84" presetID="16" presetClass="entr" presetSubtype="26" fill="hold" nodeType="withEffect">
                                  <p:stCondLst>
                                    <p:cond delay="0"/>
                                  </p:stCondLst>
                                  <p:childTnLst>
                                    <p:set>
                                      <p:cBhvr>
                                        <p:cTn id="85" dur="1" fill="hold">
                                          <p:stCondLst>
                                            <p:cond delay="0"/>
                                          </p:stCondLst>
                                        </p:cTn>
                                        <p:tgtEl>
                                          <p:spTgt spid="3">
                                            <p:txEl>
                                              <p:pRg st="26" end="26"/>
                                            </p:txEl>
                                          </p:spTgt>
                                        </p:tgtEl>
                                        <p:attrNameLst>
                                          <p:attrName>style.visibility</p:attrName>
                                        </p:attrNameLst>
                                      </p:cBhvr>
                                      <p:to>
                                        <p:strVal val="visible"/>
                                      </p:to>
                                    </p:set>
                                    <p:animEffect transition="in" filter="barn(inHorizontal)">
                                      <p:cBhvr>
                                        <p:cTn id="86" dur="500"/>
                                        <p:tgtEl>
                                          <p:spTgt spid="3">
                                            <p:txEl>
                                              <p:pRg st="26" end="26"/>
                                            </p:txEl>
                                          </p:spTgt>
                                        </p:tgtEl>
                                      </p:cBhvr>
                                    </p:animEffect>
                                  </p:childTnLst>
                                </p:cTn>
                              </p:par>
                              <p:par>
                                <p:cTn id="87" presetID="16" presetClass="entr" presetSubtype="26" fill="hold" nodeType="withEffect">
                                  <p:stCondLst>
                                    <p:cond delay="0"/>
                                  </p:stCondLst>
                                  <p:childTnLst>
                                    <p:set>
                                      <p:cBhvr>
                                        <p:cTn id="88" dur="1" fill="hold">
                                          <p:stCondLst>
                                            <p:cond delay="0"/>
                                          </p:stCondLst>
                                        </p:cTn>
                                        <p:tgtEl>
                                          <p:spTgt spid="3">
                                            <p:txEl>
                                              <p:pRg st="27" end="27"/>
                                            </p:txEl>
                                          </p:spTgt>
                                        </p:tgtEl>
                                        <p:attrNameLst>
                                          <p:attrName>style.visibility</p:attrName>
                                        </p:attrNameLst>
                                      </p:cBhvr>
                                      <p:to>
                                        <p:strVal val="visible"/>
                                      </p:to>
                                    </p:set>
                                    <p:animEffect transition="in" filter="barn(inHorizontal)">
                                      <p:cBhvr>
                                        <p:cTn id="89" dur="500"/>
                                        <p:tgtEl>
                                          <p:spTgt spid="3">
                                            <p:txEl>
                                              <p:pRg st="27" end="27"/>
                                            </p:txEl>
                                          </p:spTgt>
                                        </p:tgtEl>
                                      </p:cBhvr>
                                    </p:animEffect>
                                  </p:childTnLst>
                                </p:cTn>
                              </p:par>
                              <p:par>
                                <p:cTn id="90" presetID="16" presetClass="entr" presetSubtype="26" fill="hold" nodeType="withEffect">
                                  <p:stCondLst>
                                    <p:cond delay="0"/>
                                  </p:stCondLst>
                                  <p:childTnLst>
                                    <p:set>
                                      <p:cBhvr>
                                        <p:cTn id="91" dur="1" fill="hold">
                                          <p:stCondLst>
                                            <p:cond delay="0"/>
                                          </p:stCondLst>
                                        </p:cTn>
                                        <p:tgtEl>
                                          <p:spTgt spid="3">
                                            <p:txEl>
                                              <p:pRg st="28" end="28"/>
                                            </p:txEl>
                                          </p:spTgt>
                                        </p:tgtEl>
                                        <p:attrNameLst>
                                          <p:attrName>style.visibility</p:attrName>
                                        </p:attrNameLst>
                                      </p:cBhvr>
                                      <p:to>
                                        <p:strVal val="visible"/>
                                      </p:to>
                                    </p:set>
                                    <p:animEffect transition="in" filter="barn(inHorizontal)">
                                      <p:cBhvr>
                                        <p:cTn id="92" dur="500"/>
                                        <p:tgtEl>
                                          <p:spTgt spid="3">
                                            <p:txEl>
                                              <p:pRg st="28" end="28"/>
                                            </p:txEl>
                                          </p:spTgt>
                                        </p:tgtEl>
                                      </p:cBhvr>
                                    </p:animEffect>
                                  </p:childTnLst>
                                </p:cTn>
                              </p:par>
                              <p:par>
                                <p:cTn id="93" presetID="16" presetClass="entr" presetSubtype="26" fill="hold" nodeType="withEffect">
                                  <p:stCondLst>
                                    <p:cond delay="0"/>
                                  </p:stCondLst>
                                  <p:childTnLst>
                                    <p:set>
                                      <p:cBhvr>
                                        <p:cTn id="94" dur="1" fill="hold">
                                          <p:stCondLst>
                                            <p:cond delay="0"/>
                                          </p:stCondLst>
                                        </p:cTn>
                                        <p:tgtEl>
                                          <p:spTgt spid="3">
                                            <p:txEl>
                                              <p:pRg st="29" end="29"/>
                                            </p:txEl>
                                          </p:spTgt>
                                        </p:tgtEl>
                                        <p:attrNameLst>
                                          <p:attrName>style.visibility</p:attrName>
                                        </p:attrNameLst>
                                      </p:cBhvr>
                                      <p:to>
                                        <p:strVal val="visible"/>
                                      </p:to>
                                    </p:set>
                                    <p:animEffect transition="in" filter="barn(inHorizontal)">
                                      <p:cBhvr>
                                        <p:cTn id="95" dur="500"/>
                                        <p:tgtEl>
                                          <p:spTgt spid="3">
                                            <p:txEl>
                                              <p:pRg st="29" end="29"/>
                                            </p:txEl>
                                          </p:spTgt>
                                        </p:tgtEl>
                                      </p:cBhvr>
                                    </p:animEffect>
                                  </p:childTnLst>
                                </p:cTn>
                              </p:par>
                              <p:par>
                                <p:cTn id="96" presetID="16" presetClass="entr" presetSubtype="26" fill="hold" nodeType="withEffect">
                                  <p:stCondLst>
                                    <p:cond delay="0"/>
                                  </p:stCondLst>
                                  <p:childTnLst>
                                    <p:set>
                                      <p:cBhvr>
                                        <p:cTn id="97" dur="1" fill="hold">
                                          <p:stCondLst>
                                            <p:cond delay="0"/>
                                          </p:stCondLst>
                                        </p:cTn>
                                        <p:tgtEl>
                                          <p:spTgt spid="3">
                                            <p:txEl>
                                              <p:pRg st="30" end="30"/>
                                            </p:txEl>
                                          </p:spTgt>
                                        </p:tgtEl>
                                        <p:attrNameLst>
                                          <p:attrName>style.visibility</p:attrName>
                                        </p:attrNameLst>
                                      </p:cBhvr>
                                      <p:to>
                                        <p:strVal val="visible"/>
                                      </p:to>
                                    </p:set>
                                    <p:animEffect transition="in" filter="barn(inHorizontal)">
                                      <p:cBhvr>
                                        <p:cTn id="98" dur="500"/>
                                        <p:tgtEl>
                                          <p:spTgt spid="3">
                                            <p:txEl>
                                              <p:pRg st="30" end="30"/>
                                            </p:txEl>
                                          </p:spTgt>
                                        </p:tgtEl>
                                      </p:cBhvr>
                                    </p:animEffect>
                                  </p:childTnLst>
                                </p:cTn>
                              </p:par>
                              <p:par>
                                <p:cTn id="99" presetID="16" presetClass="entr" presetSubtype="26" fill="hold" nodeType="withEffect">
                                  <p:stCondLst>
                                    <p:cond delay="0"/>
                                  </p:stCondLst>
                                  <p:childTnLst>
                                    <p:set>
                                      <p:cBhvr>
                                        <p:cTn id="100" dur="1" fill="hold">
                                          <p:stCondLst>
                                            <p:cond delay="0"/>
                                          </p:stCondLst>
                                        </p:cTn>
                                        <p:tgtEl>
                                          <p:spTgt spid="3">
                                            <p:txEl>
                                              <p:pRg st="31" end="31"/>
                                            </p:txEl>
                                          </p:spTgt>
                                        </p:tgtEl>
                                        <p:attrNameLst>
                                          <p:attrName>style.visibility</p:attrName>
                                        </p:attrNameLst>
                                      </p:cBhvr>
                                      <p:to>
                                        <p:strVal val="visible"/>
                                      </p:to>
                                    </p:set>
                                    <p:animEffect transition="in" filter="barn(inHorizontal)">
                                      <p:cBhvr>
                                        <p:cTn id="101" dur="500"/>
                                        <p:tgtEl>
                                          <p:spTgt spid="3">
                                            <p:txEl>
                                              <p:pRg st="31" end="31"/>
                                            </p:txEl>
                                          </p:spTgt>
                                        </p:tgtEl>
                                      </p:cBhvr>
                                    </p:animEffect>
                                  </p:childTnLst>
                                </p:cTn>
                              </p:par>
                              <p:par>
                                <p:cTn id="102" presetID="16" presetClass="entr" presetSubtype="26" fill="hold" nodeType="withEffect">
                                  <p:stCondLst>
                                    <p:cond delay="0"/>
                                  </p:stCondLst>
                                  <p:childTnLst>
                                    <p:set>
                                      <p:cBhvr>
                                        <p:cTn id="103" dur="1" fill="hold">
                                          <p:stCondLst>
                                            <p:cond delay="0"/>
                                          </p:stCondLst>
                                        </p:cTn>
                                        <p:tgtEl>
                                          <p:spTgt spid="3">
                                            <p:txEl>
                                              <p:pRg st="32" end="32"/>
                                            </p:txEl>
                                          </p:spTgt>
                                        </p:tgtEl>
                                        <p:attrNameLst>
                                          <p:attrName>style.visibility</p:attrName>
                                        </p:attrNameLst>
                                      </p:cBhvr>
                                      <p:to>
                                        <p:strVal val="visible"/>
                                      </p:to>
                                    </p:set>
                                    <p:animEffect transition="in" filter="barn(inHorizontal)">
                                      <p:cBhvr>
                                        <p:cTn id="104" dur="500"/>
                                        <p:tgtEl>
                                          <p:spTgt spid="3">
                                            <p:txEl>
                                              <p:pRg st="32" end="32"/>
                                            </p:txEl>
                                          </p:spTgt>
                                        </p:tgtEl>
                                      </p:cBhvr>
                                    </p:animEffect>
                                  </p:childTnLst>
                                </p:cTn>
                              </p:par>
                              <p:par>
                                <p:cTn id="105" presetID="16" presetClass="entr" presetSubtype="26" fill="hold" nodeType="withEffect">
                                  <p:stCondLst>
                                    <p:cond delay="0"/>
                                  </p:stCondLst>
                                  <p:childTnLst>
                                    <p:set>
                                      <p:cBhvr>
                                        <p:cTn id="106" dur="1" fill="hold">
                                          <p:stCondLst>
                                            <p:cond delay="0"/>
                                          </p:stCondLst>
                                        </p:cTn>
                                        <p:tgtEl>
                                          <p:spTgt spid="3">
                                            <p:txEl>
                                              <p:pRg st="33" end="33"/>
                                            </p:txEl>
                                          </p:spTgt>
                                        </p:tgtEl>
                                        <p:attrNameLst>
                                          <p:attrName>style.visibility</p:attrName>
                                        </p:attrNameLst>
                                      </p:cBhvr>
                                      <p:to>
                                        <p:strVal val="visible"/>
                                      </p:to>
                                    </p:set>
                                    <p:animEffect transition="in" filter="barn(inHorizontal)">
                                      <p:cBhvr>
                                        <p:cTn id="107" dur="500"/>
                                        <p:tgtEl>
                                          <p:spTgt spid="3">
                                            <p:txEl>
                                              <p:pRg st="33" end="3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08" restart="whenNotActive" fill="hold" evtFilter="cancelBubble" nodeType="interactiveSeq">
                <p:stCondLst>
                  <p:cond evt="onClick" delay="0">
                    <p:tgtEl>
                      <p:spTgt spid="4"/>
                    </p:tgtEl>
                  </p:cond>
                </p:stCondLst>
                <p:endSync evt="end" delay="0">
                  <p:rtn val="all"/>
                </p:endSync>
                <p:childTnLst>
                  <p:par>
                    <p:cTn id="109" fill="hold">
                      <p:stCondLst>
                        <p:cond delay="0"/>
                      </p:stCondLst>
                      <p:childTnLst>
                        <p:par>
                          <p:cTn id="110" fill="hold">
                            <p:stCondLst>
                              <p:cond delay="0"/>
                            </p:stCondLst>
                            <p:childTnLst>
                              <p:par>
                                <p:cTn id="111" presetID="1" presetClass="mediacall" presetSubtype="0" fill="hold" nodeType="clickEffect">
                                  <p:stCondLst>
                                    <p:cond delay="0"/>
                                  </p:stCondLst>
                                  <p:childTnLst>
                                    <p:cmd type="call" cmd="playFrom(0.0)">
                                      <p:cBhvr>
                                        <p:cTn id="112" dur="96380" fill="hold"/>
                                        <p:tgtEl>
                                          <p:spTgt spid="4"/>
                                        </p:tgtEl>
                                      </p:cBhvr>
                                    </p:cmd>
                                  </p:childTnLst>
                                </p:cTn>
                              </p:par>
                            </p:childTnLst>
                          </p:cTn>
                        </p:par>
                      </p:childTnLst>
                    </p:cTn>
                  </p:par>
                </p:childTnLst>
              </p:cTn>
              <p:nextCondLst>
                <p:cond evt="onClick" delay="0">
                  <p:tgtEl>
                    <p:spTgt spid="4"/>
                  </p:tgtEl>
                </p:cond>
              </p:nextCondLst>
            </p:seq>
            <p:audio>
              <p:cMediaNode>
                <p:cTn id="113"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bldLst>
      <p:bldP spid="11266"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03D4A8"/>
            </a:gs>
            <a:gs pos="25000">
              <a:srgbClr val="21D6E0"/>
            </a:gs>
            <a:gs pos="75000">
              <a:srgbClr val="0087E6"/>
            </a:gs>
            <a:gs pos="100000">
              <a:srgbClr val="005CBF"/>
            </a:gs>
          </a:gsLst>
          <a:lin ang="5400000"/>
        </a:grad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868362"/>
          </a:xfrm>
        </p:spPr>
        <p:txBody>
          <a:bodyPr/>
          <a:lstStyle/>
          <a:p>
            <a:r>
              <a:rPr lang="ru-RU" sz="3200" smtClean="0">
                <a:solidFill>
                  <a:srgbClr val="FF0000"/>
                </a:solidFill>
                <a:latin typeface="Arial Black" pitchFamily="34" charset="0"/>
              </a:rPr>
              <a:t>Ленинградцы, дети мои!</a:t>
            </a:r>
          </a:p>
        </p:txBody>
      </p:sp>
      <p:sp>
        <p:nvSpPr>
          <p:cNvPr id="5" name="Содержимое 4"/>
          <p:cNvSpPr>
            <a:spLocks noGrp="1"/>
          </p:cNvSpPr>
          <p:nvPr>
            <p:ph sz="half" idx="1"/>
          </p:nvPr>
        </p:nvSpPr>
        <p:spPr>
          <a:xfrm>
            <a:off x="457200" y="1066800"/>
            <a:ext cx="4343400" cy="5059363"/>
          </a:xfrm>
        </p:spPr>
        <p:txBody>
          <a:bodyPr/>
          <a:lstStyle/>
          <a:p>
            <a:pPr>
              <a:buFont typeface="Arial" pitchFamily="34" charset="0"/>
              <a:buNone/>
            </a:pPr>
            <a:r>
              <a:rPr lang="ru-RU" sz="1800" smtClean="0"/>
              <a:t>Ленинградцы, дети мои!</a:t>
            </a:r>
          </a:p>
          <a:p>
            <a:pPr>
              <a:buFont typeface="Arial" pitchFamily="34" charset="0"/>
              <a:buNone/>
            </a:pPr>
            <a:r>
              <a:rPr lang="ru-RU" sz="1800" smtClean="0"/>
              <a:t>Ленинградцы, гордость моя!</a:t>
            </a:r>
          </a:p>
          <a:p>
            <a:pPr>
              <a:buFont typeface="Arial" pitchFamily="34" charset="0"/>
              <a:buNone/>
            </a:pPr>
            <a:r>
              <a:rPr lang="ru-RU" sz="1800" smtClean="0"/>
              <a:t>Мне в струе степного ручья</a:t>
            </a:r>
          </a:p>
          <a:p>
            <a:pPr>
              <a:buFont typeface="Arial" pitchFamily="34" charset="0"/>
              <a:buNone/>
            </a:pPr>
            <a:r>
              <a:rPr lang="ru-RU" sz="1800" smtClean="0"/>
              <a:t>Виден отблеск невской струи.</a:t>
            </a:r>
          </a:p>
          <a:p>
            <a:pPr>
              <a:buFont typeface="Arial" pitchFamily="34" charset="0"/>
              <a:buNone/>
            </a:pPr>
            <a:r>
              <a:rPr lang="ru-RU" sz="1800" smtClean="0"/>
              <a:t>Если вдоль снеговых хребтов</a:t>
            </a:r>
          </a:p>
          <a:p>
            <a:pPr>
              <a:buFont typeface="Arial" pitchFamily="34" charset="0"/>
              <a:buNone/>
            </a:pPr>
            <a:r>
              <a:rPr lang="ru-RU" sz="1800" smtClean="0"/>
              <a:t>Взором старческим я скользну</a:t>
            </a:r>
          </a:p>
          <a:p>
            <a:pPr>
              <a:buFont typeface="Arial" pitchFamily="34" charset="0"/>
              <a:buNone/>
            </a:pPr>
            <a:r>
              <a:rPr lang="ru-RU" sz="1800" smtClean="0"/>
              <a:t>Вижу своды ваших мостов</a:t>
            </a:r>
          </a:p>
          <a:p>
            <a:pPr>
              <a:buFont typeface="Arial" pitchFamily="34" charset="0"/>
              <a:buNone/>
            </a:pPr>
            <a:r>
              <a:rPr lang="ru-RU" sz="1800" smtClean="0"/>
              <a:t>И балтийскую голубизну,</a:t>
            </a:r>
          </a:p>
          <a:p>
            <a:pPr>
              <a:buFont typeface="Arial" pitchFamily="34" charset="0"/>
              <a:buNone/>
            </a:pPr>
            <a:r>
              <a:rPr lang="ru-RU" sz="1800" smtClean="0"/>
              <a:t>Фонарей вечерних рой,</a:t>
            </a:r>
          </a:p>
          <a:p>
            <a:pPr>
              <a:buFont typeface="Arial" pitchFamily="34" charset="0"/>
              <a:buNone/>
            </a:pPr>
            <a:r>
              <a:rPr lang="ru-RU" sz="1800" smtClean="0"/>
              <a:t>Золоченых крыш острия…</a:t>
            </a:r>
          </a:p>
          <a:p>
            <a:pPr>
              <a:buFont typeface="Arial" pitchFamily="34" charset="0"/>
              <a:buNone/>
            </a:pPr>
            <a:r>
              <a:rPr lang="ru-RU" sz="1800" smtClean="0"/>
              <a:t>Ленинградцы, дети мои!</a:t>
            </a:r>
          </a:p>
          <a:p>
            <a:pPr>
              <a:buFont typeface="Arial" pitchFamily="34" charset="0"/>
              <a:buNone/>
            </a:pPr>
            <a:r>
              <a:rPr lang="ru-RU" sz="1800" smtClean="0"/>
              <a:t>Ленинградцы, гордость моя!</a:t>
            </a:r>
          </a:p>
          <a:p>
            <a:pPr>
              <a:buFont typeface="Arial" pitchFamily="34" charset="0"/>
              <a:buNone/>
            </a:pPr>
            <a:endParaRPr lang="ru-RU" sz="1800" smtClean="0"/>
          </a:p>
          <a:p>
            <a:pPr>
              <a:buFont typeface="Arial" pitchFamily="34" charset="0"/>
              <a:buNone/>
            </a:pPr>
            <a:r>
              <a:rPr lang="ru-RU" sz="1800" smtClean="0"/>
              <a:t>Не затем я на свете жил</a:t>
            </a:r>
          </a:p>
          <a:p>
            <a:pPr>
              <a:buFont typeface="Arial" pitchFamily="34" charset="0"/>
              <a:buNone/>
            </a:pPr>
            <a:r>
              <a:rPr lang="ru-RU" sz="1800" smtClean="0"/>
              <a:t>Чтоб разбойничий чуять смрад;</a:t>
            </a:r>
          </a:p>
          <a:p>
            <a:pPr>
              <a:buFont typeface="Arial" pitchFamily="34" charset="0"/>
              <a:buNone/>
            </a:pPr>
            <a:endParaRPr lang="ru-RU" sz="1800" smtClean="0"/>
          </a:p>
        </p:txBody>
      </p:sp>
      <p:sp>
        <p:nvSpPr>
          <p:cNvPr id="6" name="Содержимое 5"/>
          <p:cNvSpPr>
            <a:spLocks noGrp="1"/>
          </p:cNvSpPr>
          <p:nvPr>
            <p:ph sz="half" idx="2"/>
          </p:nvPr>
        </p:nvSpPr>
        <p:spPr>
          <a:xfrm>
            <a:off x="4648200" y="1066800"/>
            <a:ext cx="4495800" cy="5410200"/>
          </a:xfrm>
        </p:spPr>
        <p:txBody>
          <a:bodyPr/>
          <a:lstStyle/>
          <a:p>
            <a:pPr>
              <a:buFont typeface="Arial" pitchFamily="34" charset="0"/>
              <a:buNone/>
            </a:pPr>
            <a:r>
              <a:rPr lang="ru-RU" sz="1800" smtClean="0"/>
              <a:t>Не затем вам, братья, служил,</a:t>
            </a:r>
          </a:p>
          <a:p>
            <a:pPr>
              <a:buFont typeface="Arial" pitchFamily="34" charset="0"/>
              <a:buNone/>
            </a:pPr>
            <a:r>
              <a:rPr lang="ru-RU" sz="1800" smtClean="0"/>
              <a:t>Чтоб забрался ползучий гад</a:t>
            </a:r>
          </a:p>
          <a:p>
            <a:pPr>
              <a:buFont typeface="Arial" pitchFamily="34" charset="0"/>
              <a:buNone/>
            </a:pPr>
            <a:r>
              <a:rPr lang="ru-RU" sz="1800" smtClean="0"/>
              <a:t>В город сказочный, в город- сад</a:t>
            </a:r>
          </a:p>
          <a:p>
            <a:pPr>
              <a:buFont typeface="Arial" pitchFamily="34" charset="0"/>
              <a:buNone/>
            </a:pPr>
            <a:r>
              <a:rPr lang="ru-RU" sz="1800" smtClean="0"/>
              <a:t>Не затем к себе Ленинград</a:t>
            </a:r>
          </a:p>
          <a:p>
            <a:pPr>
              <a:buFont typeface="Arial" pitchFamily="34" charset="0"/>
              <a:buNone/>
            </a:pPr>
            <a:r>
              <a:rPr lang="ru-RU" sz="1800" smtClean="0"/>
              <a:t>Взор Джамбула приворожил!</a:t>
            </a:r>
          </a:p>
          <a:p>
            <a:pPr>
              <a:buFont typeface="Arial" pitchFamily="34" charset="0"/>
              <a:buNone/>
            </a:pPr>
            <a:r>
              <a:rPr lang="ru-RU" sz="1800" smtClean="0"/>
              <a:t>А затем я на свете жил,</a:t>
            </a:r>
          </a:p>
          <a:p>
            <a:pPr>
              <a:buFont typeface="Arial" pitchFamily="34" charset="0"/>
              <a:buNone/>
            </a:pPr>
            <a:r>
              <a:rPr lang="ru-RU" sz="1800" smtClean="0"/>
              <a:t>Чтобы сброд фашистских громил,</a:t>
            </a:r>
          </a:p>
          <a:p>
            <a:pPr>
              <a:buFont typeface="Arial" pitchFamily="34" charset="0"/>
              <a:buNone/>
            </a:pPr>
            <a:r>
              <a:rPr lang="ru-RU" sz="1800" smtClean="0"/>
              <a:t>не успев отпрянуть назад,</a:t>
            </a:r>
          </a:p>
          <a:p>
            <a:pPr>
              <a:buFont typeface="Arial" pitchFamily="34" charset="0"/>
              <a:buNone/>
            </a:pPr>
            <a:r>
              <a:rPr lang="ru-RU" sz="1800" smtClean="0"/>
              <a:t>Волчьи кости свои сложил</a:t>
            </a:r>
          </a:p>
          <a:p>
            <a:pPr>
              <a:buFont typeface="Arial" pitchFamily="34" charset="0"/>
              <a:buNone/>
            </a:pPr>
            <a:r>
              <a:rPr lang="ru-RU" sz="1800" smtClean="0"/>
              <a:t>У священных ваших оград.</a:t>
            </a:r>
          </a:p>
          <a:p>
            <a:pPr>
              <a:buFont typeface="Arial" pitchFamily="34" charset="0"/>
              <a:buNone/>
            </a:pPr>
            <a:r>
              <a:rPr lang="ru-RU" sz="1800" smtClean="0"/>
              <a:t>Вот зачем на север бегут</a:t>
            </a:r>
          </a:p>
          <a:p>
            <a:pPr>
              <a:buFont typeface="Arial" pitchFamily="34" charset="0"/>
              <a:buNone/>
            </a:pPr>
            <a:r>
              <a:rPr lang="ru-RU" sz="1800" smtClean="0"/>
              <a:t>Казахстанских рельс колеи,</a:t>
            </a:r>
          </a:p>
          <a:p>
            <a:pPr>
              <a:buFont typeface="Arial" pitchFamily="34" charset="0"/>
              <a:buNone/>
            </a:pPr>
            <a:r>
              <a:rPr lang="ru-RU" sz="1800" smtClean="0"/>
              <a:t>Вот зачем Неву берегут</a:t>
            </a:r>
          </a:p>
          <a:p>
            <a:pPr>
              <a:buFont typeface="Arial" pitchFamily="34" charset="0"/>
              <a:buNone/>
            </a:pPr>
            <a:r>
              <a:rPr lang="ru-RU" sz="1800" smtClean="0"/>
              <a:t>Ваших набережных края,</a:t>
            </a:r>
          </a:p>
          <a:p>
            <a:pPr>
              <a:buFont typeface="Arial" pitchFamily="34" charset="0"/>
              <a:buNone/>
            </a:pPr>
            <a:r>
              <a:rPr lang="ru-RU" sz="1800" smtClean="0"/>
              <a:t>Ленинградцы, дети мои!</a:t>
            </a:r>
          </a:p>
          <a:p>
            <a:pPr>
              <a:buFont typeface="Arial" pitchFamily="34" charset="0"/>
              <a:buNone/>
            </a:pPr>
            <a:r>
              <a:rPr lang="ru-RU" sz="1800" smtClean="0"/>
              <a:t>Ленинградцы, гордость моя!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diamond(in)">
                                      <p:cBhvr>
                                        <p:cTn id="13" dur="2000"/>
                                        <p:tgtEl>
                                          <p:spTgt spid="5">
                                            <p:txEl>
                                              <p:pRg st="0" end="0"/>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diamond(in)">
                                      <p:cBhvr>
                                        <p:cTn id="16" dur="2000"/>
                                        <p:tgtEl>
                                          <p:spTgt spid="5">
                                            <p:txEl>
                                              <p:pRg st="1" end="1"/>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diamond(in)">
                                      <p:cBhvr>
                                        <p:cTn id="19" dur="2000"/>
                                        <p:tgtEl>
                                          <p:spTgt spid="5">
                                            <p:txEl>
                                              <p:pRg st="2" end="2"/>
                                            </p:txEl>
                                          </p:spTgt>
                                        </p:tgtEl>
                                      </p:cBhvr>
                                    </p:animEffect>
                                  </p:childTnLst>
                                </p:cTn>
                              </p:par>
                              <p:par>
                                <p:cTn id="20" presetID="8" presetClass="entr" presetSubtype="16" fill="hold" nodeType="with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diamond(in)">
                                      <p:cBhvr>
                                        <p:cTn id="22" dur="2000"/>
                                        <p:tgtEl>
                                          <p:spTgt spid="5">
                                            <p:txEl>
                                              <p:pRg st="3" end="3"/>
                                            </p:txEl>
                                          </p:spTgt>
                                        </p:tgtEl>
                                      </p:cBhvr>
                                    </p:animEffect>
                                  </p:childTnLst>
                                </p:cTn>
                              </p:par>
                              <p:par>
                                <p:cTn id="23" presetID="8" presetClass="entr" presetSubtype="16" fill="hold"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diamond(in)">
                                      <p:cBhvr>
                                        <p:cTn id="25" dur="2000"/>
                                        <p:tgtEl>
                                          <p:spTgt spid="5">
                                            <p:txEl>
                                              <p:pRg st="4" end="4"/>
                                            </p:txEl>
                                          </p:spTgt>
                                        </p:tgtEl>
                                      </p:cBhvr>
                                    </p:animEffect>
                                  </p:childTnLst>
                                </p:cTn>
                              </p:par>
                              <p:par>
                                <p:cTn id="26" presetID="8" presetClass="entr" presetSubtype="16" fill="hold" nodeType="with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Effect transition="in" filter="diamond(in)">
                                      <p:cBhvr>
                                        <p:cTn id="28" dur="2000"/>
                                        <p:tgtEl>
                                          <p:spTgt spid="5">
                                            <p:txEl>
                                              <p:pRg st="5" end="5"/>
                                            </p:txEl>
                                          </p:spTgt>
                                        </p:tgtEl>
                                      </p:cBhvr>
                                    </p:animEffect>
                                  </p:childTnLst>
                                </p:cTn>
                              </p:par>
                              <p:par>
                                <p:cTn id="29" presetID="8" presetClass="entr" presetSubtype="16" fill="hold" nodeType="with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diamond(in)">
                                      <p:cBhvr>
                                        <p:cTn id="31" dur="2000"/>
                                        <p:tgtEl>
                                          <p:spTgt spid="5">
                                            <p:txEl>
                                              <p:pRg st="6" end="6"/>
                                            </p:txEl>
                                          </p:spTgt>
                                        </p:tgtEl>
                                      </p:cBhvr>
                                    </p:animEffect>
                                  </p:childTnLst>
                                </p:cTn>
                              </p:par>
                              <p:par>
                                <p:cTn id="32" presetID="8" presetClass="entr" presetSubtype="16" fill="hold" nodeType="withEffect">
                                  <p:stCondLst>
                                    <p:cond delay="0"/>
                                  </p:stCondLst>
                                  <p:childTnLst>
                                    <p:set>
                                      <p:cBhvr>
                                        <p:cTn id="33" dur="1" fill="hold">
                                          <p:stCondLst>
                                            <p:cond delay="0"/>
                                          </p:stCondLst>
                                        </p:cTn>
                                        <p:tgtEl>
                                          <p:spTgt spid="5">
                                            <p:txEl>
                                              <p:pRg st="7" end="7"/>
                                            </p:txEl>
                                          </p:spTgt>
                                        </p:tgtEl>
                                        <p:attrNameLst>
                                          <p:attrName>style.visibility</p:attrName>
                                        </p:attrNameLst>
                                      </p:cBhvr>
                                      <p:to>
                                        <p:strVal val="visible"/>
                                      </p:to>
                                    </p:set>
                                    <p:animEffect transition="in" filter="diamond(in)">
                                      <p:cBhvr>
                                        <p:cTn id="34" dur="2000"/>
                                        <p:tgtEl>
                                          <p:spTgt spid="5">
                                            <p:txEl>
                                              <p:pRg st="7" end="7"/>
                                            </p:txEl>
                                          </p:spTgt>
                                        </p:tgtEl>
                                      </p:cBhvr>
                                    </p:animEffect>
                                  </p:childTnLst>
                                </p:cTn>
                              </p:par>
                              <p:par>
                                <p:cTn id="35" presetID="8" presetClass="entr" presetSubtype="16" fill="hold" nodeType="with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Effect transition="in" filter="diamond(in)">
                                      <p:cBhvr>
                                        <p:cTn id="37" dur="2000"/>
                                        <p:tgtEl>
                                          <p:spTgt spid="5">
                                            <p:txEl>
                                              <p:pRg st="8" end="8"/>
                                            </p:txEl>
                                          </p:spTgt>
                                        </p:tgtEl>
                                      </p:cBhvr>
                                    </p:animEffect>
                                  </p:childTnLst>
                                </p:cTn>
                              </p:par>
                              <p:par>
                                <p:cTn id="38" presetID="8" presetClass="entr" presetSubtype="16" fill="hold" nodeType="withEffect">
                                  <p:stCondLst>
                                    <p:cond delay="0"/>
                                  </p:stCondLst>
                                  <p:childTnLst>
                                    <p:set>
                                      <p:cBhvr>
                                        <p:cTn id="39" dur="1" fill="hold">
                                          <p:stCondLst>
                                            <p:cond delay="0"/>
                                          </p:stCondLst>
                                        </p:cTn>
                                        <p:tgtEl>
                                          <p:spTgt spid="5">
                                            <p:txEl>
                                              <p:pRg st="9" end="9"/>
                                            </p:txEl>
                                          </p:spTgt>
                                        </p:tgtEl>
                                        <p:attrNameLst>
                                          <p:attrName>style.visibility</p:attrName>
                                        </p:attrNameLst>
                                      </p:cBhvr>
                                      <p:to>
                                        <p:strVal val="visible"/>
                                      </p:to>
                                    </p:set>
                                    <p:animEffect transition="in" filter="diamond(in)">
                                      <p:cBhvr>
                                        <p:cTn id="40" dur="2000"/>
                                        <p:tgtEl>
                                          <p:spTgt spid="5">
                                            <p:txEl>
                                              <p:pRg st="9" end="9"/>
                                            </p:txEl>
                                          </p:spTgt>
                                        </p:tgtEl>
                                      </p:cBhvr>
                                    </p:animEffect>
                                  </p:childTnLst>
                                </p:cTn>
                              </p:par>
                              <p:par>
                                <p:cTn id="41" presetID="8" presetClass="entr" presetSubtype="16" fill="hold" nodeType="withEffect">
                                  <p:stCondLst>
                                    <p:cond delay="0"/>
                                  </p:stCondLst>
                                  <p:childTnLst>
                                    <p:set>
                                      <p:cBhvr>
                                        <p:cTn id="42" dur="1" fill="hold">
                                          <p:stCondLst>
                                            <p:cond delay="0"/>
                                          </p:stCondLst>
                                        </p:cTn>
                                        <p:tgtEl>
                                          <p:spTgt spid="5">
                                            <p:txEl>
                                              <p:pRg st="10" end="10"/>
                                            </p:txEl>
                                          </p:spTgt>
                                        </p:tgtEl>
                                        <p:attrNameLst>
                                          <p:attrName>style.visibility</p:attrName>
                                        </p:attrNameLst>
                                      </p:cBhvr>
                                      <p:to>
                                        <p:strVal val="visible"/>
                                      </p:to>
                                    </p:set>
                                    <p:animEffect transition="in" filter="diamond(in)">
                                      <p:cBhvr>
                                        <p:cTn id="43" dur="2000"/>
                                        <p:tgtEl>
                                          <p:spTgt spid="5">
                                            <p:txEl>
                                              <p:pRg st="10" end="10"/>
                                            </p:txEl>
                                          </p:spTgt>
                                        </p:tgtEl>
                                      </p:cBhvr>
                                    </p:animEffect>
                                  </p:childTnLst>
                                </p:cTn>
                              </p:par>
                              <p:par>
                                <p:cTn id="44" presetID="8" presetClass="entr" presetSubtype="16" fill="hold" nodeType="withEffect">
                                  <p:stCondLst>
                                    <p:cond delay="0"/>
                                  </p:stCondLst>
                                  <p:childTnLst>
                                    <p:set>
                                      <p:cBhvr>
                                        <p:cTn id="45" dur="1" fill="hold">
                                          <p:stCondLst>
                                            <p:cond delay="0"/>
                                          </p:stCondLst>
                                        </p:cTn>
                                        <p:tgtEl>
                                          <p:spTgt spid="5">
                                            <p:txEl>
                                              <p:pRg st="11" end="11"/>
                                            </p:txEl>
                                          </p:spTgt>
                                        </p:tgtEl>
                                        <p:attrNameLst>
                                          <p:attrName>style.visibility</p:attrName>
                                        </p:attrNameLst>
                                      </p:cBhvr>
                                      <p:to>
                                        <p:strVal val="visible"/>
                                      </p:to>
                                    </p:set>
                                    <p:animEffect transition="in" filter="diamond(in)">
                                      <p:cBhvr>
                                        <p:cTn id="46" dur="2000"/>
                                        <p:tgtEl>
                                          <p:spTgt spid="5">
                                            <p:txEl>
                                              <p:pRg st="11" end="11"/>
                                            </p:txEl>
                                          </p:spTgt>
                                        </p:tgtEl>
                                      </p:cBhvr>
                                    </p:animEffect>
                                  </p:childTnLst>
                                </p:cTn>
                              </p:par>
                              <p:par>
                                <p:cTn id="47" presetID="8" presetClass="entr" presetSubtype="16" fill="hold" nodeType="withEffect">
                                  <p:stCondLst>
                                    <p:cond delay="0"/>
                                  </p:stCondLst>
                                  <p:childTnLst>
                                    <p:set>
                                      <p:cBhvr>
                                        <p:cTn id="48" dur="1" fill="hold">
                                          <p:stCondLst>
                                            <p:cond delay="0"/>
                                          </p:stCondLst>
                                        </p:cTn>
                                        <p:tgtEl>
                                          <p:spTgt spid="5">
                                            <p:txEl>
                                              <p:pRg st="13" end="13"/>
                                            </p:txEl>
                                          </p:spTgt>
                                        </p:tgtEl>
                                        <p:attrNameLst>
                                          <p:attrName>style.visibility</p:attrName>
                                        </p:attrNameLst>
                                      </p:cBhvr>
                                      <p:to>
                                        <p:strVal val="visible"/>
                                      </p:to>
                                    </p:set>
                                    <p:animEffect transition="in" filter="diamond(in)">
                                      <p:cBhvr>
                                        <p:cTn id="49" dur="2000"/>
                                        <p:tgtEl>
                                          <p:spTgt spid="5">
                                            <p:txEl>
                                              <p:pRg st="13" end="13"/>
                                            </p:txEl>
                                          </p:spTgt>
                                        </p:tgtEl>
                                      </p:cBhvr>
                                    </p:animEffect>
                                  </p:childTnLst>
                                </p:cTn>
                              </p:par>
                              <p:par>
                                <p:cTn id="50" presetID="8" presetClass="entr" presetSubtype="16" fill="hold" nodeType="withEffect">
                                  <p:stCondLst>
                                    <p:cond delay="0"/>
                                  </p:stCondLst>
                                  <p:childTnLst>
                                    <p:set>
                                      <p:cBhvr>
                                        <p:cTn id="51" dur="1" fill="hold">
                                          <p:stCondLst>
                                            <p:cond delay="0"/>
                                          </p:stCondLst>
                                        </p:cTn>
                                        <p:tgtEl>
                                          <p:spTgt spid="5">
                                            <p:txEl>
                                              <p:pRg st="14" end="14"/>
                                            </p:txEl>
                                          </p:spTgt>
                                        </p:tgtEl>
                                        <p:attrNameLst>
                                          <p:attrName>style.visibility</p:attrName>
                                        </p:attrNameLst>
                                      </p:cBhvr>
                                      <p:to>
                                        <p:strVal val="visible"/>
                                      </p:to>
                                    </p:set>
                                    <p:animEffect transition="in" filter="diamond(in)">
                                      <p:cBhvr>
                                        <p:cTn id="52" dur="2000"/>
                                        <p:tgtEl>
                                          <p:spTgt spid="5">
                                            <p:txEl>
                                              <p:pRg st="14" end="14"/>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nodeType="clickEffect">
                                  <p:stCondLst>
                                    <p:cond delay="0"/>
                                  </p:stCondLst>
                                  <p:childTnLst>
                                    <p:set>
                                      <p:cBhvr>
                                        <p:cTn id="56" dur="1" fill="hold">
                                          <p:stCondLst>
                                            <p:cond delay="0"/>
                                          </p:stCondLst>
                                        </p:cTn>
                                        <p:tgtEl>
                                          <p:spTgt spid="6">
                                            <p:txEl>
                                              <p:pRg st="0" end="0"/>
                                            </p:txEl>
                                          </p:spTgt>
                                        </p:tgtEl>
                                        <p:attrNameLst>
                                          <p:attrName>style.visibility</p:attrName>
                                        </p:attrNameLst>
                                      </p:cBhvr>
                                      <p:to>
                                        <p:strVal val="visible"/>
                                      </p:to>
                                    </p:set>
                                    <p:animEffect transition="in" filter="diamond(in)">
                                      <p:cBhvr>
                                        <p:cTn id="57" dur="2000"/>
                                        <p:tgtEl>
                                          <p:spTgt spid="6">
                                            <p:txEl>
                                              <p:pRg st="0" end="0"/>
                                            </p:txEl>
                                          </p:spTgt>
                                        </p:tgtEl>
                                      </p:cBhvr>
                                    </p:animEffect>
                                  </p:childTnLst>
                                </p:cTn>
                              </p:par>
                              <p:par>
                                <p:cTn id="58" presetID="8" presetClass="entr" presetSubtype="16" fill="hold" nodeType="withEffect">
                                  <p:stCondLst>
                                    <p:cond delay="0"/>
                                  </p:stCondLst>
                                  <p:childTnLst>
                                    <p:set>
                                      <p:cBhvr>
                                        <p:cTn id="59" dur="1" fill="hold">
                                          <p:stCondLst>
                                            <p:cond delay="0"/>
                                          </p:stCondLst>
                                        </p:cTn>
                                        <p:tgtEl>
                                          <p:spTgt spid="6">
                                            <p:txEl>
                                              <p:pRg st="1" end="1"/>
                                            </p:txEl>
                                          </p:spTgt>
                                        </p:tgtEl>
                                        <p:attrNameLst>
                                          <p:attrName>style.visibility</p:attrName>
                                        </p:attrNameLst>
                                      </p:cBhvr>
                                      <p:to>
                                        <p:strVal val="visible"/>
                                      </p:to>
                                    </p:set>
                                    <p:animEffect transition="in" filter="diamond(in)">
                                      <p:cBhvr>
                                        <p:cTn id="60" dur="2000"/>
                                        <p:tgtEl>
                                          <p:spTgt spid="6">
                                            <p:txEl>
                                              <p:pRg st="1" end="1"/>
                                            </p:txEl>
                                          </p:spTgt>
                                        </p:tgtEl>
                                      </p:cBhvr>
                                    </p:animEffect>
                                  </p:childTnLst>
                                </p:cTn>
                              </p:par>
                              <p:par>
                                <p:cTn id="61" presetID="8" presetClass="entr" presetSubtype="16" fill="hold" nodeType="withEffect">
                                  <p:stCondLst>
                                    <p:cond delay="0"/>
                                  </p:stCondLst>
                                  <p:childTnLst>
                                    <p:set>
                                      <p:cBhvr>
                                        <p:cTn id="62" dur="1" fill="hold">
                                          <p:stCondLst>
                                            <p:cond delay="0"/>
                                          </p:stCondLst>
                                        </p:cTn>
                                        <p:tgtEl>
                                          <p:spTgt spid="6">
                                            <p:txEl>
                                              <p:pRg st="2" end="2"/>
                                            </p:txEl>
                                          </p:spTgt>
                                        </p:tgtEl>
                                        <p:attrNameLst>
                                          <p:attrName>style.visibility</p:attrName>
                                        </p:attrNameLst>
                                      </p:cBhvr>
                                      <p:to>
                                        <p:strVal val="visible"/>
                                      </p:to>
                                    </p:set>
                                    <p:animEffect transition="in" filter="diamond(in)">
                                      <p:cBhvr>
                                        <p:cTn id="63" dur="2000"/>
                                        <p:tgtEl>
                                          <p:spTgt spid="6">
                                            <p:txEl>
                                              <p:pRg st="2" end="2"/>
                                            </p:txEl>
                                          </p:spTgt>
                                        </p:tgtEl>
                                      </p:cBhvr>
                                    </p:animEffect>
                                  </p:childTnLst>
                                </p:cTn>
                              </p:par>
                              <p:par>
                                <p:cTn id="64" presetID="8" presetClass="entr" presetSubtype="16" fill="hold" nodeType="withEffect">
                                  <p:stCondLst>
                                    <p:cond delay="0"/>
                                  </p:stCondLst>
                                  <p:childTnLst>
                                    <p:set>
                                      <p:cBhvr>
                                        <p:cTn id="65" dur="1" fill="hold">
                                          <p:stCondLst>
                                            <p:cond delay="0"/>
                                          </p:stCondLst>
                                        </p:cTn>
                                        <p:tgtEl>
                                          <p:spTgt spid="6">
                                            <p:txEl>
                                              <p:pRg st="3" end="3"/>
                                            </p:txEl>
                                          </p:spTgt>
                                        </p:tgtEl>
                                        <p:attrNameLst>
                                          <p:attrName>style.visibility</p:attrName>
                                        </p:attrNameLst>
                                      </p:cBhvr>
                                      <p:to>
                                        <p:strVal val="visible"/>
                                      </p:to>
                                    </p:set>
                                    <p:animEffect transition="in" filter="diamond(in)">
                                      <p:cBhvr>
                                        <p:cTn id="66" dur="2000"/>
                                        <p:tgtEl>
                                          <p:spTgt spid="6">
                                            <p:txEl>
                                              <p:pRg st="3" end="3"/>
                                            </p:txEl>
                                          </p:spTgt>
                                        </p:tgtEl>
                                      </p:cBhvr>
                                    </p:animEffect>
                                  </p:childTnLst>
                                </p:cTn>
                              </p:par>
                              <p:par>
                                <p:cTn id="67" presetID="8" presetClass="entr" presetSubtype="16" fill="hold" nodeType="withEffect">
                                  <p:stCondLst>
                                    <p:cond delay="0"/>
                                  </p:stCondLst>
                                  <p:childTnLst>
                                    <p:set>
                                      <p:cBhvr>
                                        <p:cTn id="68" dur="1" fill="hold">
                                          <p:stCondLst>
                                            <p:cond delay="0"/>
                                          </p:stCondLst>
                                        </p:cTn>
                                        <p:tgtEl>
                                          <p:spTgt spid="6">
                                            <p:txEl>
                                              <p:pRg st="4" end="4"/>
                                            </p:txEl>
                                          </p:spTgt>
                                        </p:tgtEl>
                                        <p:attrNameLst>
                                          <p:attrName>style.visibility</p:attrName>
                                        </p:attrNameLst>
                                      </p:cBhvr>
                                      <p:to>
                                        <p:strVal val="visible"/>
                                      </p:to>
                                    </p:set>
                                    <p:animEffect transition="in" filter="diamond(in)">
                                      <p:cBhvr>
                                        <p:cTn id="69" dur="2000"/>
                                        <p:tgtEl>
                                          <p:spTgt spid="6">
                                            <p:txEl>
                                              <p:pRg st="4" end="4"/>
                                            </p:txEl>
                                          </p:spTgt>
                                        </p:tgtEl>
                                      </p:cBhvr>
                                    </p:animEffect>
                                  </p:childTnLst>
                                </p:cTn>
                              </p:par>
                              <p:par>
                                <p:cTn id="70" presetID="8" presetClass="entr" presetSubtype="16" fill="hold" nodeType="withEffect">
                                  <p:stCondLst>
                                    <p:cond delay="0"/>
                                  </p:stCondLst>
                                  <p:childTnLst>
                                    <p:set>
                                      <p:cBhvr>
                                        <p:cTn id="71" dur="1" fill="hold">
                                          <p:stCondLst>
                                            <p:cond delay="0"/>
                                          </p:stCondLst>
                                        </p:cTn>
                                        <p:tgtEl>
                                          <p:spTgt spid="6">
                                            <p:txEl>
                                              <p:pRg st="5" end="5"/>
                                            </p:txEl>
                                          </p:spTgt>
                                        </p:tgtEl>
                                        <p:attrNameLst>
                                          <p:attrName>style.visibility</p:attrName>
                                        </p:attrNameLst>
                                      </p:cBhvr>
                                      <p:to>
                                        <p:strVal val="visible"/>
                                      </p:to>
                                    </p:set>
                                    <p:animEffect transition="in" filter="diamond(in)">
                                      <p:cBhvr>
                                        <p:cTn id="72" dur="2000"/>
                                        <p:tgtEl>
                                          <p:spTgt spid="6">
                                            <p:txEl>
                                              <p:pRg st="5" end="5"/>
                                            </p:txEl>
                                          </p:spTgt>
                                        </p:tgtEl>
                                      </p:cBhvr>
                                    </p:animEffect>
                                  </p:childTnLst>
                                </p:cTn>
                              </p:par>
                              <p:par>
                                <p:cTn id="73" presetID="8" presetClass="entr" presetSubtype="16" fill="hold" nodeType="withEffect">
                                  <p:stCondLst>
                                    <p:cond delay="0"/>
                                  </p:stCondLst>
                                  <p:childTnLst>
                                    <p:set>
                                      <p:cBhvr>
                                        <p:cTn id="74" dur="1" fill="hold">
                                          <p:stCondLst>
                                            <p:cond delay="0"/>
                                          </p:stCondLst>
                                        </p:cTn>
                                        <p:tgtEl>
                                          <p:spTgt spid="6">
                                            <p:txEl>
                                              <p:pRg st="6" end="6"/>
                                            </p:txEl>
                                          </p:spTgt>
                                        </p:tgtEl>
                                        <p:attrNameLst>
                                          <p:attrName>style.visibility</p:attrName>
                                        </p:attrNameLst>
                                      </p:cBhvr>
                                      <p:to>
                                        <p:strVal val="visible"/>
                                      </p:to>
                                    </p:set>
                                    <p:animEffect transition="in" filter="diamond(in)">
                                      <p:cBhvr>
                                        <p:cTn id="75" dur="2000"/>
                                        <p:tgtEl>
                                          <p:spTgt spid="6">
                                            <p:txEl>
                                              <p:pRg st="6" end="6"/>
                                            </p:txEl>
                                          </p:spTgt>
                                        </p:tgtEl>
                                      </p:cBhvr>
                                    </p:animEffect>
                                  </p:childTnLst>
                                </p:cTn>
                              </p:par>
                              <p:par>
                                <p:cTn id="76" presetID="8" presetClass="entr" presetSubtype="16" fill="hold" nodeType="withEffect">
                                  <p:stCondLst>
                                    <p:cond delay="0"/>
                                  </p:stCondLst>
                                  <p:childTnLst>
                                    <p:set>
                                      <p:cBhvr>
                                        <p:cTn id="77" dur="1" fill="hold">
                                          <p:stCondLst>
                                            <p:cond delay="0"/>
                                          </p:stCondLst>
                                        </p:cTn>
                                        <p:tgtEl>
                                          <p:spTgt spid="6">
                                            <p:txEl>
                                              <p:pRg st="7" end="7"/>
                                            </p:txEl>
                                          </p:spTgt>
                                        </p:tgtEl>
                                        <p:attrNameLst>
                                          <p:attrName>style.visibility</p:attrName>
                                        </p:attrNameLst>
                                      </p:cBhvr>
                                      <p:to>
                                        <p:strVal val="visible"/>
                                      </p:to>
                                    </p:set>
                                    <p:animEffect transition="in" filter="diamond(in)">
                                      <p:cBhvr>
                                        <p:cTn id="78" dur="2000"/>
                                        <p:tgtEl>
                                          <p:spTgt spid="6">
                                            <p:txEl>
                                              <p:pRg st="7" end="7"/>
                                            </p:txEl>
                                          </p:spTgt>
                                        </p:tgtEl>
                                      </p:cBhvr>
                                    </p:animEffect>
                                  </p:childTnLst>
                                </p:cTn>
                              </p:par>
                              <p:par>
                                <p:cTn id="79" presetID="8" presetClass="entr" presetSubtype="16" fill="hold" nodeType="withEffect">
                                  <p:stCondLst>
                                    <p:cond delay="0"/>
                                  </p:stCondLst>
                                  <p:childTnLst>
                                    <p:set>
                                      <p:cBhvr>
                                        <p:cTn id="80" dur="1" fill="hold">
                                          <p:stCondLst>
                                            <p:cond delay="0"/>
                                          </p:stCondLst>
                                        </p:cTn>
                                        <p:tgtEl>
                                          <p:spTgt spid="6">
                                            <p:txEl>
                                              <p:pRg st="8" end="8"/>
                                            </p:txEl>
                                          </p:spTgt>
                                        </p:tgtEl>
                                        <p:attrNameLst>
                                          <p:attrName>style.visibility</p:attrName>
                                        </p:attrNameLst>
                                      </p:cBhvr>
                                      <p:to>
                                        <p:strVal val="visible"/>
                                      </p:to>
                                    </p:set>
                                    <p:animEffect transition="in" filter="diamond(in)">
                                      <p:cBhvr>
                                        <p:cTn id="81" dur="2000"/>
                                        <p:tgtEl>
                                          <p:spTgt spid="6">
                                            <p:txEl>
                                              <p:pRg st="8" end="8"/>
                                            </p:txEl>
                                          </p:spTgt>
                                        </p:tgtEl>
                                      </p:cBhvr>
                                    </p:animEffect>
                                  </p:childTnLst>
                                </p:cTn>
                              </p:par>
                              <p:par>
                                <p:cTn id="82" presetID="8" presetClass="entr" presetSubtype="16" fill="hold" nodeType="withEffect">
                                  <p:stCondLst>
                                    <p:cond delay="0"/>
                                  </p:stCondLst>
                                  <p:childTnLst>
                                    <p:set>
                                      <p:cBhvr>
                                        <p:cTn id="83" dur="1" fill="hold">
                                          <p:stCondLst>
                                            <p:cond delay="0"/>
                                          </p:stCondLst>
                                        </p:cTn>
                                        <p:tgtEl>
                                          <p:spTgt spid="6">
                                            <p:txEl>
                                              <p:pRg st="9" end="9"/>
                                            </p:txEl>
                                          </p:spTgt>
                                        </p:tgtEl>
                                        <p:attrNameLst>
                                          <p:attrName>style.visibility</p:attrName>
                                        </p:attrNameLst>
                                      </p:cBhvr>
                                      <p:to>
                                        <p:strVal val="visible"/>
                                      </p:to>
                                    </p:set>
                                    <p:animEffect transition="in" filter="diamond(in)">
                                      <p:cBhvr>
                                        <p:cTn id="84" dur="2000"/>
                                        <p:tgtEl>
                                          <p:spTgt spid="6">
                                            <p:txEl>
                                              <p:pRg st="9" end="9"/>
                                            </p:txEl>
                                          </p:spTgt>
                                        </p:tgtEl>
                                      </p:cBhvr>
                                    </p:animEffect>
                                  </p:childTnLst>
                                </p:cTn>
                              </p:par>
                              <p:par>
                                <p:cTn id="85" presetID="8" presetClass="entr" presetSubtype="16" fill="hold" nodeType="withEffect">
                                  <p:stCondLst>
                                    <p:cond delay="0"/>
                                  </p:stCondLst>
                                  <p:childTnLst>
                                    <p:set>
                                      <p:cBhvr>
                                        <p:cTn id="86" dur="1" fill="hold">
                                          <p:stCondLst>
                                            <p:cond delay="0"/>
                                          </p:stCondLst>
                                        </p:cTn>
                                        <p:tgtEl>
                                          <p:spTgt spid="6">
                                            <p:txEl>
                                              <p:pRg st="10" end="10"/>
                                            </p:txEl>
                                          </p:spTgt>
                                        </p:tgtEl>
                                        <p:attrNameLst>
                                          <p:attrName>style.visibility</p:attrName>
                                        </p:attrNameLst>
                                      </p:cBhvr>
                                      <p:to>
                                        <p:strVal val="visible"/>
                                      </p:to>
                                    </p:set>
                                    <p:animEffect transition="in" filter="diamond(in)">
                                      <p:cBhvr>
                                        <p:cTn id="87" dur="2000"/>
                                        <p:tgtEl>
                                          <p:spTgt spid="6">
                                            <p:txEl>
                                              <p:pRg st="10" end="10"/>
                                            </p:txEl>
                                          </p:spTgt>
                                        </p:tgtEl>
                                      </p:cBhvr>
                                    </p:animEffect>
                                  </p:childTnLst>
                                </p:cTn>
                              </p:par>
                              <p:par>
                                <p:cTn id="88" presetID="8" presetClass="entr" presetSubtype="16" fill="hold" nodeType="withEffect">
                                  <p:stCondLst>
                                    <p:cond delay="0"/>
                                  </p:stCondLst>
                                  <p:childTnLst>
                                    <p:set>
                                      <p:cBhvr>
                                        <p:cTn id="89" dur="1" fill="hold">
                                          <p:stCondLst>
                                            <p:cond delay="0"/>
                                          </p:stCondLst>
                                        </p:cTn>
                                        <p:tgtEl>
                                          <p:spTgt spid="6">
                                            <p:txEl>
                                              <p:pRg st="11" end="11"/>
                                            </p:txEl>
                                          </p:spTgt>
                                        </p:tgtEl>
                                        <p:attrNameLst>
                                          <p:attrName>style.visibility</p:attrName>
                                        </p:attrNameLst>
                                      </p:cBhvr>
                                      <p:to>
                                        <p:strVal val="visible"/>
                                      </p:to>
                                    </p:set>
                                    <p:animEffect transition="in" filter="diamond(in)">
                                      <p:cBhvr>
                                        <p:cTn id="90" dur="2000"/>
                                        <p:tgtEl>
                                          <p:spTgt spid="6">
                                            <p:txEl>
                                              <p:pRg st="11" end="11"/>
                                            </p:txEl>
                                          </p:spTgt>
                                        </p:tgtEl>
                                      </p:cBhvr>
                                    </p:animEffect>
                                  </p:childTnLst>
                                </p:cTn>
                              </p:par>
                              <p:par>
                                <p:cTn id="91" presetID="8" presetClass="entr" presetSubtype="16" fill="hold" nodeType="withEffect">
                                  <p:stCondLst>
                                    <p:cond delay="0"/>
                                  </p:stCondLst>
                                  <p:childTnLst>
                                    <p:set>
                                      <p:cBhvr>
                                        <p:cTn id="92" dur="1" fill="hold">
                                          <p:stCondLst>
                                            <p:cond delay="0"/>
                                          </p:stCondLst>
                                        </p:cTn>
                                        <p:tgtEl>
                                          <p:spTgt spid="6">
                                            <p:txEl>
                                              <p:pRg st="12" end="12"/>
                                            </p:txEl>
                                          </p:spTgt>
                                        </p:tgtEl>
                                        <p:attrNameLst>
                                          <p:attrName>style.visibility</p:attrName>
                                        </p:attrNameLst>
                                      </p:cBhvr>
                                      <p:to>
                                        <p:strVal val="visible"/>
                                      </p:to>
                                    </p:set>
                                    <p:animEffect transition="in" filter="diamond(in)">
                                      <p:cBhvr>
                                        <p:cTn id="93" dur="2000"/>
                                        <p:tgtEl>
                                          <p:spTgt spid="6">
                                            <p:txEl>
                                              <p:pRg st="12" end="12"/>
                                            </p:txEl>
                                          </p:spTgt>
                                        </p:tgtEl>
                                      </p:cBhvr>
                                    </p:animEffect>
                                  </p:childTnLst>
                                </p:cTn>
                              </p:par>
                              <p:par>
                                <p:cTn id="94" presetID="8" presetClass="entr" presetSubtype="16" fill="hold" nodeType="withEffect">
                                  <p:stCondLst>
                                    <p:cond delay="0"/>
                                  </p:stCondLst>
                                  <p:childTnLst>
                                    <p:set>
                                      <p:cBhvr>
                                        <p:cTn id="95" dur="1" fill="hold">
                                          <p:stCondLst>
                                            <p:cond delay="0"/>
                                          </p:stCondLst>
                                        </p:cTn>
                                        <p:tgtEl>
                                          <p:spTgt spid="6">
                                            <p:txEl>
                                              <p:pRg st="13" end="13"/>
                                            </p:txEl>
                                          </p:spTgt>
                                        </p:tgtEl>
                                        <p:attrNameLst>
                                          <p:attrName>style.visibility</p:attrName>
                                        </p:attrNameLst>
                                      </p:cBhvr>
                                      <p:to>
                                        <p:strVal val="visible"/>
                                      </p:to>
                                    </p:set>
                                    <p:animEffect transition="in" filter="diamond(in)">
                                      <p:cBhvr>
                                        <p:cTn id="96" dur="2000"/>
                                        <p:tgtEl>
                                          <p:spTgt spid="6">
                                            <p:txEl>
                                              <p:pRg st="13" end="13"/>
                                            </p:txEl>
                                          </p:spTgt>
                                        </p:tgtEl>
                                      </p:cBhvr>
                                    </p:animEffect>
                                  </p:childTnLst>
                                </p:cTn>
                              </p:par>
                              <p:par>
                                <p:cTn id="97" presetID="8" presetClass="entr" presetSubtype="16" fill="hold" nodeType="withEffect">
                                  <p:stCondLst>
                                    <p:cond delay="0"/>
                                  </p:stCondLst>
                                  <p:childTnLst>
                                    <p:set>
                                      <p:cBhvr>
                                        <p:cTn id="98" dur="1" fill="hold">
                                          <p:stCondLst>
                                            <p:cond delay="0"/>
                                          </p:stCondLst>
                                        </p:cTn>
                                        <p:tgtEl>
                                          <p:spTgt spid="6">
                                            <p:txEl>
                                              <p:pRg st="14" end="14"/>
                                            </p:txEl>
                                          </p:spTgt>
                                        </p:tgtEl>
                                        <p:attrNameLst>
                                          <p:attrName>style.visibility</p:attrName>
                                        </p:attrNameLst>
                                      </p:cBhvr>
                                      <p:to>
                                        <p:strVal val="visible"/>
                                      </p:to>
                                    </p:set>
                                    <p:animEffect transition="in" filter="diamond(in)">
                                      <p:cBhvr>
                                        <p:cTn id="99" dur="2000"/>
                                        <p:tgtEl>
                                          <p:spTgt spid="6">
                                            <p:txEl>
                                              <p:pRg st="14" end="14"/>
                                            </p:txEl>
                                          </p:spTgt>
                                        </p:tgtEl>
                                      </p:cBhvr>
                                    </p:animEffect>
                                  </p:childTnLst>
                                </p:cTn>
                              </p:par>
                              <p:par>
                                <p:cTn id="100" presetID="8" presetClass="entr" presetSubtype="16" fill="hold" nodeType="withEffect">
                                  <p:stCondLst>
                                    <p:cond delay="0"/>
                                  </p:stCondLst>
                                  <p:childTnLst>
                                    <p:set>
                                      <p:cBhvr>
                                        <p:cTn id="101" dur="1" fill="hold">
                                          <p:stCondLst>
                                            <p:cond delay="0"/>
                                          </p:stCondLst>
                                        </p:cTn>
                                        <p:tgtEl>
                                          <p:spTgt spid="6">
                                            <p:txEl>
                                              <p:pRg st="15" end="15"/>
                                            </p:txEl>
                                          </p:spTgt>
                                        </p:tgtEl>
                                        <p:attrNameLst>
                                          <p:attrName>style.visibility</p:attrName>
                                        </p:attrNameLst>
                                      </p:cBhvr>
                                      <p:to>
                                        <p:strVal val="visible"/>
                                      </p:to>
                                    </p:set>
                                    <p:animEffect transition="in" filter="diamond(in)">
                                      <p:cBhvr>
                                        <p:cTn id="102" dur="2000"/>
                                        <p:tgtEl>
                                          <p:spTgt spid="6">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shadeToTitle="1">
        <a:gradFill rotWithShape="1">
          <a:gsLst>
            <a:gs pos="0">
              <a:srgbClr val="000000"/>
            </a:gs>
            <a:gs pos="20000">
              <a:srgbClr val="000040"/>
            </a:gs>
            <a:gs pos="50000">
              <a:srgbClr val="400040"/>
            </a:gs>
            <a:gs pos="75000">
              <a:srgbClr val="8F0040"/>
            </a:gs>
            <a:gs pos="89999">
              <a:srgbClr val="F27300"/>
            </a:gs>
            <a:gs pos="100000">
              <a:srgbClr val="FFBF00"/>
            </a:gs>
          </a:gsLst>
          <a:path path="shape">
            <a:fillToRect l="50000" t="50000" r="50000" b="50000"/>
          </a:path>
        </a:gradFill>
        <a:effectLst/>
      </p:bgPr>
    </p:bg>
    <p:spTree>
      <p:nvGrpSpPr>
        <p:cNvPr id="1" name=""/>
        <p:cNvGrpSpPr/>
        <p:nvPr/>
      </p:nvGrpSpPr>
      <p:grpSpPr>
        <a:xfrm>
          <a:off x="0" y="0"/>
          <a:ext cx="0" cy="0"/>
          <a:chOff x="0" y="0"/>
          <a:chExt cx="0" cy="0"/>
        </a:xfrm>
      </p:grpSpPr>
      <p:sp>
        <p:nvSpPr>
          <p:cNvPr id="13314" name="Заголовок 1"/>
          <p:cNvSpPr>
            <a:spLocks noGrp="1"/>
          </p:cNvSpPr>
          <p:nvPr>
            <p:ph type="title"/>
          </p:nvPr>
        </p:nvSpPr>
        <p:spPr>
          <a:xfrm>
            <a:off x="457200" y="274638"/>
            <a:ext cx="8229600" cy="792162"/>
          </a:xfrm>
        </p:spPr>
        <p:txBody>
          <a:bodyPr/>
          <a:lstStyle/>
          <a:p>
            <a:r>
              <a:rPr lang="kk-KZ" sz="3200" b="1" smtClean="0">
                <a:solidFill>
                  <a:srgbClr val="0070C0"/>
                </a:solidFill>
                <a:latin typeface="Book Antiqua" pitchFamily="18" charset="0"/>
              </a:rPr>
              <a:t>Өлеңнің жасау тарихы</a:t>
            </a:r>
            <a:endParaRPr lang="ru-RU" sz="3200" b="1" smtClean="0">
              <a:solidFill>
                <a:srgbClr val="0070C0"/>
              </a:solidFill>
              <a:latin typeface="Book Antiqua" pitchFamily="18" charset="0"/>
            </a:endParaRPr>
          </a:p>
        </p:txBody>
      </p:sp>
      <p:sp>
        <p:nvSpPr>
          <p:cNvPr id="13315" name="Содержимое 2"/>
          <p:cNvSpPr>
            <a:spLocks noGrp="1"/>
          </p:cNvSpPr>
          <p:nvPr>
            <p:ph idx="1"/>
          </p:nvPr>
        </p:nvSpPr>
        <p:spPr>
          <a:xfrm>
            <a:off x="457200" y="990600"/>
            <a:ext cx="8229600" cy="5135563"/>
          </a:xfrm>
        </p:spPr>
        <p:txBody>
          <a:bodyPr/>
          <a:lstStyle/>
          <a:p>
            <a:r>
              <a:rPr lang="kk-KZ" sz="2400" i="1" smtClean="0">
                <a:solidFill>
                  <a:srgbClr val="FFFF00"/>
                </a:solidFill>
              </a:rPr>
              <a:t>1941-1945 жылдар біздің Отанымыз үшін ең ауыр жылдар болды. Гитлер бастаған неміс басқыншылары соғыс жарияламай жерімізге енді. Нева жағасындағы Ленинград қаласы 900 күн қоршауда қалды. Халқымыз үшін бұл күндер – зұлмат күндер болды. Осы қайғылы жағдайға байланысты Жамбыл өзінің “Ленинградтық өренім” атты өлеңін арнады.</a:t>
            </a:r>
          </a:p>
          <a:p>
            <a:pPr algn="ctr"/>
            <a:r>
              <a:rPr lang="kk-KZ" sz="2400" i="1" smtClean="0">
                <a:solidFill>
                  <a:srgbClr val="00B0F0"/>
                </a:solidFill>
              </a:rPr>
              <a:t>Глоссарий:</a:t>
            </a:r>
          </a:p>
          <a:p>
            <a:pPr>
              <a:buFont typeface="Wingdings" pitchFamily="2" charset="2"/>
              <a:buChar char="q"/>
            </a:pPr>
            <a:r>
              <a:rPr lang="kk-KZ" sz="2400" i="1" smtClean="0">
                <a:solidFill>
                  <a:srgbClr val="FFFF00"/>
                </a:solidFill>
              </a:rPr>
              <a:t>қоршау – блокада, осада;</a:t>
            </a:r>
          </a:p>
          <a:p>
            <a:pPr>
              <a:buFont typeface="Wingdings" pitchFamily="2" charset="2"/>
              <a:buChar char="q"/>
            </a:pPr>
            <a:r>
              <a:rPr lang="kk-KZ" sz="2400" i="1" smtClean="0">
                <a:solidFill>
                  <a:srgbClr val="FFFF00"/>
                </a:solidFill>
              </a:rPr>
              <a:t>Зұлмат –трагедия, бедствие;</a:t>
            </a:r>
          </a:p>
          <a:p>
            <a:pPr>
              <a:buFont typeface="Wingdings" pitchFamily="2" charset="2"/>
              <a:buChar char="q"/>
            </a:pPr>
            <a:r>
              <a:rPr lang="kk-KZ" sz="2400" i="1" smtClean="0">
                <a:solidFill>
                  <a:srgbClr val="FFFF00"/>
                </a:solidFill>
              </a:rPr>
              <a:t>Арнады – посвятил.</a:t>
            </a:r>
          </a:p>
          <a:p>
            <a:pPr>
              <a:buFont typeface="Arial" pitchFamily="34" charset="0"/>
              <a:buNone/>
            </a:pPr>
            <a:endParaRPr lang="ru-RU" sz="2400" i="1" smtClean="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 calcmode="lin" valueType="num">
                                      <p:cBhvr>
                                        <p:cTn id="7" dur="500" fill="hold"/>
                                        <p:tgtEl>
                                          <p:spTgt spid="13314"/>
                                        </p:tgtEl>
                                        <p:attrNameLst>
                                          <p:attrName>ppt_w</p:attrName>
                                        </p:attrNameLst>
                                      </p:cBhvr>
                                      <p:tavLst>
                                        <p:tav tm="0">
                                          <p:val>
                                            <p:fltVal val="0"/>
                                          </p:val>
                                        </p:tav>
                                        <p:tav tm="100000">
                                          <p:val>
                                            <p:strVal val="#ppt_w"/>
                                          </p:val>
                                        </p:tav>
                                      </p:tavLst>
                                    </p:anim>
                                    <p:anim calcmode="lin" valueType="num">
                                      <p:cBhvr>
                                        <p:cTn id="8" dur="500" fill="hold"/>
                                        <p:tgtEl>
                                          <p:spTgt spid="13314"/>
                                        </p:tgtEl>
                                        <p:attrNameLst>
                                          <p:attrName>ppt_h</p:attrName>
                                        </p:attrNameLst>
                                      </p:cBhvr>
                                      <p:tavLst>
                                        <p:tav tm="0">
                                          <p:val>
                                            <p:fltVal val="0"/>
                                          </p:val>
                                        </p:tav>
                                        <p:tav tm="100000">
                                          <p:val>
                                            <p:strVal val="#ppt_h"/>
                                          </p:val>
                                        </p:tav>
                                      </p:tavLst>
                                    </p:anim>
                                    <p:animEffect transition="in" filter="fade">
                                      <p:cBhvr>
                                        <p:cTn id="9" dur="500"/>
                                        <p:tgtEl>
                                          <p:spTgt spid="13314"/>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13315">
                                            <p:txEl>
                                              <p:pRg st="0" end="0"/>
                                            </p:txEl>
                                          </p:spTgt>
                                        </p:tgtEl>
                                        <p:attrNameLst>
                                          <p:attrName>style.visibility</p:attrName>
                                        </p:attrNameLst>
                                      </p:cBhvr>
                                      <p:to>
                                        <p:strVal val="visible"/>
                                      </p:to>
                                    </p:set>
                                    <p:animEffect transition="in" filter="checkerboard(across)">
                                      <p:cBhvr>
                                        <p:cTn id="14" dur="500"/>
                                        <p:tgtEl>
                                          <p:spTgt spid="1331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nodeType="clickEffect">
                                  <p:stCondLst>
                                    <p:cond delay="0"/>
                                  </p:stCondLst>
                                  <p:childTnLst>
                                    <p:set>
                                      <p:cBhvr>
                                        <p:cTn id="18" dur="1" fill="hold">
                                          <p:stCondLst>
                                            <p:cond delay="0"/>
                                          </p:stCondLst>
                                        </p:cTn>
                                        <p:tgtEl>
                                          <p:spTgt spid="13315">
                                            <p:txEl>
                                              <p:pRg st="1" end="1"/>
                                            </p:txEl>
                                          </p:spTgt>
                                        </p:tgtEl>
                                        <p:attrNameLst>
                                          <p:attrName>style.visibility</p:attrName>
                                        </p:attrNameLst>
                                      </p:cBhvr>
                                      <p:to>
                                        <p:strVal val="visible"/>
                                      </p:to>
                                    </p:set>
                                    <p:anim calcmode="lin" valueType="num">
                                      <p:cBhvr additive="base">
                                        <p:cTn id="19" dur="5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13315">
                                            <p:txEl>
                                              <p:pRg st="1" end="1"/>
                                            </p:txEl>
                                          </p:spTgt>
                                        </p:tgtEl>
                                        <p:attrNameLst>
                                          <p:attrName>ppt_y</p:attrName>
                                        </p:attrNameLst>
                                      </p:cBhvr>
                                      <p:tavLst>
                                        <p:tav tm="0">
                                          <p:val>
                                            <p:strVal val="1+#ppt_h/2"/>
                                          </p:val>
                                        </p:tav>
                                        <p:tav tm="100000">
                                          <p:val>
                                            <p:strVal val="#ppt_y"/>
                                          </p:val>
                                        </p:tav>
                                      </p:tavLst>
                                    </p:anim>
                                  </p:childTnLst>
                                </p:cTn>
                              </p:par>
                              <p:par>
                                <p:cTn id="21" presetID="7" presetClass="entr" presetSubtype="4" fill="hold" nodeType="withEffect">
                                  <p:stCondLst>
                                    <p:cond delay="0"/>
                                  </p:stCondLst>
                                  <p:childTnLst>
                                    <p:set>
                                      <p:cBhvr>
                                        <p:cTn id="22" dur="1" fill="hold">
                                          <p:stCondLst>
                                            <p:cond delay="0"/>
                                          </p:stCondLst>
                                        </p:cTn>
                                        <p:tgtEl>
                                          <p:spTgt spid="13315">
                                            <p:txEl>
                                              <p:pRg st="2" end="2"/>
                                            </p:txEl>
                                          </p:spTgt>
                                        </p:tgtEl>
                                        <p:attrNameLst>
                                          <p:attrName>style.visibility</p:attrName>
                                        </p:attrNameLst>
                                      </p:cBhvr>
                                      <p:to>
                                        <p:strVal val="visible"/>
                                      </p:to>
                                    </p:set>
                                    <p:anim calcmode="lin" valueType="num">
                                      <p:cBhvr additive="base">
                                        <p:cTn id="23" dur="5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additive="base">
                                        <p:cTn id="24" dur="5000" fill="hold"/>
                                        <p:tgtEl>
                                          <p:spTgt spid="13315">
                                            <p:txEl>
                                              <p:pRg st="2" end="2"/>
                                            </p:txEl>
                                          </p:spTgt>
                                        </p:tgtEl>
                                        <p:attrNameLst>
                                          <p:attrName>ppt_y</p:attrName>
                                        </p:attrNameLst>
                                      </p:cBhvr>
                                      <p:tavLst>
                                        <p:tav tm="0">
                                          <p:val>
                                            <p:strVal val="1+#ppt_h/2"/>
                                          </p:val>
                                        </p:tav>
                                        <p:tav tm="100000">
                                          <p:val>
                                            <p:strVal val="#ppt_y"/>
                                          </p:val>
                                        </p:tav>
                                      </p:tavLst>
                                    </p:anim>
                                  </p:childTnLst>
                                </p:cTn>
                              </p:par>
                              <p:par>
                                <p:cTn id="25" presetID="7" presetClass="entr" presetSubtype="4" fill="hold" nodeType="withEffect">
                                  <p:stCondLst>
                                    <p:cond delay="0"/>
                                  </p:stCondLst>
                                  <p:childTnLst>
                                    <p:set>
                                      <p:cBhvr>
                                        <p:cTn id="26" dur="1" fill="hold">
                                          <p:stCondLst>
                                            <p:cond delay="0"/>
                                          </p:stCondLst>
                                        </p:cTn>
                                        <p:tgtEl>
                                          <p:spTgt spid="13315">
                                            <p:txEl>
                                              <p:pRg st="3" end="3"/>
                                            </p:txEl>
                                          </p:spTgt>
                                        </p:tgtEl>
                                        <p:attrNameLst>
                                          <p:attrName>style.visibility</p:attrName>
                                        </p:attrNameLst>
                                      </p:cBhvr>
                                      <p:to>
                                        <p:strVal val="visible"/>
                                      </p:to>
                                    </p:set>
                                    <p:anim calcmode="lin" valueType="num">
                                      <p:cBhvr additive="base">
                                        <p:cTn id="27" dur="50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additive="base">
                                        <p:cTn id="28" dur="5000" fill="hold"/>
                                        <p:tgtEl>
                                          <p:spTgt spid="13315">
                                            <p:txEl>
                                              <p:pRg st="3" end="3"/>
                                            </p:txEl>
                                          </p:spTgt>
                                        </p:tgtEl>
                                        <p:attrNameLst>
                                          <p:attrName>ppt_y</p:attrName>
                                        </p:attrNameLst>
                                      </p:cBhvr>
                                      <p:tavLst>
                                        <p:tav tm="0">
                                          <p:val>
                                            <p:strVal val="1+#ppt_h/2"/>
                                          </p:val>
                                        </p:tav>
                                        <p:tav tm="100000">
                                          <p:val>
                                            <p:strVal val="#ppt_y"/>
                                          </p:val>
                                        </p:tav>
                                      </p:tavLst>
                                    </p:anim>
                                  </p:childTnLst>
                                </p:cTn>
                              </p:par>
                              <p:par>
                                <p:cTn id="29" presetID="7" presetClass="entr" presetSubtype="4" fill="hold" nodeType="withEffect">
                                  <p:stCondLst>
                                    <p:cond delay="0"/>
                                  </p:stCondLst>
                                  <p:childTnLst>
                                    <p:set>
                                      <p:cBhvr>
                                        <p:cTn id="30" dur="1" fill="hold">
                                          <p:stCondLst>
                                            <p:cond delay="0"/>
                                          </p:stCondLst>
                                        </p:cTn>
                                        <p:tgtEl>
                                          <p:spTgt spid="13315">
                                            <p:txEl>
                                              <p:pRg st="4" end="4"/>
                                            </p:txEl>
                                          </p:spTgt>
                                        </p:tgtEl>
                                        <p:attrNameLst>
                                          <p:attrName>style.visibility</p:attrName>
                                        </p:attrNameLst>
                                      </p:cBhvr>
                                      <p:to>
                                        <p:strVal val="visible"/>
                                      </p:to>
                                    </p:set>
                                    <p:anim calcmode="lin" valueType="num">
                                      <p:cBhvr additive="base">
                                        <p:cTn id="31" dur="5000" fill="hold"/>
                                        <p:tgtEl>
                                          <p:spTgt spid="13315">
                                            <p:txEl>
                                              <p:pRg st="4" end="4"/>
                                            </p:txEl>
                                          </p:spTgt>
                                        </p:tgtEl>
                                        <p:attrNameLst>
                                          <p:attrName>ppt_x</p:attrName>
                                        </p:attrNameLst>
                                      </p:cBhvr>
                                      <p:tavLst>
                                        <p:tav tm="0">
                                          <p:val>
                                            <p:strVal val="#ppt_x"/>
                                          </p:val>
                                        </p:tav>
                                        <p:tav tm="100000">
                                          <p:val>
                                            <p:strVal val="#ppt_x"/>
                                          </p:val>
                                        </p:tav>
                                      </p:tavLst>
                                    </p:anim>
                                    <p:anim calcmode="lin" valueType="num">
                                      <p:cBhvr additive="base">
                                        <p:cTn id="32" dur="5000" fill="hold"/>
                                        <p:tgtEl>
                                          <p:spTgt spid="1331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cstate="screen"/>
          <a:srcRect/>
          <a:stretch>
            <a:fillRect/>
          </a:stretch>
        </a:blipFill>
        <a:effectLst/>
      </p:bgPr>
    </p:bg>
    <p:spTree>
      <p:nvGrpSpPr>
        <p:cNvPr id="1" name=""/>
        <p:cNvGrpSpPr/>
        <p:nvPr/>
      </p:nvGrpSpPr>
      <p:grpSpPr>
        <a:xfrm>
          <a:off x="0" y="0"/>
          <a:ext cx="0" cy="0"/>
          <a:chOff x="0" y="0"/>
          <a:chExt cx="0" cy="0"/>
        </a:xfrm>
      </p:grpSpPr>
      <p:sp>
        <p:nvSpPr>
          <p:cNvPr id="8" name="Блок-схема: перфолента 7"/>
          <p:cNvSpPr/>
          <p:nvPr/>
        </p:nvSpPr>
        <p:spPr>
          <a:xfrm>
            <a:off x="1752600" y="228600"/>
            <a:ext cx="4876800" cy="762000"/>
          </a:xfrm>
          <a:prstGeom prst="flowChartPunchedTap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4338" name="Заголовок 1"/>
          <p:cNvSpPr>
            <a:spLocks noGrp="1"/>
          </p:cNvSpPr>
          <p:nvPr>
            <p:ph type="title" idx="4294967295"/>
          </p:nvPr>
        </p:nvSpPr>
        <p:spPr>
          <a:xfrm>
            <a:off x="0" y="274638"/>
            <a:ext cx="8229600" cy="715962"/>
          </a:xfrm>
        </p:spPr>
        <p:txBody>
          <a:bodyPr/>
          <a:lstStyle/>
          <a:p>
            <a:r>
              <a:rPr lang="kk-KZ" sz="3200" b="1" smtClean="0">
                <a:solidFill>
                  <a:srgbClr val="7030A0"/>
                </a:solidFill>
                <a:latin typeface="Book Antiqua" pitchFamily="18" charset="0"/>
              </a:rPr>
              <a:t>Топтарда жұмыс істеу:</a:t>
            </a:r>
            <a:endParaRPr lang="ru-RU" sz="3200" b="1" smtClean="0">
              <a:solidFill>
                <a:srgbClr val="7030A0"/>
              </a:solidFill>
              <a:latin typeface="Book Antiqua" pitchFamily="18" charset="0"/>
            </a:endParaRPr>
          </a:p>
        </p:txBody>
      </p:sp>
      <p:sp>
        <p:nvSpPr>
          <p:cNvPr id="4" name="Выноска-облако 3"/>
          <p:cNvSpPr/>
          <p:nvPr/>
        </p:nvSpPr>
        <p:spPr>
          <a:xfrm>
            <a:off x="609600" y="1295400"/>
            <a:ext cx="3886200" cy="28194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800" dirty="0">
                <a:hlinkClick r:id="rId3" action="ppaction://hlinksldjump"/>
              </a:rPr>
              <a:t>I</a:t>
            </a:r>
            <a:r>
              <a:rPr lang="kk-KZ" sz="4800" dirty="0">
                <a:hlinkClick r:id="rId3" action="ppaction://hlinksldjump"/>
              </a:rPr>
              <a:t> топ</a:t>
            </a:r>
            <a:endParaRPr lang="ru-RU" sz="4800" dirty="0"/>
          </a:p>
        </p:txBody>
      </p:sp>
      <p:sp>
        <p:nvSpPr>
          <p:cNvPr id="6" name="Выноска-облако 5"/>
          <p:cNvSpPr/>
          <p:nvPr/>
        </p:nvSpPr>
        <p:spPr>
          <a:xfrm>
            <a:off x="2209800" y="3810000"/>
            <a:ext cx="4343400" cy="26670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800" dirty="0">
                <a:hlinkClick r:id="rId4" action="ppaction://hlinksldjump"/>
              </a:rPr>
              <a:t>III</a:t>
            </a:r>
            <a:r>
              <a:rPr lang="kk-KZ" sz="4800" dirty="0">
                <a:hlinkClick r:id="rId4" action="ppaction://hlinksldjump"/>
              </a:rPr>
              <a:t> топ</a:t>
            </a:r>
            <a:endParaRPr lang="ru-RU" sz="4800" dirty="0"/>
          </a:p>
        </p:txBody>
      </p:sp>
      <p:sp>
        <p:nvSpPr>
          <p:cNvPr id="7" name="Выноска-облако 6"/>
          <p:cNvSpPr/>
          <p:nvPr/>
        </p:nvSpPr>
        <p:spPr>
          <a:xfrm>
            <a:off x="4876800" y="762000"/>
            <a:ext cx="3886200" cy="28194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800" dirty="0">
                <a:hlinkClick r:id="rId5" action="ppaction://hlinksldjump"/>
              </a:rPr>
              <a:t>II </a:t>
            </a:r>
            <a:r>
              <a:rPr lang="kk-KZ" sz="4800" dirty="0">
                <a:hlinkClick r:id="rId5" action="ppaction://hlinksldjump"/>
              </a:rPr>
              <a:t>топ</a:t>
            </a:r>
            <a:endParaRPr lang="ru-RU" sz="4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plus(in)">
                                      <p:cBhvr>
                                        <p:cTn id="7" dur="2000"/>
                                        <p:tgtEl>
                                          <p:spTgt spid="1433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heckerboard(across)">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checkerboard(across)">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4" grpId="0" animBg="1"/>
      <p:bldP spid="6"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srcRect/>
          <a:tile tx="0" ty="0" sx="100000" sy="100000" flip="none" algn="tl"/>
        </a:blipFill>
        <a:effectLst/>
      </p:bgPr>
    </p:bg>
    <p:spTree>
      <p:nvGrpSpPr>
        <p:cNvPr id="1" name=""/>
        <p:cNvGrpSpPr/>
        <p:nvPr/>
      </p:nvGrpSpPr>
      <p:grpSpPr>
        <a:xfrm>
          <a:off x="0" y="0"/>
          <a:ext cx="0" cy="0"/>
          <a:chOff x="0" y="0"/>
          <a:chExt cx="0" cy="0"/>
        </a:xfrm>
      </p:grpSpPr>
      <p:sp>
        <p:nvSpPr>
          <p:cNvPr id="2" name="Горизонтальный свиток 1"/>
          <p:cNvSpPr/>
          <p:nvPr/>
        </p:nvSpPr>
        <p:spPr>
          <a:xfrm>
            <a:off x="685800" y="0"/>
            <a:ext cx="8001000" cy="1066800"/>
          </a:xfrm>
          <a:prstGeom prst="horizontalScroll">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sz="3200" b="1" dirty="0">
                <a:solidFill>
                  <a:srgbClr val="FF0000"/>
                </a:solidFill>
              </a:rPr>
              <a:t>1 топтың сұрақтары</a:t>
            </a:r>
            <a:endParaRPr lang="ru-RU" sz="3200" b="1" dirty="0">
              <a:solidFill>
                <a:srgbClr val="FF0000"/>
              </a:solidFill>
            </a:endParaRPr>
          </a:p>
        </p:txBody>
      </p:sp>
      <p:sp>
        <p:nvSpPr>
          <p:cNvPr id="3" name="Блок-схема: альтернативный процесс 2"/>
          <p:cNvSpPr/>
          <p:nvPr/>
        </p:nvSpPr>
        <p:spPr>
          <a:xfrm>
            <a:off x="990600" y="1600200"/>
            <a:ext cx="7543800" cy="4648200"/>
          </a:xfrm>
          <a:prstGeom prst="flowChartAlternate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a:buFontTx/>
              <a:buAutoNum type="arabicPeriod"/>
              <a:defRPr/>
            </a:pPr>
            <a:r>
              <a:rPr lang="kk-KZ" sz="4800" dirty="0">
                <a:solidFill>
                  <a:srgbClr val="00B0F0"/>
                </a:solidFill>
              </a:rPr>
              <a:t>Өлеңнің авторы.</a:t>
            </a:r>
          </a:p>
          <a:p>
            <a:pPr marL="342900" indent="-342900" algn="ctr">
              <a:buFontTx/>
              <a:buAutoNum type="arabicPeriod"/>
              <a:defRPr/>
            </a:pPr>
            <a:r>
              <a:rPr lang="kk-KZ" sz="4800" dirty="0">
                <a:solidFill>
                  <a:srgbClr val="00B0F0"/>
                </a:solidFill>
              </a:rPr>
              <a:t>Өлеңнің тақырыбы.</a:t>
            </a:r>
          </a:p>
          <a:p>
            <a:pPr marL="342900" indent="-342900" algn="ctr">
              <a:buFontTx/>
              <a:buAutoNum type="arabicPeriod"/>
              <a:defRPr/>
            </a:pPr>
            <a:r>
              <a:rPr lang="kk-KZ" sz="4800" dirty="0">
                <a:solidFill>
                  <a:srgbClr val="00B0F0"/>
                </a:solidFill>
              </a:rPr>
              <a:t>Жанр түрі.</a:t>
            </a:r>
            <a:endParaRPr lang="ru-RU" sz="4800" dirty="0">
              <a:solidFill>
                <a:srgbClr val="00B0F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srcRect/>
          <a:tile tx="0" ty="0" sx="100000" sy="100000" flip="none" algn="tl"/>
        </a:blipFill>
        <a:effectLst/>
      </p:bgPr>
    </p:bg>
    <p:spTree>
      <p:nvGrpSpPr>
        <p:cNvPr id="1" name=""/>
        <p:cNvGrpSpPr/>
        <p:nvPr/>
      </p:nvGrpSpPr>
      <p:grpSpPr>
        <a:xfrm>
          <a:off x="0" y="0"/>
          <a:ext cx="0" cy="0"/>
          <a:chOff x="0" y="0"/>
          <a:chExt cx="0" cy="0"/>
        </a:xfrm>
      </p:grpSpPr>
      <p:sp>
        <p:nvSpPr>
          <p:cNvPr id="2" name="Горизонтальный свиток 1"/>
          <p:cNvSpPr/>
          <p:nvPr/>
        </p:nvSpPr>
        <p:spPr>
          <a:xfrm>
            <a:off x="685800" y="0"/>
            <a:ext cx="8001000" cy="1066800"/>
          </a:xfrm>
          <a:prstGeom prst="horizontalScroll">
            <a:avLst/>
          </a:prstGeom>
          <a:solidFill>
            <a:schemeClr val="accent6">
              <a:lumMod val="7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sz="3600" b="1" dirty="0"/>
              <a:t>2 топтың сұрақтары</a:t>
            </a:r>
            <a:endParaRPr lang="ru-RU" sz="3600" b="1" dirty="0"/>
          </a:p>
        </p:txBody>
      </p:sp>
      <p:sp>
        <p:nvSpPr>
          <p:cNvPr id="3" name="Волна 2"/>
          <p:cNvSpPr/>
          <p:nvPr/>
        </p:nvSpPr>
        <p:spPr>
          <a:xfrm>
            <a:off x="1295400" y="1600200"/>
            <a:ext cx="6629400" cy="4724400"/>
          </a:xfrm>
          <a:prstGeom prst="wave">
            <a:avLst>
              <a:gd name="adj1" fmla="val 12500"/>
              <a:gd name="adj2" fmla="val 3344"/>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a:buFontTx/>
              <a:buAutoNum type="arabicPeriod"/>
              <a:defRPr/>
            </a:pPr>
            <a:r>
              <a:rPr lang="kk-KZ" sz="3200" dirty="0">
                <a:solidFill>
                  <a:schemeClr val="tx2">
                    <a:lumMod val="60000"/>
                    <a:lumOff val="40000"/>
                  </a:schemeClr>
                </a:solidFill>
              </a:rPr>
              <a:t>Өлеңнің негізгі идеясы.</a:t>
            </a:r>
          </a:p>
          <a:p>
            <a:pPr marL="342900" indent="-342900" algn="ctr">
              <a:buFontTx/>
              <a:buAutoNum type="arabicPeriod"/>
              <a:defRPr/>
            </a:pPr>
            <a:r>
              <a:rPr lang="kk-KZ" sz="3200" dirty="0">
                <a:solidFill>
                  <a:schemeClr val="tx2">
                    <a:lumMod val="60000"/>
                    <a:lumOff val="40000"/>
                  </a:schemeClr>
                </a:solidFill>
              </a:rPr>
              <a:t>Өлеңде неше шумақ бар?</a:t>
            </a:r>
          </a:p>
          <a:p>
            <a:pPr marL="342900" indent="-342900" algn="ctr">
              <a:buFontTx/>
              <a:buAutoNum type="arabicPeriod"/>
              <a:defRPr/>
            </a:pPr>
            <a:r>
              <a:rPr lang="kk-KZ" sz="3200" dirty="0">
                <a:solidFill>
                  <a:schemeClr val="tx2">
                    <a:lumMod val="60000"/>
                    <a:lumOff val="40000"/>
                  </a:schemeClr>
                </a:solidFill>
              </a:rPr>
              <a:t>Өлеңде неше тармақ бар?</a:t>
            </a:r>
            <a:endParaRPr lang="ru-RU" sz="3200" dirty="0">
              <a:solidFill>
                <a:schemeClr val="tx2">
                  <a:lumMod val="60000"/>
                  <a:lumOff val="40000"/>
                </a:schemeClr>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srcRect/>
          <a:tile tx="0" ty="0" sx="100000" sy="100000" flip="none" algn="tl"/>
        </a:blipFill>
        <a:effectLst/>
      </p:bgPr>
    </p:bg>
    <p:spTree>
      <p:nvGrpSpPr>
        <p:cNvPr id="1" name=""/>
        <p:cNvGrpSpPr/>
        <p:nvPr/>
      </p:nvGrpSpPr>
      <p:grpSpPr>
        <a:xfrm>
          <a:off x="0" y="0"/>
          <a:ext cx="0" cy="0"/>
          <a:chOff x="0" y="0"/>
          <a:chExt cx="0" cy="0"/>
        </a:xfrm>
      </p:grpSpPr>
      <p:sp>
        <p:nvSpPr>
          <p:cNvPr id="2" name="Горизонтальный свиток 1"/>
          <p:cNvSpPr/>
          <p:nvPr/>
        </p:nvSpPr>
        <p:spPr>
          <a:xfrm>
            <a:off x="685800" y="0"/>
            <a:ext cx="8001000" cy="1066800"/>
          </a:xfrm>
          <a:prstGeom prst="horizontalScroll">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sz="3200" b="1" dirty="0"/>
              <a:t>3 топтың сұрақтары</a:t>
            </a:r>
            <a:endParaRPr lang="ru-RU" sz="3200" b="1" dirty="0"/>
          </a:p>
        </p:txBody>
      </p:sp>
      <p:sp>
        <p:nvSpPr>
          <p:cNvPr id="3" name="Блок-схема: сохраненные данные 2"/>
          <p:cNvSpPr/>
          <p:nvPr/>
        </p:nvSpPr>
        <p:spPr>
          <a:xfrm>
            <a:off x="1752600" y="1828800"/>
            <a:ext cx="5715000" cy="4267200"/>
          </a:xfrm>
          <a:prstGeom prst="flowChartOnlineStorag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sz="2400" dirty="0">
                <a:solidFill>
                  <a:srgbClr val="7030A0"/>
                </a:solidFill>
              </a:rPr>
              <a:t>1.Өлеңдегі бунақ саны қанша?</a:t>
            </a:r>
          </a:p>
          <a:p>
            <a:pPr algn="ctr">
              <a:defRPr/>
            </a:pPr>
            <a:r>
              <a:rPr lang="kk-KZ" sz="2400" dirty="0">
                <a:solidFill>
                  <a:srgbClr val="7030A0"/>
                </a:solidFill>
              </a:rPr>
              <a:t>2. Өлеңде эпитеттерді табыңдар.</a:t>
            </a:r>
          </a:p>
          <a:p>
            <a:pPr algn="ctr">
              <a:defRPr/>
            </a:pPr>
            <a:r>
              <a:rPr lang="kk-KZ" sz="2400" dirty="0">
                <a:solidFill>
                  <a:srgbClr val="7030A0"/>
                </a:solidFill>
              </a:rPr>
              <a:t>3. Теңеудің мысалын келтіріңдер</a:t>
            </a:r>
            <a:r>
              <a:rPr lang="kk-KZ" dirty="0"/>
              <a:t>. </a:t>
            </a:r>
            <a:endParaRPr lang="ru-R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rgbClr val="CCCCFF"/>
            </a:gs>
            <a:gs pos="17999">
              <a:srgbClr val="99CCFF"/>
            </a:gs>
            <a:gs pos="36000">
              <a:srgbClr val="9966FF"/>
            </a:gs>
            <a:gs pos="61000">
              <a:srgbClr val="CC99FF"/>
            </a:gs>
            <a:gs pos="82001">
              <a:srgbClr val="99CCFF"/>
            </a:gs>
            <a:gs pos="100000">
              <a:srgbClr val="CCCCFF"/>
            </a:gs>
          </a:gsLst>
          <a:lin ang="8100000" scaled="1"/>
        </a:gradFill>
        <a:effectLst/>
      </p:bgPr>
    </p:bg>
    <p:spTree>
      <p:nvGrpSpPr>
        <p:cNvPr id="1" name=""/>
        <p:cNvGrpSpPr/>
        <p:nvPr/>
      </p:nvGrpSpPr>
      <p:grpSpPr>
        <a:xfrm>
          <a:off x="0" y="0"/>
          <a:ext cx="0" cy="0"/>
          <a:chOff x="0" y="0"/>
          <a:chExt cx="0" cy="0"/>
        </a:xfrm>
      </p:grpSpPr>
      <p:sp>
        <p:nvSpPr>
          <p:cNvPr id="15362" name="Заголовок 1"/>
          <p:cNvSpPr>
            <a:spLocks noGrp="1"/>
          </p:cNvSpPr>
          <p:nvPr>
            <p:ph type="title"/>
          </p:nvPr>
        </p:nvSpPr>
        <p:spPr/>
        <p:txBody>
          <a:bodyPr/>
          <a:lstStyle/>
          <a:p>
            <a:r>
              <a:rPr lang="kk-KZ" sz="2800" b="1" smtClean="0">
                <a:solidFill>
                  <a:srgbClr val="0070C0"/>
                </a:solidFill>
                <a:latin typeface="Book Antiqua" pitchFamily="18" charset="0"/>
              </a:rPr>
              <a:t>“Ленинградтық өренім” өлеңнің сатылай кешенді талдау сызбасы:</a:t>
            </a:r>
            <a:endParaRPr lang="ru-RU" sz="2800" b="1" smtClean="0">
              <a:solidFill>
                <a:srgbClr val="0070C0"/>
              </a:solidFill>
              <a:latin typeface="Book Antiqua" pitchFamily="18" charset="0"/>
            </a:endParaRPr>
          </a:p>
        </p:txBody>
      </p:sp>
      <p:sp>
        <p:nvSpPr>
          <p:cNvPr id="15363" name="Содержимое 2"/>
          <p:cNvSpPr>
            <a:spLocks noGrp="1"/>
          </p:cNvSpPr>
          <p:nvPr>
            <p:ph idx="1"/>
          </p:nvPr>
        </p:nvSpPr>
        <p:spPr>
          <a:xfrm>
            <a:off x="457200" y="1295400"/>
            <a:ext cx="8229600" cy="4830763"/>
          </a:xfrm>
        </p:spPr>
        <p:txBody>
          <a:bodyPr/>
          <a:lstStyle/>
          <a:p>
            <a:r>
              <a:rPr lang="ru-RU" sz="2000" smtClean="0"/>
              <a:t>Авторы – Жамбыл Жабаев.</a:t>
            </a:r>
            <a:endParaRPr lang="kk-KZ" sz="2000" smtClean="0"/>
          </a:p>
          <a:p>
            <a:r>
              <a:rPr lang="kk-KZ" sz="2000" smtClean="0"/>
              <a:t>Тақырып – халықаралық достығы, Отанды сүйспеншілік.</a:t>
            </a:r>
          </a:p>
          <a:p>
            <a:r>
              <a:rPr lang="kk-KZ" sz="2000" smtClean="0"/>
              <a:t>Жанр түрі – поэзия (өлең).</a:t>
            </a:r>
          </a:p>
          <a:p>
            <a:r>
              <a:rPr lang="kk-KZ" sz="2000" smtClean="0"/>
              <a:t>Идеясы – автор тақырып арқылы өзінің сезімін, көзқарасын бейнелейді. Жауға – соққы беру, ленинградтық тұрғындарының ерлігін жырлау.</a:t>
            </a:r>
          </a:p>
          <a:p>
            <a:r>
              <a:rPr lang="kk-KZ" sz="2000" smtClean="0"/>
              <a:t>2 шумақ.</a:t>
            </a:r>
          </a:p>
          <a:p>
            <a:r>
              <a:rPr lang="kk-KZ" sz="2000" smtClean="0"/>
              <a:t>33 тармақ.</a:t>
            </a:r>
          </a:p>
          <a:p>
            <a:r>
              <a:rPr lang="kk-KZ" sz="2000" smtClean="0"/>
              <a:t>1 бунақ.</a:t>
            </a:r>
          </a:p>
          <a:p>
            <a:r>
              <a:rPr lang="kk-KZ" sz="2000" smtClean="0"/>
              <a:t>Әдеби теориялық ұғымдар:</a:t>
            </a:r>
            <a:r>
              <a:rPr lang="kk-KZ" sz="2000" smtClean="0">
                <a:solidFill>
                  <a:srgbClr val="0070C0"/>
                </a:solidFill>
              </a:rPr>
              <a:t>эпитеттер</a:t>
            </a:r>
            <a:r>
              <a:rPr lang="kk-KZ" sz="2000" smtClean="0"/>
              <a:t> – </a:t>
            </a:r>
            <a:r>
              <a:rPr lang="kk-KZ" sz="2000" smtClean="0">
                <a:solidFill>
                  <a:srgbClr val="FF0000"/>
                </a:solidFill>
              </a:rPr>
              <a:t>көк, сүйкімді, заманымның өрнегі.</a:t>
            </a:r>
            <a:r>
              <a:rPr lang="kk-KZ" sz="2000" smtClean="0"/>
              <a:t> </a:t>
            </a:r>
            <a:r>
              <a:rPr lang="kk-KZ" sz="2000" smtClean="0">
                <a:solidFill>
                  <a:srgbClr val="0070C0"/>
                </a:solidFill>
              </a:rPr>
              <a:t>Теңеу</a:t>
            </a:r>
            <a:r>
              <a:rPr lang="kk-KZ" sz="2000" smtClean="0"/>
              <a:t> – </a:t>
            </a:r>
            <a:r>
              <a:rPr lang="kk-KZ" sz="2000" smtClean="0">
                <a:solidFill>
                  <a:srgbClr val="FF0000"/>
                </a:solidFill>
              </a:rPr>
              <a:t>бұлағымдай, өркеш-өркеш жарасқан, шоқылардай, судай. </a:t>
            </a:r>
          </a:p>
          <a:p>
            <a:r>
              <a:rPr lang="kk-KZ" sz="2000" smtClean="0"/>
              <a:t>Өлеңнің тәрбиелік мәні: бәр халықтар достасып, бірге жауға қарсы шығып, Отанымызды сүйіп, мақтаныш етіп, Елімізді құрметтеп, бірлік пен ынтымаққа ұмтылу.</a:t>
            </a:r>
          </a:p>
          <a:p>
            <a:endParaRPr lang="ru-RU" sz="20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linds(horizontal)">
                                      <p:cBhvr>
                                        <p:cTn id="7" dur="500"/>
                                        <p:tgtEl>
                                          <p:spTgt spid="1536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nodeType="click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 calcmode="lin" valueType="num">
                                      <p:cBhvr>
                                        <p:cTn id="12" dur="500" fill="hold"/>
                                        <p:tgtEl>
                                          <p:spTgt spid="1536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1536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1536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nodeType="clickEffect">
                                  <p:stCondLst>
                                    <p:cond delay="0"/>
                                  </p:stCondLst>
                                  <p:childTnLst>
                                    <p:set>
                                      <p:cBhvr>
                                        <p:cTn id="18" dur="1" fill="hold">
                                          <p:stCondLst>
                                            <p:cond delay="0"/>
                                          </p:stCondLst>
                                        </p:cTn>
                                        <p:tgtEl>
                                          <p:spTgt spid="15363">
                                            <p:txEl>
                                              <p:pRg st="1" end="1"/>
                                            </p:txEl>
                                          </p:spTgt>
                                        </p:tgtEl>
                                        <p:attrNameLst>
                                          <p:attrName>style.visibility</p:attrName>
                                        </p:attrNameLst>
                                      </p:cBhvr>
                                      <p:to>
                                        <p:strVal val="visible"/>
                                      </p:to>
                                    </p:set>
                                    <p:anim calcmode="lin" valueType="num">
                                      <p:cBhvr>
                                        <p:cTn id="19" dur="500" fill="hold"/>
                                        <p:tgtEl>
                                          <p:spTgt spid="1536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1536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1536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nodeType="clickEffect">
                                  <p:stCondLst>
                                    <p:cond delay="0"/>
                                  </p:stCondLst>
                                  <p:childTnLst>
                                    <p:set>
                                      <p:cBhvr>
                                        <p:cTn id="25" dur="1" fill="hold">
                                          <p:stCondLst>
                                            <p:cond delay="0"/>
                                          </p:stCondLst>
                                        </p:cTn>
                                        <p:tgtEl>
                                          <p:spTgt spid="15363">
                                            <p:txEl>
                                              <p:pRg st="2" end="2"/>
                                            </p:txEl>
                                          </p:spTgt>
                                        </p:tgtEl>
                                        <p:attrNameLst>
                                          <p:attrName>style.visibility</p:attrName>
                                        </p:attrNameLst>
                                      </p:cBhvr>
                                      <p:to>
                                        <p:strVal val="visible"/>
                                      </p:to>
                                    </p:set>
                                    <p:anim calcmode="lin" valueType="num">
                                      <p:cBhvr>
                                        <p:cTn id="26" dur="500" fill="hold"/>
                                        <p:tgtEl>
                                          <p:spTgt spid="1536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15363">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1536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0" fill="hold" nodeType="clickEffect">
                                  <p:stCondLst>
                                    <p:cond delay="0"/>
                                  </p:stCondLst>
                                  <p:childTnLst>
                                    <p:set>
                                      <p:cBhvr>
                                        <p:cTn id="32" dur="1" fill="hold">
                                          <p:stCondLst>
                                            <p:cond delay="0"/>
                                          </p:stCondLst>
                                        </p:cTn>
                                        <p:tgtEl>
                                          <p:spTgt spid="15363">
                                            <p:txEl>
                                              <p:pRg st="3" end="3"/>
                                            </p:txEl>
                                          </p:spTgt>
                                        </p:tgtEl>
                                        <p:attrNameLst>
                                          <p:attrName>style.visibility</p:attrName>
                                        </p:attrNameLst>
                                      </p:cBhvr>
                                      <p:to>
                                        <p:strVal val="visible"/>
                                      </p:to>
                                    </p:set>
                                    <p:anim calcmode="lin" valueType="num">
                                      <p:cBhvr>
                                        <p:cTn id="33" dur="500" fill="hold"/>
                                        <p:tgtEl>
                                          <p:spTgt spid="1536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15363">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1536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0" fill="hold" nodeType="clickEffect">
                                  <p:stCondLst>
                                    <p:cond delay="0"/>
                                  </p:stCondLst>
                                  <p:childTnLst>
                                    <p:set>
                                      <p:cBhvr>
                                        <p:cTn id="39" dur="1" fill="hold">
                                          <p:stCondLst>
                                            <p:cond delay="0"/>
                                          </p:stCondLst>
                                        </p:cTn>
                                        <p:tgtEl>
                                          <p:spTgt spid="15363">
                                            <p:txEl>
                                              <p:pRg st="4" end="4"/>
                                            </p:txEl>
                                          </p:spTgt>
                                        </p:tgtEl>
                                        <p:attrNameLst>
                                          <p:attrName>style.visibility</p:attrName>
                                        </p:attrNameLst>
                                      </p:cBhvr>
                                      <p:to>
                                        <p:strVal val="visible"/>
                                      </p:to>
                                    </p:set>
                                    <p:anim calcmode="lin" valueType="num">
                                      <p:cBhvr>
                                        <p:cTn id="40" dur="500" fill="hold"/>
                                        <p:tgtEl>
                                          <p:spTgt spid="15363">
                                            <p:txEl>
                                              <p:pRg st="4" end="4"/>
                                            </p:txEl>
                                          </p:spTgt>
                                        </p:tgtEl>
                                        <p:attrNameLst>
                                          <p:attrName>ppt_w</p:attrName>
                                        </p:attrNameLst>
                                      </p:cBhvr>
                                      <p:tavLst>
                                        <p:tav tm="0">
                                          <p:val>
                                            <p:fltVal val="0"/>
                                          </p:val>
                                        </p:tav>
                                        <p:tav tm="100000">
                                          <p:val>
                                            <p:strVal val="#ppt_w"/>
                                          </p:val>
                                        </p:tav>
                                      </p:tavLst>
                                    </p:anim>
                                    <p:anim calcmode="lin" valueType="num">
                                      <p:cBhvr>
                                        <p:cTn id="41" dur="500" fill="hold"/>
                                        <p:tgtEl>
                                          <p:spTgt spid="15363">
                                            <p:txEl>
                                              <p:pRg st="4" end="4"/>
                                            </p:txEl>
                                          </p:spTgt>
                                        </p:tgtEl>
                                        <p:attrNameLst>
                                          <p:attrName>ppt_h</p:attrName>
                                        </p:attrNameLst>
                                      </p:cBhvr>
                                      <p:tavLst>
                                        <p:tav tm="0">
                                          <p:val>
                                            <p:fltVal val="0"/>
                                          </p:val>
                                        </p:tav>
                                        <p:tav tm="100000">
                                          <p:val>
                                            <p:strVal val="#ppt_h"/>
                                          </p:val>
                                        </p:tav>
                                      </p:tavLst>
                                    </p:anim>
                                    <p:animEffect transition="in" filter="fade">
                                      <p:cBhvr>
                                        <p:cTn id="42" dur="500"/>
                                        <p:tgtEl>
                                          <p:spTgt spid="1536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0" fill="hold" nodeType="clickEffect">
                                  <p:stCondLst>
                                    <p:cond delay="0"/>
                                  </p:stCondLst>
                                  <p:childTnLst>
                                    <p:set>
                                      <p:cBhvr>
                                        <p:cTn id="46" dur="1" fill="hold">
                                          <p:stCondLst>
                                            <p:cond delay="0"/>
                                          </p:stCondLst>
                                        </p:cTn>
                                        <p:tgtEl>
                                          <p:spTgt spid="15363">
                                            <p:txEl>
                                              <p:pRg st="5" end="5"/>
                                            </p:txEl>
                                          </p:spTgt>
                                        </p:tgtEl>
                                        <p:attrNameLst>
                                          <p:attrName>style.visibility</p:attrName>
                                        </p:attrNameLst>
                                      </p:cBhvr>
                                      <p:to>
                                        <p:strVal val="visible"/>
                                      </p:to>
                                    </p:set>
                                    <p:anim calcmode="lin" valueType="num">
                                      <p:cBhvr>
                                        <p:cTn id="47" dur="500" fill="hold"/>
                                        <p:tgtEl>
                                          <p:spTgt spid="15363">
                                            <p:txEl>
                                              <p:pRg st="5" end="5"/>
                                            </p:txEl>
                                          </p:spTgt>
                                        </p:tgtEl>
                                        <p:attrNameLst>
                                          <p:attrName>ppt_w</p:attrName>
                                        </p:attrNameLst>
                                      </p:cBhvr>
                                      <p:tavLst>
                                        <p:tav tm="0">
                                          <p:val>
                                            <p:fltVal val="0"/>
                                          </p:val>
                                        </p:tav>
                                        <p:tav tm="100000">
                                          <p:val>
                                            <p:strVal val="#ppt_w"/>
                                          </p:val>
                                        </p:tav>
                                      </p:tavLst>
                                    </p:anim>
                                    <p:anim calcmode="lin" valueType="num">
                                      <p:cBhvr>
                                        <p:cTn id="48" dur="500" fill="hold"/>
                                        <p:tgtEl>
                                          <p:spTgt spid="15363">
                                            <p:txEl>
                                              <p:pRg st="5" end="5"/>
                                            </p:txEl>
                                          </p:spTgt>
                                        </p:tgtEl>
                                        <p:attrNameLst>
                                          <p:attrName>ppt_h</p:attrName>
                                        </p:attrNameLst>
                                      </p:cBhvr>
                                      <p:tavLst>
                                        <p:tav tm="0">
                                          <p:val>
                                            <p:fltVal val="0"/>
                                          </p:val>
                                        </p:tav>
                                        <p:tav tm="100000">
                                          <p:val>
                                            <p:strVal val="#ppt_h"/>
                                          </p:val>
                                        </p:tav>
                                      </p:tavLst>
                                    </p:anim>
                                    <p:animEffect transition="in" filter="fade">
                                      <p:cBhvr>
                                        <p:cTn id="49" dur="500"/>
                                        <p:tgtEl>
                                          <p:spTgt spid="15363">
                                            <p:txEl>
                                              <p:pRg st="5" end="5"/>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0" fill="hold" nodeType="clickEffect">
                                  <p:stCondLst>
                                    <p:cond delay="0"/>
                                  </p:stCondLst>
                                  <p:childTnLst>
                                    <p:set>
                                      <p:cBhvr>
                                        <p:cTn id="53" dur="1" fill="hold">
                                          <p:stCondLst>
                                            <p:cond delay="0"/>
                                          </p:stCondLst>
                                        </p:cTn>
                                        <p:tgtEl>
                                          <p:spTgt spid="15363">
                                            <p:txEl>
                                              <p:pRg st="6" end="6"/>
                                            </p:txEl>
                                          </p:spTgt>
                                        </p:tgtEl>
                                        <p:attrNameLst>
                                          <p:attrName>style.visibility</p:attrName>
                                        </p:attrNameLst>
                                      </p:cBhvr>
                                      <p:to>
                                        <p:strVal val="visible"/>
                                      </p:to>
                                    </p:set>
                                    <p:anim calcmode="lin" valueType="num">
                                      <p:cBhvr>
                                        <p:cTn id="54" dur="500" fill="hold"/>
                                        <p:tgtEl>
                                          <p:spTgt spid="15363">
                                            <p:txEl>
                                              <p:pRg st="6" end="6"/>
                                            </p:txEl>
                                          </p:spTgt>
                                        </p:tgtEl>
                                        <p:attrNameLst>
                                          <p:attrName>ppt_w</p:attrName>
                                        </p:attrNameLst>
                                      </p:cBhvr>
                                      <p:tavLst>
                                        <p:tav tm="0">
                                          <p:val>
                                            <p:fltVal val="0"/>
                                          </p:val>
                                        </p:tav>
                                        <p:tav tm="100000">
                                          <p:val>
                                            <p:strVal val="#ppt_w"/>
                                          </p:val>
                                        </p:tav>
                                      </p:tavLst>
                                    </p:anim>
                                    <p:anim calcmode="lin" valueType="num">
                                      <p:cBhvr>
                                        <p:cTn id="55" dur="500" fill="hold"/>
                                        <p:tgtEl>
                                          <p:spTgt spid="15363">
                                            <p:txEl>
                                              <p:pRg st="6" end="6"/>
                                            </p:txEl>
                                          </p:spTgt>
                                        </p:tgtEl>
                                        <p:attrNameLst>
                                          <p:attrName>ppt_h</p:attrName>
                                        </p:attrNameLst>
                                      </p:cBhvr>
                                      <p:tavLst>
                                        <p:tav tm="0">
                                          <p:val>
                                            <p:fltVal val="0"/>
                                          </p:val>
                                        </p:tav>
                                        <p:tav tm="100000">
                                          <p:val>
                                            <p:strVal val="#ppt_h"/>
                                          </p:val>
                                        </p:tav>
                                      </p:tavLst>
                                    </p:anim>
                                    <p:animEffect transition="in" filter="fade">
                                      <p:cBhvr>
                                        <p:cTn id="56" dur="500"/>
                                        <p:tgtEl>
                                          <p:spTgt spid="15363">
                                            <p:txEl>
                                              <p:pRg st="6" end="6"/>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53" presetClass="entr" presetSubtype="0" fill="hold" nodeType="clickEffect">
                                  <p:stCondLst>
                                    <p:cond delay="0"/>
                                  </p:stCondLst>
                                  <p:childTnLst>
                                    <p:set>
                                      <p:cBhvr>
                                        <p:cTn id="60" dur="1" fill="hold">
                                          <p:stCondLst>
                                            <p:cond delay="0"/>
                                          </p:stCondLst>
                                        </p:cTn>
                                        <p:tgtEl>
                                          <p:spTgt spid="15363">
                                            <p:txEl>
                                              <p:pRg st="7" end="7"/>
                                            </p:txEl>
                                          </p:spTgt>
                                        </p:tgtEl>
                                        <p:attrNameLst>
                                          <p:attrName>style.visibility</p:attrName>
                                        </p:attrNameLst>
                                      </p:cBhvr>
                                      <p:to>
                                        <p:strVal val="visible"/>
                                      </p:to>
                                    </p:set>
                                    <p:anim calcmode="lin" valueType="num">
                                      <p:cBhvr>
                                        <p:cTn id="61" dur="500" fill="hold"/>
                                        <p:tgtEl>
                                          <p:spTgt spid="15363">
                                            <p:txEl>
                                              <p:pRg st="7" end="7"/>
                                            </p:txEl>
                                          </p:spTgt>
                                        </p:tgtEl>
                                        <p:attrNameLst>
                                          <p:attrName>ppt_w</p:attrName>
                                        </p:attrNameLst>
                                      </p:cBhvr>
                                      <p:tavLst>
                                        <p:tav tm="0">
                                          <p:val>
                                            <p:fltVal val="0"/>
                                          </p:val>
                                        </p:tav>
                                        <p:tav tm="100000">
                                          <p:val>
                                            <p:strVal val="#ppt_w"/>
                                          </p:val>
                                        </p:tav>
                                      </p:tavLst>
                                    </p:anim>
                                    <p:anim calcmode="lin" valueType="num">
                                      <p:cBhvr>
                                        <p:cTn id="62" dur="500" fill="hold"/>
                                        <p:tgtEl>
                                          <p:spTgt spid="15363">
                                            <p:txEl>
                                              <p:pRg st="7" end="7"/>
                                            </p:txEl>
                                          </p:spTgt>
                                        </p:tgtEl>
                                        <p:attrNameLst>
                                          <p:attrName>ppt_h</p:attrName>
                                        </p:attrNameLst>
                                      </p:cBhvr>
                                      <p:tavLst>
                                        <p:tav tm="0">
                                          <p:val>
                                            <p:fltVal val="0"/>
                                          </p:val>
                                        </p:tav>
                                        <p:tav tm="100000">
                                          <p:val>
                                            <p:strVal val="#ppt_h"/>
                                          </p:val>
                                        </p:tav>
                                      </p:tavLst>
                                    </p:anim>
                                    <p:animEffect transition="in" filter="fade">
                                      <p:cBhvr>
                                        <p:cTn id="63" dur="500"/>
                                        <p:tgtEl>
                                          <p:spTgt spid="15363">
                                            <p:txEl>
                                              <p:pRg st="7" end="7"/>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53" presetClass="entr" presetSubtype="0" fill="hold" nodeType="clickEffect">
                                  <p:stCondLst>
                                    <p:cond delay="0"/>
                                  </p:stCondLst>
                                  <p:childTnLst>
                                    <p:set>
                                      <p:cBhvr>
                                        <p:cTn id="67" dur="1" fill="hold">
                                          <p:stCondLst>
                                            <p:cond delay="0"/>
                                          </p:stCondLst>
                                        </p:cTn>
                                        <p:tgtEl>
                                          <p:spTgt spid="15363">
                                            <p:txEl>
                                              <p:pRg st="8" end="8"/>
                                            </p:txEl>
                                          </p:spTgt>
                                        </p:tgtEl>
                                        <p:attrNameLst>
                                          <p:attrName>style.visibility</p:attrName>
                                        </p:attrNameLst>
                                      </p:cBhvr>
                                      <p:to>
                                        <p:strVal val="visible"/>
                                      </p:to>
                                    </p:set>
                                    <p:anim calcmode="lin" valueType="num">
                                      <p:cBhvr>
                                        <p:cTn id="68" dur="500" fill="hold"/>
                                        <p:tgtEl>
                                          <p:spTgt spid="15363">
                                            <p:txEl>
                                              <p:pRg st="8" end="8"/>
                                            </p:txEl>
                                          </p:spTgt>
                                        </p:tgtEl>
                                        <p:attrNameLst>
                                          <p:attrName>ppt_w</p:attrName>
                                        </p:attrNameLst>
                                      </p:cBhvr>
                                      <p:tavLst>
                                        <p:tav tm="0">
                                          <p:val>
                                            <p:fltVal val="0"/>
                                          </p:val>
                                        </p:tav>
                                        <p:tav tm="100000">
                                          <p:val>
                                            <p:strVal val="#ppt_w"/>
                                          </p:val>
                                        </p:tav>
                                      </p:tavLst>
                                    </p:anim>
                                    <p:anim calcmode="lin" valueType="num">
                                      <p:cBhvr>
                                        <p:cTn id="69" dur="500" fill="hold"/>
                                        <p:tgtEl>
                                          <p:spTgt spid="15363">
                                            <p:txEl>
                                              <p:pRg st="8" end="8"/>
                                            </p:txEl>
                                          </p:spTgt>
                                        </p:tgtEl>
                                        <p:attrNameLst>
                                          <p:attrName>ppt_h</p:attrName>
                                        </p:attrNameLst>
                                      </p:cBhvr>
                                      <p:tavLst>
                                        <p:tav tm="0">
                                          <p:val>
                                            <p:fltVal val="0"/>
                                          </p:val>
                                        </p:tav>
                                        <p:tav tm="100000">
                                          <p:val>
                                            <p:strVal val="#ppt_h"/>
                                          </p:val>
                                        </p:tav>
                                      </p:tavLst>
                                    </p:anim>
                                    <p:animEffect transition="in" filter="fade">
                                      <p:cBhvr>
                                        <p:cTn id="70" dur="500"/>
                                        <p:tgtEl>
                                          <p:spTgt spid="1536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blip>
          <a:srcRect/>
          <a:stretch>
            <a:fillRect l="-11000" r="-11000"/>
          </a:stretch>
        </a:blipFill>
        <a:effectLst/>
      </p:bgPr>
    </p:bg>
    <p:spTree>
      <p:nvGrpSpPr>
        <p:cNvPr id="1" name=""/>
        <p:cNvGrpSpPr/>
        <p:nvPr/>
      </p:nvGrpSpPr>
      <p:grpSpPr>
        <a:xfrm>
          <a:off x="0" y="0"/>
          <a:ext cx="0" cy="0"/>
          <a:chOff x="0" y="0"/>
          <a:chExt cx="0" cy="0"/>
        </a:xfrm>
      </p:grpSpPr>
      <p:sp>
        <p:nvSpPr>
          <p:cNvPr id="3074" name="Заголовок 1"/>
          <p:cNvSpPr>
            <a:spLocks noGrp="1"/>
          </p:cNvSpPr>
          <p:nvPr>
            <p:ph type="title"/>
          </p:nvPr>
        </p:nvSpPr>
        <p:spPr/>
        <p:txBody>
          <a:bodyPr/>
          <a:lstStyle/>
          <a:p>
            <a:pPr eaLnBrk="1" hangingPunct="1"/>
            <a:r>
              <a:rPr lang="kk-KZ" sz="5400" b="1" i="1" smtClean="0">
                <a:solidFill>
                  <a:srgbClr val="FF0000"/>
                </a:solidFill>
              </a:rPr>
              <a:t>Жамбыл Жабаев</a:t>
            </a:r>
            <a:endParaRPr lang="ru-RU" sz="5400" b="1" i="1" smtClean="0">
              <a:solidFill>
                <a:srgbClr val="FF0000"/>
              </a:solidFill>
            </a:endParaRPr>
          </a:p>
        </p:txBody>
      </p:sp>
      <p:pic>
        <p:nvPicPr>
          <p:cNvPr id="4" name="Содержимое 3" descr="Zhambyl.jpg"/>
          <p:cNvPicPr>
            <a:picLocks noGrp="1" noChangeAspect="1"/>
          </p:cNvPicPr>
          <p:nvPr>
            <p:ph idx="1"/>
          </p:nvPr>
        </p:nvPicPr>
        <p:blipFill>
          <a:blip r:embed="rId3" cstate="screen"/>
          <a:stretch>
            <a:fillRect/>
          </a:stretch>
        </p:blipFill>
        <p:spPr>
          <a:xfrm>
            <a:off x="3276600" y="1447800"/>
            <a:ext cx="4876800" cy="4876800"/>
          </a:xfrm>
          <a:prstGeom prst="ellipse">
            <a:avLst/>
          </a:prstGeom>
          <a:ln w="190500" cap="rnd">
            <a:solidFill>
              <a:srgbClr val="C00000"/>
            </a:solidFill>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3076" name="TextBox 4"/>
          <p:cNvSpPr txBox="1">
            <a:spLocks noChangeArrowheads="1"/>
          </p:cNvSpPr>
          <p:nvPr/>
        </p:nvSpPr>
        <p:spPr bwMode="auto">
          <a:xfrm>
            <a:off x="609600" y="4038600"/>
            <a:ext cx="2286000" cy="1570038"/>
          </a:xfrm>
          <a:prstGeom prst="rect">
            <a:avLst/>
          </a:prstGeom>
          <a:noFill/>
          <a:ln w="9525">
            <a:noFill/>
            <a:miter lim="800000"/>
            <a:headEnd/>
            <a:tailEnd/>
          </a:ln>
        </p:spPr>
        <p:txBody>
          <a:bodyPr>
            <a:spAutoFit/>
          </a:bodyPr>
          <a:lstStyle/>
          <a:p>
            <a:r>
              <a:rPr lang="kk-KZ" sz="4800" b="1">
                <a:solidFill>
                  <a:srgbClr val="FF0000"/>
                </a:solidFill>
                <a:latin typeface="Verdana" pitchFamily="34" charset="0"/>
              </a:rPr>
              <a:t>1846-1945</a:t>
            </a:r>
            <a:endParaRPr lang="ru-RU" sz="4800" b="1">
              <a:solidFill>
                <a:srgbClr val="FF0000"/>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ppt_x"/>
                                          </p:val>
                                        </p:tav>
                                        <p:tav tm="100000">
                                          <p:val>
                                            <p:strVal val="#ppt_x"/>
                                          </p:val>
                                        </p:tav>
                                      </p:tavLst>
                                    </p:anim>
                                    <p:anim calcmode="lin" valueType="num">
                                      <p:cBhvr additive="base">
                                        <p:cTn id="8"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6"/>
                                        </p:tgtEl>
                                        <p:attrNameLst>
                                          <p:attrName>style.visibility</p:attrName>
                                        </p:attrNameLst>
                                      </p:cBhvr>
                                      <p:to>
                                        <p:strVal val="visible"/>
                                      </p:to>
                                    </p:set>
                                    <p:anim calcmode="lin" valueType="num">
                                      <p:cBhvr additive="base">
                                        <p:cTn id="13" dur="500" fill="hold"/>
                                        <p:tgtEl>
                                          <p:spTgt spid="3076"/>
                                        </p:tgtEl>
                                        <p:attrNameLst>
                                          <p:attrName>ppt_x</p:attrName>
                                        </p:attrNameLst>
                                      </p:cBhvr>
                                      <p:tavLst>
                                        <p:tav tm="0">
                                          <p:val>
                                            <p:strVal val="#ppt_x"/>
                                          </p:val>
                                        </p:tav>
                                        <p:tav tm="100000">
                                          <p:val>
                                            <p:strVal val="#ppt_x"/>
                                          </p:val>
                                        </p:tav>
                                      </p:tavLst>
                                    </p:anim>
                                    <p:anim calcmode="lin" valueType="num">
                                      <p:cBhvr additive="base">
                                        <p:cTn id="14" dur="500" fill="hold"/>
                                        <p:tgtEl>
                                          <p:spTgt spid="307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amond(in)">
                                      <p:cBhvr>
                                        <p:cTn id="19"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6"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3399FF"/>
            </a:gs>
            <a:gs pos="16000">
              <a:srgbClr val="00CCCC"/>
            </a:gs>
            <a:gs pos="47000">
              <a:srgbClr val="9999FF"/>
            </a:gs>
            <a:gs pos="60001">
              <a:srgbClr val="2E6792"/>
            </a:gs>
            <a:gs pos="71001">
              <a:srgbClr val="3333CC"/>
            </a:gs>
            <a:gs pos="81000">
              <a:srgbClr val="1170FF"/>
            </a:gs>
            <a:gs pos="100000">
              <a:srgbClr val="006699"/>
            </a:gs>
          </a:gsLst>
          <a:lin ang="8100000"/>
        </a:gradFill>
        <a:effectLst/>
      </p:bgPr>
    </p:bg>
    <p:spTree>
      <p:nvGrpSpPr>
        <p:cNvPr id="1" name=""/>
        <p:cNvGrpSpPr/>
        <p:nvPr/>
      </p:nvGrpSpPr>
      <p:grpSpPr>
        <a:xfrm>
          <a:off x="0" y="0"/>
          <a:ext cx="0" cy="0"/>
          <a:chOff x="0" y="0"/>
          <a:chExt cx="0" cy="0"/>
        </a:xfrm>
      </p:grpSpPr>
      <p:sp>
        <p:nvSpPr>
          <p:cNvPr id="2" name="Стрелка вниз 1"/>
          <p:cNvSpPr/>
          <p:nvPr/>
        </p:nvSpPr>
        <p:spPr>
          <a:xfrm>
            <a:off x="762000" y="381000"/>
            <a:ext cx="7772400" cy="121920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sz="3200" b="1" dirty="0">
                <a:solidFill>
                  <a:srgbClr val="7030A0"/>
                </a:solidFill>
              </a:rPr>
              <a:t>Сөздік жұмысы</a:t>
            </a:r>
            <a:endParaRPr lang="ru-RU" sz="3200" b="1" dirty="0">
              <a:solidFill>
                <a:srgbClr val="7030A0"/>
              </a:solidFill>
            </a:endParaRPr>
          </a:p>
        </p:txBody>
      </p:sp>
      <p:sp>
        <p:nvSpPr>
          <p:cNvPr id="3" name="Скругленный прямоугольник 2"/>
          <p:cNvSpPr/>
          <p:nvPr/>
        </p:nvSpPr>
        <p:spPr>
          <a:xfrm>
            <a:off x="1295400" y="1905000"/>
            <a:ext cx="7010400" cy="44196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Wingdings" pitchFamily="2" charset="2"/>
              <a:buChar char="Ø"/>
              <a:defRPr/>
            </a:pPr>
            <a:r>
              <a:rPr lang="kk-KZ" dirty="0"/>
              <a:t> </a:t>
            </a:r>
          </a:p>
          <a:p>
            <a:pPr algn="ctr">
              <a:buFont typeface="Wingdings" pitchFamily="2" charset="2"/>
              <a:buChar char="Ø"/>
              <a:defRPr/>
            </a:pPr>
            <a:endParaRPr lang="kk-KZ" sz="2000" b="1" dirty="0">
              <a:solidFill>
                <a:srgbClr val="FF0000"/>
              </a:solidFill>
            </a:endParaRPr>
          </a:p>
          <a:p>
            <a:pPr algn="ctr">
              <a:buFont typeface="Wingdings" pitchFamily="2" charset="2"/>
              <a:buChar char="Ø"/>
              <a:defRPr/>
            </a:pPr>
            <a:endParaRPr lang="kk-KZ" sz="2000" b="1" dirty="0">
              <a:solidFill>
                <a:srgbClr val="FF0000"/>
              </a:solidFill>
            </a:endParaRPr>
          </a:p>
          <a:p>
            <a:pPr algn="ctr">
              <a:buFont typeface="Wingdings" pitchFamily="2" charset="2"/>
              <a:buChar char="Ø"/>
              <a:defRPr/>
            </a:pPr>
            <a:r>
              <a:rPr lang="kk-KZ" sz="2400" b="1" dirty="0">
                <a:solidFill>
                  <a:srgbClr val="7030A0"/>
                </a:solidFill>
              </a:rPr>
              <a:t>Өрен – жасөспірім ұрпақ, жеткіншек.</a:t>
            </a:r>
          </a:p>
          <a:p>
            <a:pPr algn="ctr">
              <a:buFont typeface="Wingdings" pitchFamily="2" charset="2"/>
              <a:buChar char="Ø"/>
              <a:defRPr/>
            </a:pPr>
            <a:r>
              <a:rPr lang="kk-KZ" sz="2400" b="1" dirty="0">
                <a:solidFill>
                  <a:srgbClr val="7030A0"/>
                </a:solidFill>
              </a:rPr>
              <a:t>Көмкерген – жиектеген.</a:t>
            </a:r>
          </a:p>
          <a:p>
            <a:pPr algn="ctr">
              <a:buFont typeface="Wingdings" pitchFamily="2" charset="2"/>
              <a:buChar char="Ø"/>
              <a:defRPr/>
            </a:pPr>
            <a:r>
              <a:rPr lang="kk-KZ" sz="2400" b="1" dirty="0">
                <a:solidFill>
                  <a:srgbClr val="7030A0"/>
                </a:solidFill>
              </a:rPr>
              <a:t> Айбын – қаһарлы, сұсты, зәрлі.</a:t>
            </a:r>
          </a:p>
          <a:p>
            <a:pPr algn="ctr">
              <a:buFont typeface="Wingdings" pitchFamily="2" charset="2"/>
              <a:buChar char="Ø"/>
              <a:defRPr/>
            </a:pPr>
            <a:r>
              <a:rPr lang="kk-KZ" sz="2400" b="1" dirty="0">
                <a:solidFill>
                  <a:srgbClr val="7030A0"/>
                </a:solidFill>
              </a:rPr>
              <a:t> жау – дұшпан, шапқыншы.</a:t>
            </a:r>
          </a:p>
          <a:p>
            <a:pPr algn="ctr">
              <a:buFont typeface="Wingdings" pitchFamily="2" charset="2"/>
              <a:buChar char="Ø"/>
              <a:defRPr/>
            </a:pPr>
            <a:r>
              <a:rPr lang="kk-KZ" sz="2400" b="1" dirty="0">
                <a:solidFill>
                  <a:srgbClr val="7030A0"/>
                </a:solidFill>
              </a:rPr>
              <a:t>Шер – қайғы-қасірет, уайым.</a:t>
            </a:r>
          </a:p>
          <a:p>
            <a:pPr algn="ctr">
              <a:defRPr/>
            </a:pPr>
            <a:endParaRPr lang="ru-RU" dirty="0"/>
          </a:p>
        </p:txBody>
      </p:sp>
      <p:sp>
        <p:nvSpPr>
          <p:cNvPr id="4" name="TextBox 3"/>
          <p:cNvSpPr txBox="1">
            <a:spLocks noChangeArrowheads="1"/>
          </p:cNvSpPr>
          <p:nvPr/>
        </p:nvSpPr>
        <p:spPr bwMode="auto">
          <a:xfrm>
            <a:off x="3200400" y="2438400"/>
            <a:ext cx="4567238" cy="1200150"/>
          </a:xfrm>
          <a:prstGeom prst="rect">
            <a:avLst/>
          </a:prstGeom>
          <a:noFill/>
          <a:ln w="9525">
            <a:noFill/>
            <a:miter lim="800000"/>
            <a:headEnd/>
            <a:tailEnd/>
          </a:ln>
        </p:spPr>
        <p:txBody>
          <a:bodyPr wrap="none">
            <a:spAutoFit/>
          </a:bodyPr>
          <a:lstStyle/>
          <a:p>
            <a:r>
              <a:rPr lang="kk-KZ" sz="2400" b="1" i="1"/>
              <a:t>Берілген сөздерді аударып, </a:t>
            </a:r>
          </a:p>
          <a:p>
            <a:r>
              <a:rPr lang="kk-KZ" sz="2400" b="1" i="1"/>
              <a:t>сөз тіркестерін жасаңдар.</a:t>
            </a:r>
          </a:p>
          <a:p>
            <a:endParaRPr lang="ru-RU" sz="2400" b="1" i="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plus(in)">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7" presetClass="entr" presetSubtype="4"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 calcmode="lin" valueType="num">
                                      <p:cBhvr additive="base">
                                        <p:cTn id="17" dur="50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8" dur="5000" fill="hold"/>
                                        <p:tgtEl>
                                          <p:spTgt spid="4">
                                            <p:txEl>
                                              <p:pRg st="0" end="0"/>
                                            </p:txEl>
                                          </p:spTgt>
                                        </p:tgtEl>
                                        <p:attrNameLst>
                                          <p:attrName>ppt_y</p:attrName>
                                        </p:attrNameLst>
                                      </p:cBhvr>
                                      <p:tavLst>
                                        <p:tav tm="0">
                                          <p:val>
                                            <p:strVal val="1+#ppt_h/2"/>
                                          </p:val>
                                        </p:tav>
                                        <p:tav tm="100000">
                                          <p:val>
                                            <p:strVal val="#ppt_y"/>
                                          </p:val>
                                        </p:tav>
                                      </p:tavLst>
                                    </p:anim>
                                  </p:childTnLst>
                                </p:cTn>
                              </p:par>
                              <p:par>
                                <p:cTn id="19" presetID="7" presetClass="entr" presetSubtype="4" fill="hold" nodeType="with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 calcmode="lin" valueType="num">
                                      <p:cBhvr additive="base">
                                        <p:cTn id="21" dur="50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2" dur="50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9"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3">
                                            <p:txEl>
                                              <p:pRg st="3" end="3"/>
                                            </p:txEl>
                                          </p:spTgt>
                                        </p:tgtEl>
                                      </p:cBhvr>
                                    </p:animEffect>
                                  </p:childTnLst>
                                </p:cTn>
                              </p:par>
                              <p:par>
                                <p:cTn id="30" presetID="29" presetClass="entr" presetSubtype="0" fill="hold"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p:cTn id="32"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4" dur="1000"/>
                                        <p:tgtEl>
                                          <p:spTgt spid="3">
                                            <p:txEl>
                                              <p:pRg st="4" end="4"/>
                                            </p:txEl>
                                          </p:spTgt>
                                        </p:tgtEl>
                                      </p:cBhvr>
                                    </p:animEffect>
                                  </p:childTnLst>
                                </p:cTn>
                              </p:par>
                              <p:par>
                                <p:cTn id="35" presetID="29"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9" dur="1000"/>
                                        <p:tgtEl>
                                          <p:spTgt spid="3">
                                            <p:txEl>
                                              <p:pRg st="5" end="5"/>
                                            </p:txEl>
                                          </p:spTgt>
                                        </p:tgtEl>
                                      </p:cBhvr>
                                    </p:animEffect>
                                  </p:childTnLst>
                                </p:cTn>
                              </p:par>
                              <p:par>
                                <p:cTn id="40" presetID="29" presetClass="entr" presetSubtype="0" fill="hold" nodeType="with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6" end="6"/>
                                            </p:txEl>
                                          </p:spTgt>
                                        </p:tgtEl>
                                      </p:cBhvr>
                                    </p:animEffect>
                                  </p:childTnLst>
                                </p:cTn>
                              </p:par>
                              <p:par>
                                <p:cTn id="45" presetID="29" presetClass="entr" presetSubtype="0" fill="hold"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1000" fill="hold"/>
                                        <p:tgtEl>
                                          <p:spTgt spid="3">
                                            <p:txEl>
                                              <p:pRg st="7" end="7"/>
                                            </p:txEl>
                                          </p:spTgt>
                                        </p:tgtEl>
                                        <p:attrNameLst>
                                          <p:attrName>ppt_x</p:attrName>
                                        </p:attrNameLst>
                                      </p:cBhvr>
                                      <p:tavLst>
                                        <p:tav tm="0">
                                          <p:val>
                                            <p:strVal val="#ppt_x-.2"/>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allAtOnce"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srcRect/>
          <a:tile tx="0" ty="0" sx="100000" sy="100000" flip="none" algn="tl"/>
        </a:blipFill>
        <a:effectLst/>
      </p:bgPr>
    </p:bg>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04800" y="457200"/>
          <a:ext cx="7772399" cy="5744420"/>
        </p:xfrm>
        <a:graphic>
          <a:graphicData uri="http://schemas.openxmlformats.org/drawingml/2006/table">
            <a:tbl>
              <a:tblPr/>
              <a:tblGrid>
                <a:gridCol w="7772399"/>
              </a:tblGrid>
              <a:tr h="5715000">
                <a:tc>
                  <a:txBody>
                    <a:bodyPr/>
                    <a:lstStyle/>
                    <a:p>
                      <a:r>
                        <a:rPr lang="kk-KZ" sz="1400" dirty="0" smtClean="0"/>
                        <a:t> </a:t>
                      </a:r>
                      <a:r>
                        <a:rPr lang="kk-KZ" sz="1800" b="1" i="1" baseline="0" dirty="0" smtClean="0">
                          <a:solidFill>
                            <a:srgbClr val="FF0000"/>
                          </a:solidFill>
                        </a:rPr>
                        <a:t>Мәтінді оқып, б</a:t>
                      </a:r>
                      <a:r>
                        <a:rPr lang="kk-KZ" sz="1800" b="1" i="1" dirty="0" smtClean="0">
                          <a:solidFill>
                            <a:srgbClr val="FF0000"/>
                          </a:solidFill>
                        </a:rPr>
                        <a:t>ерілген мәліметтерді қолданып,</a:t>
                      </a:r>
                      <a:r>
                        <a:rPr lang="kk-KZ" sz="1800" b="1" i="1" baseline="0" dirty="0" smtClean="0">
                          <a:solidFill>
                            <a:srgbClr val="FF0000"/>
                          </a:solidFill>
                        </a:rPr>
                        <a:t> хронологиялық кесте жасау.</a:t>
                      </a:r>
                      <a:endParaRPr lang="ru-RU" sz="1800" b="1" i="1" dirty="0" smtClean="0">
                        <a:solidFill>
                          <a:srgbClr val="FF0000"/>
                        </a:solidFill>
                      </a:endParaRPr>
                    </a:p>
                    <a:p>
                      <a:endParaRPr lang="ru-RU" sz="1400" dirty="0" smtClean="0"/>
                    </a:p>
                    <a:p>
                      <a:r>
                        <a:rPr lang="ru-RU" sz="1200" b="1" dirty="0" smtClean="0"/>
                        <a:t>Жамбыл </a:t>
                      </a:r>
                      <a:r>
                        <a:rPr lang="ru-RU" sz="1200" b="1" dirty="0" err="1"/>
                        <a:t>Жабаев</a:t>
                      </a:r>
                      <a:r>
                        <a:rPr lang="ru-RU" sz="1200" b="1" dirty="0"/>
                        <a:t> (1846-1945) </a:t>
                      </a:r>
                      <a:r>
                        <a:rPr lang="ru-RU" sz="1200" b="1" dirty="0" err="1"/>
                        <a:t>көрнекті қазақ ақын- </a:t>
                      </a:r>
                      <a:r>
                        <a:rPr lang="ru-RU" sz="1200" b="1" dirty="0" smtClean="0"/>
                        <a:t>импровизаторы</a:t>
                      </a:r>
                      <a:r>
                        <a:rPr lang="ru-RU" sz="1200" b="1" dirty="0"/>
                        <a:t>. Жамбыл </a:t>
                      </a:r>
                      <a:r>
                        <a:rPr lang="ru-RU" sz="1200" b="1" dirty="0" err="1"/>
                        <a:t>Жабаев</a:t>
                      </a:r>
                      <a:r>
                        <a:rPr lang="ru-RU" sz="1200" b="1" dirty="0"/>
                        <a:t> 1846 </a:t>
                      </a:r>
                      <a:r>
                        <a:rPr lang="ru-RU" sz="1200" b="1" dirty="0" err="1"/>
                        <a:t>жылдың </a:t>
                      </a:r>
                      <a:r>
                        <a:rPr lang="ru-RU" sz="1200" b="1" dirty="0"/>
                        <a:t>28 </a:t>
                      </a:r>
                      <a:r>
                        <a:rPr lang="ru-RU" sz="1200" b="1" dirty="0" err="1"/>
                        <a:t>ақпанында қазіргі Алматы</a:t>
                      </a:r>
                      <a:r>
                        <a:rPr lang="ru-RU" sz="1200" b="1" dirty="0"/>
                        <a:t> </a:t>
                      </a:r>
                      <a:r>
                        <a:rPr lang="ru-RU" sz="1200" b="1" dirty="0" err="1" smtClean="0"/>
                        <a:t>облысының </a:t>
                      </a:r>
                      <a:r>
                        <a:rPr lang="ru-RU" sz="1200" b="1" dirty="0"/>
                        <a:t>Жамбыл </a:t>
                      </a:r>
                      <a:r>
                        <a:rPr lang="ru-RU" sz="1200" b="1" dirty="0" err="1"/>
                        <a:t>ауданында</a:t>
                      </a:r>
                      <a:r>
                        <a:rPr lang="ru-RU" sz="1200" b="1" dirty="0"/>
                        <a:t> </a:t>
                      </a:r>
                      <a:r>
                        <a:rPr lang="ru-RU" sz="1200" b="1" dirty="0" err="1"/>
                        <a:t>дүниеге келген.Ол</a:t>
                      </a:r>
                      <a:r>
                        <a:rPr lang="ru-RU" sz="1200" b="1" dirty="0"/>
                        <a:t> </a:t>
                      </a:r>
                      <a:r>
                        <a:rPr lang="ru-RU" sz="1200" b="1" dirty="0" err="1"/>
                        <a:t>қазақ даласында</a:t>
                      </a:r>
                      <a:r>
                        <a:rPr lang="ru-RU" sz="1200" b="1" dirty="0"/>
                        <a:t> </a:t>
                      </a:r>
                      <a:r>
                        <a:rPr lang="ru-RU" sz="1200" b="1" dirty="0" err="1"/>
                        <a:t>танымал</a:t>
                      </a:r>
                      <a:r>
                        <a:rPr lang="ru-RU" sz="1200" b="1" dirty="0"/>
                        <a:t> </a:t>
                      </a:r>
                      <a:r>
                        <a:rPr lang="ru-RU" sz="1200" b="1" dirty="0" err="1"/>
                        <a:t>болды</a:t>
                      </a:r>
                      <a:r>
                        <a:rPr lang="ru-RU" sz="1200" b="1" dirty="0"/>
                        <a:t>. </a:t>
                      </a:r>
                      <a:r>
                        <a:rPr lang="ru-RU" sz="1200" b="1" dirty="0" err="1"/>
                        <a:t>Атақты оған қырғыз </a:t>
                      </a:r>
                      <a:r>
                        <a:rPr lang="ru-RU" sz="1200" b="1" dirty="0"/>
                        <a:t>батыр эпосы «</a:t>
                      </a:r>
                      <a:r>
                        <a:rPr lang="ru-RU" sz="1200" b="1" dirty="0" err="1"/>
                        <a:t>Манас</a:t>
                      </a:r>
                      <a:r>
                        <a:rPr lang="ru-RU" sz="1200" b="1" dirty="0"/>
                        <a:t>» </a:t>
                      </a:r>
                      <a:r>
                        <a:rPr lang="ru-RU" sz="1200" b="1" dirty="0" err="1"/>
                        <a:t>шығармасының үзіндісі </a:t>
                      </a:r>
                      <a:r>
                        <a:rPr lang="ru-RU" sz="1200" b="1" dirty="0"/>
                        <a:t>мен </a:t>
                      </a:r>
                      <a:r>
                        <a:rPr lang="ru-RU" sz="1200" b="1" dirty="0" err="1"/>
                        <a:t>шығыс поэмалары</a:t>
                      </a:r>
                      <a:r>
                        <a:rPr lang="ru-RU" sz="1200" b="1" dirty="0"/>
                        <a:t> «</a:t>
                      </a:r>
                      <a:r>
                        <a:rPr lang="ru-RU" sz="1200" b="1" dirty="0" err="1"/>
                        <a:t>Шахнамэ</a:t>
                      </a:r>
                      <a:r>
                        <a:rPr lang="ru-RU" sz="1200" b="1" dirty="0"/>
                        <a:t>» </a:t>
                      </a:r>
                      <a:r>
                        <a:rPr lang="ru-RU" sz="1200" b="1" dirty="0" err="1"/>
                        <a:t>және </a:t>
                      </a:r>
                      <a:r>
                        <a:rPr lang="ru-RU" sz="1200" b="1" dirty="0"/>
                        <a:t>«</a:t>
                      </a:r>
                      <a:r>
                        <a:rPr lang="ru-RU" sz="1200" b="1" dirty="0" err="1"/>
                        <a:t>Мың бір</a:t>
                      </a:r>
                      <a:r>
                        <a:rPr lang="ru-RU" sz="1200" b="1" dirty="0"/>
                        <a:t> </a:t>
                      </a:r>
                      <a:r>
                        <a:rPr lang="ru-RU" sz="1200" b="1" dirty="0" err="1"/>
                        <a:t>түн</a:t>
                      </a:r>
                      <a:r>
                        <a:rPr lang="ru-RU" sz="1200" b="1" dirty="0"/>
                        <a:t>» </a:t>
                      </a:r>
                      <a:r>
                        <a:rPr lang="ru-RU" sz="1200" b="1" dirty="0" err="1"/>
                        <a:t>әкелді</a:t>
                      </a:r>
                      <a:r>
                        <a:rPr lang="ru-RU" sz="1200" b="1" dirty="0"/>
                        <a:t>.</a:t>
                      </a:r>
                    </a:p>
                    <a:p>
                      <a:r>
                        <a:rPr lang="ru-RU" sz="1200" b="1" dirty="0"/>
                        <a:t>Октябрь </a:t>
                      </a:r>
                      <a:r>
                        <a:rPr lang="ru-RU" sz="1200" b="1" dirty="0" err="1"/>
                        <a:t>кезеңіне дейін</a:t>
                      </a:r>
                      <a:r>
                        <a:rPr lang="ru-RU" sz="1200" b="1" dirty="0"/>
                        <a:t> </a:t>
                      </a:r>
                      <a:r>
                        <a:rPr lang="ru-RU" sz="1200" b="1" dirty="0" err="1"/>
                        <a:t>Жамбылдың айтыстары</a:t>
                      </a:r>
                      <a:r>
                        <a:rPr lang="ru-RU" sz="1200" b="1" dirty="0"/>
                        <a:t> мен </a:t>
                      </a:r>
                      <a:r>
                        <a:rPr lang="ru-RU" sz="1200" b="1" dirty="0" err="1"/>
                        <a:t>өлеңдері сақталмады</a:t>
                      </a:r>
                      <a:r>
                        <a:rPr lang="ru-RU" sz="1200" b="1" dirty="0"/>
                        <a:t>, </a:t>
                      </a:r>
                      <a:r>
                        <a:rPr lang="ru-RU" sz="1200" b="1" dirty="0" err="1"/>
                        <a:t>ұрпақтан ұрпаққа ауызша</a:t>
                      </a:r>
                      <a:r>
                        <a:rPr lang="ru-RU" sz="1200" b="1" dirty="0"/>
                        <a:t> </a:t>
                      </a:r>
                      <a:r>
                        <a:rPr lang="ru-RU" sz="1200" b="1" dirty="0" err="1"/>
                        <a:t>беріліп</a:t>
                      </a:r>
                      <a:r>
                        <a:rPr lang="ru-RU" sz="1200" b="1" dirty="0"/>
                        <a:t> </a:t>
                      </a:r>
                      <a:r>
                        <a:rPr lang="ru-RU" sz="1200" b="1" dirty="0" err="1"/>
                        <a:t>отырған</a:t>
                      </a:r>
                      <a:r>
                        <a:rPr lang="ru-RU" sz="1200" b="1" dirty="0"/>
                        <a:t>. </a:t>
                      </a:r>
                      <a:r>
                        <a:rPr lang="ru-RU" sz="1200" b="1" dirty="0" err="1"/>
                        <a:t>Олардың кейбір</a:t>
                      </a:r>
                      <a:r>
                        <a:rPr lang="ru-RU" sz="1200" b="1" dirty="0"/>
                        <a:t> </a:t>
                      </a:r>
                      <a:r>
                        <a:rPr lang="ru-RU" sz="1200" b="1" dirty="0" err="1"/>
                        <a:t>бөліктері ғана қалған.</a:t>
                      </a:r>
                      <a:r>
                        <a:rPr lang="ru-RU" sz="1200" b="1" dirty="0"/>
                        <a:t> </a:t>
                      </a:r>
                      <a:r>
                        <a:rPr lang="ru-RU" sz="1200" b="1" dirty="0" err="1"/>
                        <a:t>Олардың ішіндегі</a:t>
                      </a:r>
                      <a:r>
                        <a:rPr lang="ru-RU" sz="1200" b="1" dirty="0"/>
                        <a:t> аса </a:t>
                      </a:r>
                      <a:r>
                        <a:rPr lang="ru-RU" sz="1200" b="1" dirty="0" err="1"/>
                        <a:t>танымалдары</a:t>
                      </a:r>
                      <a:r>
                        <a:rPr lang="ru-RU" sz="1200" b="1" dirty="0"/>
                        <a:t>: «</a:t>
                      </a:r>
                      <a:r>
                        <a:rPr lang="ru-RU" sz="1200" b="1" dirty="0" err="1"/>
                        <a:t>Менің әкеме</a:t>
                      </a:r>
                      <a:r>
                        <a:rPr lang="ru-RU" sz="1200" b="1" dirty="0"/>
                        <a:t>», «</a:t>
                      </a:r>
                      <a:r>
                        <a:rPr lang="ru-RU" sz="1200" b="1" dirty="0" err="1"/>
                        <a:t>Шабданға</a:t>
                      </a:r>
                      <a:r>
                        <a:rPr lang="ru-RU" sz="1200" b="1" dirty="0"/>
                        <a:t>», «</a:t>
                      </a:r>
                      <a:r>
                        <a:rPr lang="ru-RU" sz="1200" b="1" dirty="0" err="1"/>
                        <a:t>Шалтабайға</a:t>
                      </a:r>
                      <a:r>
                        <a:rPr lang="ru-RU" sz="1200" b="1" dirty="0"/>
                        <a:t>», «</a:t>
                      </a:r>
                      <a:r>
                        <a:rPr lang="ru-RU" sz="1200" b="1" dirty="0" err="1"/>
                        <a:t>Қалиге</a:t>
                      </a:r>
                      <a:r>
                        <a:rPr lang="ru-RU" sz="1200" b="1" dirty="0"/>
                        <a:t>» т.б.</a:t>
                      </a:r>
                    </a:p>
                    <a:p>
                      <a:r>
                        <a:rPr lang="ru-RU" sz="1200" b="1" dirty="0"/>
                        <a:t>1916 </a:t>
                      </a:r>
                      <a:r>
                        <a:rPr lang="ru-RU" sz="1200" b="1" dirty="0" err="1"/>
                        <a:t>жылғы ұлт- азаттық көтеріліс кезінде</a:t>
                      </a:r>
                      <a:r>
                        <a:rPr lang="ru-RU" sz="1200" b="1" dirty="0"/>
                        <a:t> Жамбыл </a:t>
                      </a:r>
                      <a:r>
                        <a:rPr lang="ru-RU" sz="1200" b="1" dirty="0" err="1"/>
                        <a:t>халықпен бірге</a:t>
                      </a:r>
                      <a:r>
                        <a:rPr lang="ru-RU" sz="1200" b="1" dirty="0"/>
                        <a:t> </a:t>
                      </a:r>
                      <a:r>
                        <a:rPr lang="ru-RU" sz="1200" b="1" dirty="0" err="1"/>
                        <a:t>болып</a:t>
                      </a:r>
                      <a:r>
                        <a:rPr lang="ru-RU" sz="1200" b="1" dirty="0"/>
                        <a:t>, </a:t>
                      </a:r>
                      <a:r>
                        <a:rPr lang="ru-RU" sz="1200" b="1" dirty="0" err="1"/>
                        <a:t>көтеріліске белсенді</a:t>
                      </a:r>
                      <a:r>
                        <a:rPr lang="ru-RU" sz="1200" b="1" dirty="0"/>
                        <a:t> </a:t>
                      </a:r>
                      <a:r>
                        <a:rPr lang="ru-RU" sz="1200" b="1" dirty="0" err="1"/>
                        <a:t>қатысады</a:t>
                      </a:r>
                      <a:r>
                        <a:rPr lang="ru-RU" sz="1200" b="1" dirty="0"/>
                        <a:t>. </a:t>
                      </a:r>
                      <a:r>
                        <a:rPr lang="ru-RU" sz="1200" b="1" dirty="0" err="1"/>
                        <a:t>Ақын өз өлеңдерімен көтеріліске қатысушыларды патша</a:t>
                      </a:r>
                      <a:r>
                        <a:rPr lang="ru-RU" sz="1200" b="1" dirty="0"/>
                        <a:t> </a:t>
                      </a:r>
                      <a:r>
                        <a:rPr lang="ru-RU" sz="1200" b="1" dirty="0" err="1"/>
                        <a:t>режиміне</a:t>
                      </a:r>
                      <a:r>
                        <a:rPr lang="ru-RU" sz="1200" b="1" dirty="0"/>
                        <a:t> </a:t>
                      </a:r>
                      <a:r>
                        <a:rPr lang="ru-RU" sz="1200" b="1" dirty="0" err="1"/>
                        <a:t>қарсы тұруға шақырды.</a:t>
                      </a:r>
                      <a:r>
                        <a:rPr lang="ru-RU" sz="1200" b="1" dirty="0"/>
                        <a:t> Осы </a:t>
                      </a:r>
                      <a:r>
                        <a:rPr lang="ru-RU" sz="1200" b="1" dirty="0" err="1"/>
                        <a:t>жылдары</a:t>
                      </a:r>
                      <a:r>
                        <a:rPr lang="ru-RU" sz="1200" b="1" dirty="0"/>
                        <a:t> Жамбыл «</a:t>
                      </a:r>
                      <a:r>
                        <a:rPr lang="ru-RU" sz="1200" b="1" dirty="0" err="1"/>
                        <a:t>Зілді</a:t>
                      </a:r>
                      <a:r>
                        <a:rPr lang="ru-RU" sz="1200" b="1" dirty="0"/>
                        <a:t> </a:t>
                      </a:r>
                      <a:r>
                        <a:rPr lang="ru-RU" sz="1200" b="1" dirty="0" err="1"/>
                        <a:t>бұйрық</a:t>
                      </a:r>
                      <a:r>
                        <a:rPr lang="ru-RU" sz="1200" b="1" dirty="0"/>
                        <a:t>», «</a:t>
                      </a:r>
                      <a:r>
                        <a:rPr lang="ru-RU" sz="1200" b="1" dirty="0" err="1"/>
                        <a:t>Патша</a:t>
                      </a:r>
                      <a:r>
                        <a:rPr lang="ru-RU" sz="1200" b="1" dirty="0"/>
                        <a:t> </a:t>
                      </a:r>
                      <a:r>
                        <a:rPr lang="ru-RU" sz="1200" b="1" dirty="0" err="1"/>
                        <a:t>әмірі таралды</a:t>
                      </a:r>
                      <a:r>
                        <a:rPr lang="ru-RU" sz="1200" b="1" dirty="0"/>
                        <a:t>» </a:t>
                      </a:r>
                      <a:r>
                        <a:rPr lang="ru-RU" sz="1200" b="1" dirty="0" err="1"/>
                        <a:t>атты</a:t>
                      </a:r>
                      <a:r>
                        <a:rPr lang="ru-RU" sz="1200" b="1" dirty="0"/>
                        <a:t> </a:t>
                      </a:r>
                      <a:r>
                        <a:rPr lang="ru-RU" sz="1200" b="1" dirty="0" err="1"/>
                        <a:t>өлең-жырларын шығарды</a:t>
                      </a:r>
                      <a:r>
                        <a:rPr lang="ru-RU" sz="1200" b="1" dirty="0"/>
                        <a:t>.</a:t>
                      </a:r>
                    </a:p>
                    <a:p>
                      <a:r>
                        <a:rPr lang="ru-RU" sz="1200" b="1" dirty="0"/>
                        <a:t>Жамбыл 1917 </a:t>
                      </a:r>
                      <a:r>
                        <a:rPr lang="ru-RU" sz="1200" b="1" dirty="0" err="1"/>
                        <a:t>жылғы қазан төңкерісінен куәгері </a:t>
                      </a:r>
                      <a:r>
                        <a:rPr lang="ru-RU" sz="1200" b="1" dirty="0" err="1" smtClean="0"/>
                        <a:t>болып</a:t>
                      </a:r>
                      <a:r>
                        <a:rPr lang="ru-RU" sz="1200" b="1" dirty="0" smtClean="0"/>
                        <a:t>, </a:t>
                      </a:r>
                      <a:r>
                        <a:rPr lang="ru-RU" sz="1200" b="1" dirty="0" err="1" smtClean="0"/>
                        <a:t>қазақ </a:t>
                      </a:r>
                      <a:r>
                        <a:rPr lang="ru-RU" sz="1200" b="1" dirty="0" err="1"/>
                        <a:t>халқы өмірінің барлық жағынан жаңаруын өз көзімен көрді</a:t>
                      </a:r>
                      <a:r>
                        <a:rPr lang="ru-RU" sz="1200" b="1" dirty="0"/>
                        <a:t>. </a:t>
                      </a:r>
                    </a:p>
                    <a:p>
                      <a:r>
                        <a:rPr lang="ru-RU" sz="1200" b="1" dirty="0"/>
                        <a:t>1919 </a:t>
                      </a:r>
                      <a:r>
                        <a:rPr lang="ru-RU" sz="1200" b="1" dirty="0" err="1"/>
                        <a:t>жылы</a:t>
                      </a:r>
                      <a:r>
                        <a:rPr lang="ru-RU" sz="1200" b="1" dirty="0"/>
                        <a:t> Жамбыл </a:t>
                      </a:r>
                      <a:r>
                        <a:rPr lang="ru-RU" sz="1200" b="1" dirty="0" err="1"/>
                        <a:t>Жетісу</a:t>
                      </a:r>
                      <a:r>
                        <a:rPr lang="ru-RU" sz="1200" b="1" dirty="0"/>
                        <a:t> </a:t>
                      </a:r>
                      <a:r>
                        <a:rPr lang="ru-RU" sz="1200" b="1" dirty="0" err="1"/>
                        <a:t>ақындарының слётына</a:t>
                      </a:r>
                      <a:r>
                        <a:rPr lang="ru-RU" sz="1200" b="1" dirty="0"/>
                        <a:t> </a:t>
                      </a:r>
                      <a:r>
                        <a:rPr lang="ru-RU" sz="1200" b="1" dirty="0" err="1"/>
                        <a:t>қатысты</a:t>
                      </a:r>
                      <a:r>
                        <a:rPr lang="ru-RU" sz="1200" b="1" dirty="0"/>
                        <a:t>. 1934 </a:t>
                      </a:r>
                      <a:r>
                        <a:rPr lang="ru-RU" sz="1200" b="1" dirty="0" err="1"/>
                        <a:t>жылы</a:t>
                      </a:r>
                      <a:r>
                        <a:rPr lang="ru-RU" sz="1200" b="1" dirty="0"/>
                        <a:t> Жамбыл </a:t>
                      </a:r>
                      <a:r>
                        <a:rPr lang="ru-RU" sz="1200" b="1" dirty="0" err="1"/>
                        <a:t>халық өнерпаздарының</a:t>
                      </a:r>
                      <a:r>
                        <a:rPr lang="ru-RU" sz="1200" b="1" dirty="0"/>
                        <a:t> </a:t>
                      </a:r>
                      <a:r>
                        <a:rPr lang="en-US" sz="1200" b="1" dirty="0"/>
                        <a:t>I </a:t>
                      </a:r>
                      <a:r>
                        <a:rPr lang="ru-RU" sz="1200" b="1" dirty="0" err="1"/>
                        <a:t>республикалық </a:t>
                      </a:r>
                      <a:r>
                        <a:rPr lang="ru-RU" sz="1200" b="1" dirty="0" err="1" smtClean="0"/>
                        <a:t>съездіне</a:t>
                      </a:r>
                      <a:r>
                        <a:rPr lang="ru-RU" sz="1200" b="1" dirty="0" smtClean="0"/>
                        <a:t> </a:t>
                      </a:r>
                      <a:r>
                        <a:rPr lang="ru-RU" sz="1200" b="1" dirty="0" err="1"/>
                        <a:t>қатысып, нағыз халық ақыны екендігін</a:t>
                      </a:r>
                      <a:r>
                        <a:rPr lang="ru-RU" sz="1200" b="1" dirty="0"/>
                        <a:t> </a:t>
                      </a:r>
                      <a:r>
                        <a:rPr lang="ru-RU" sz="1200" b="1" dirty="0" err="1"/>
                        <a:t>дәлелдейді.</a:t>
                      </a:r>
                      <a:r>
                        <a:rPr lang="ru-RU" sz="1200" b="1" dirty="0"/>
                        <a:t> 1936 </a:t>
                      </a:r>
                      <a:r>
                        <a:rPr lang="ru-RU" sz="1200" b="1" dirty="0" err="1"/>
                        <a:t>жылы</a:t>
                      </a:r>
                      <a:r>
                        <a:rPr lang="ru-RU" sz="1200" b="1" dirty="0"/>
                        <a:t> </a:t>
                      </a:r>
                      <a:r>
                        <a:rPr lang="ru-RU" sz="1200" b="1" dirty="0" err="1"/>
                        <a:t>Мәскеуде қазақ өнерінің онкүндігі өткізілді</a:t>
                      </a:r>
                      <a:r>
                        <a:rPr lang="ru-RU" sz="1200" b="1" dirty="0"/>
                        <a:t>. </a:t>
                      </a:r>
                      <a:endParaRPr lang="ru-RU" sz="1200" b="1" dirty="0" smtClean="0"/>
                    </a:p>
                    <a:p>
                      <a:r>
                        <a:rPr lang="ru-RU" sz="1200" b="1" dirty="0" smtClean="0"/>
                        <a:t>1938 </a:t>
                      </a:r>
                      <a:r>
                        <a:rPr lang="ru-RU" sz="1200" b="1" dirty="0" err="1"/>
                        <a:t>жылы</a:t>
                      </a:r>
                      <a:r>
                        <a:rPr lang="ru-RU" sz="1200" b="1" dirty="0"/>
                        <a:t> Жамбыл </a:t>
                      </a:r>
                      <a:r>
                        <a:rPr lang="ru-RU" sz="1200" b="1" dirty="0" err="1"/>
                        <a:t>шығармашылығының </a:t>
                      </a:r>
                      <a:r>
                        <a:rPr lang="ru-RU" sz="1200" b="1" dirty="0"/>
                        <a:t>75 </a:t>
                      </a:r>
                      <a:r>
                        <a:rPr lang="ru-RU" sz="1200" b="1" dirty="0" err="1"/>
                        <a:t>жылдығына орай</a:t>
                      </a:r>
                      <a:r>
                        <a:rPr lang="ru-RU" sz="1200" b="1" dirty="0"/>
                        <a:t> </a:t>
                      </a:r>
                      <a:r>
                        <a:rPr lang="ru-RU" sz="1200" b="1" dirty="0" err="1"/>
                        <a:t>оған құттықтауларды сол</a:t>
                      </a:r>
                      <a:r>
                        <a:rPr lang="ru-RU" sz="1200" b="1" dirty="0"/>
                        <a:t> </a:t>
                      </a:r>
                      <a:r>
                        <a:rPr lang="ru-RU" sz="1200" b="1" dirty="0" err="1"/>
                        <a:t>кездегі</a:t>
                      </a:r>
                      <a:r>
                        <a:rPr lang="ru-RU" sz="1200" b="1" dirty="0"/>
                        <a:t> </a:t>
                      </a:r>
                      <a:r>
                        <a:rPr lang="ru-RU" sz="1200" b="1" dirty="0" err="1"/>
                        <a:t>танымал</a:t>
                      </a:r>
                      <a:r>
                        <a:rPr lang="ru-RU" sz="1200" b="1" dirty="0"/>
                        <a:t> </a:t>
                      </a:r>
                      <a:r>
                        <a:rPr lang="ru-RU" sz="1200" b="1" dirty="0" err="1"/>
                        <a:t>жазушылар</a:t>
                      </a:r>
                      <a:r>
                        <a:rPr lang="ru-RU" sz="1200" b="1" dirty="0"/>
                        <a:t> мен Р.Роллан, </a:t>
                      </a:r>
                      <a:r>
                        <a:rPr lang="ru-RU" sz="1200" b="1" dirty="0" err="1" smtClean="0"/>
                        <a:t>К.Причард</a:t>
                      </a:r>
                      <a:r>
                        <a:rPr lang="ru-RU" sz="1200" b="1" dirty="0"/>
                        <a:t>, М.Шолохов </a:t>
                      </a:r>
                      <a:r>
                        <a:rPr lang="ru-RU" sz="1200" b="1" dirty="0" err="1"/>
                        <a:t>жіберді</a:t>
                      </a:r>
                      <a:r>
                        <a:rPr lang="ru-RU" sz="1200" b="1" dirty="0"/>
                        <a:t>.</a:t>
                      </a:r>
                    </a:p>
                    <a:p>
                      <a:r>
                        <a:rPr lang="ru-RU" sz="1200" b="1" dirty="0" err="1"/>
                        <a:t>Ұлы </a:t>
                      </a:r>
                      <a:r>
                        <a:rPr lang="ru-RU" sz="1200" b="1" dirty="0" err="1" smtClean="0"/>
                        <a:t>Отан</a:t>
                      </a:r>
                      <a:r>
                        <a:rPr lang="ru-RU" sz="1200" b="1" dirty="0" smtClean="0"/>
                        <a:t> </a:t>
                      </a:r>
                      <a:r>
                        <a:rPr lang="ru-RU" sz="1200" b="1" dirty="0" err="1"/>
                        <a:t>соғыс жылдары</a:t>
                      </a:r>
                      <a:r>
                        <a:rPr lang="ru-RU" sz="1200" b="1" dirty="0"/>
                        <a:t> </a:t>
                      </a:r>
                      <a:r>
                        <a:rPr lang="ru-RU" sz="1200" b="1" dirty="0" err="1"/>
                        <a:t>кезінде</a:t>
                      </a:r>
                      <a:r>
                        <a:rPr lang="ru-RU" sz="1200" b="1" dirty="0"/>
                        <a:t> </a:t>
                      </a:r>
                      <a:r>
                        <a:rPr lang="ru-RU" sz="1200" b="1" dirty="0" err="1"/>
                        <a:t>шығарылған «Мәскеу» және тағы </a:t>
                      </a:r>
                      <a:r>
                        <a:rPr lang="ru-RU" sz="1200" b="1" dirty="0"/>
                        <a:t>да </a:t>
                      </a:r>
                      <a:r>
                        <a:rPr lang="ru-RU" sz="1200" b="1" dirty="0" err="1"/>
                        <a:t>басқа өлеңдері жеңіске жетуге</a:t>
                      </a:r>
                      <a:r>
                        <a:rPr lang="ru-RU" sz="1200" b="1" dirty="0"/>
                        <a:t> </a:t>
                      </a:r>
                      <a:r>
                        <a:rPr lang="ru-RU" sz="1200" b="1" dirty="0" err="1"/>
                        <a:t>көп үлес қосты</a:t>
                      </a:r>
                      <a:r>
                        <a:rPr lang="ru-RU" sz="1200" b="1" dirty="0"/>
                        <a:t>. </a:t>
                      </a:r>
                      <a:r>
                        <a:rPr lang="ru-RU" sz="1200" b="1" dirty="0" err="1"/>
                        <a:t>Соғыс жылдарында</a:t>
                      </a:r>
                      <a:r>
                        <a:rPr lang="ru-RU" sz="1200" b="1" dirty="0"/>
                        <a:t> Жамбыл </a:t>
                      </a:r>
                      <a:r>
                        <a:rPr lang="ru-RU" sz="1200" b="1" dirty="0" err="1"/>
                        <a:t>жалынды</a:t>
                      </a:r>
                      <a:r>
                        <a:rPr lang="ru-RU" sz="1200" b="1" dirty="0"/>
                        <a:t>, </a:t>
                      </a:r>
                      <a:r>
                        <a:rPr lang="ru-RU" sz="1200" b="1" dirty="0" err="1"/>
                        <a:t>өткір өлеңдерімен халқымызды бейбіт</a:t>
                      </a:r>
                      <a:r>
                        <a:rPr lang="ru-RU" sz="1200" b="1" dirty="0"/>
                        <a:t> </a:t>
                      </a:r>
                      <a:r>
                        <a:rPr lang="ru-RU" sz="1200" b="1" dirty="0" err="1"/>
                        <a:t>елімізге</a:t>
                      </a:r>
                      <a:r>
                        <a:rPr lang="ru-RU" sz="1200" b="1" dirty="0"/>
                        <a:t> </a:t>
                      </a:r>
                      <a:r>
                        <a:rPr lang="ru-RU" sz="1200" b="1" dirty="0" err="1"/>
                        <a:t>тұтқиылдан тиген</a:t>
                      </a:r>
                      <a:r>
                        <a:rPr lang="ru-RU" sz="1200" b="1" dirty="0"/>
                        <a:t> </a:t>
                      </a:r>
                      <a:r>
                        <a:rPr lang="ru-RU" sz="1200" b="1" dirty="0" err="1"/>
                        <a:t>жаудан</a:t>
                      </a:r>
                      <a:r>
                        <a:rPr lang="ru-RU" sz="1200" b="1" dirty="0"/>
                        <a:t> </a:t>
                      </a:r>
                      <a:r>
                        <a:rPr lang="ru-RU" sz="1200" b="1" dirty="0" err="1"/>
                        <a:t>кек</a:t>
                      </a:r>
                      <a:r>
                        <a:rPr lang="ru-RU" sz="1200" b="1" dirty="0"/>
                        <a:t> </a:t>
                      </a:r>
                      <a:r>
                        <a:rPr lang="ru-RU" sz="1200" b="1" dirty="0" err="1"/>
                        <a:t>алуға жігерлендірді</a:t>
                      </a:r>
                      <a:r>
                        <a:rPr lang="ru-RU" sz="1200" b="1" dirty="0"/>
                        <a:t>.</a:t>
                      </a:r>
                    </a:p>
                    <a:p>
                      <a:r>
                        <a:rPr lang="ru-RU" sz="1200" b="1" dirty="0" err="1"/>
                        <a:t>Өмірдің соңғы жылдарында</a:t>
                      </a:r>
                      <a:r>
                        <a:rPr lang="ru-RU" sz="1200" b="1" dirty="0"/>
                        <a:t> </a:t>
                      </a:r>
                      <a:r>
                        <a:rPr lang="ru-RU" sz="1200" b="1" dirty="0" err="1"/>
                        <a:t>жиі</a:t>
                      </a:r>
                      <a:r>
                        <a:rPr lang="ru-RU" sz="1200" b="1" dirty="0"/>
                        <a:t> </a:t>
                      </a:r>
                      <a:r>
                        <a:rPr lang="ru-RU" sz="1200" b="1" dirty="0" err="1"/>
                        <a:t>науқастанған </a:t>
                      </a:r>
                      <a:r>
                        <a:rPr lang="ru-RU" sz="1200" b="1" dirty="0"/>
                        <a:t>Жамбыл 100 </a:t>
                      </a:r>
                      <a:r>
                        <a:rPr lang="ru-RU" sz="1200" b="1" dirty="0" err="1"/>
                        <a:t>жасқа аяқ басқанда</a:t>
                      </a:r>
                      <a:r>
                        <a:rPr lang="ru-RU" sz="1200" b="1" dirty="0"/>
                        <a:t>, 1945 </a:t>
                      </a:r>
                      <a:r>
                        <a:rPr lang="ru-RU" sz="1200" b="1" dirty="0" err="1"/>
                        <a:t>жылы</a:t>
                      </a:r>
                      <a:r>
                        <a:rPr lang="ru-RU" sz="1200" b="1" dirty="0"/>
                        <a:t> 22- </a:t>
                      </a:r>
                      <a:r>
                        <a:rPr lang="ru-RU" sz="1200" b="1" dirty="0" err="1"/>
                        <a:t>маусымда</a:t>
                      </a:r>
                      <a:r>
                        <a:rPr lang="ru-RU" sz="1200" b="1" dirty="0"/>
                        <a:t> </a:t>
                      </a:r>
                      <a:r>
                        <a:rPr lang="ru-RU" sz="1200" b="1" dirty="0" err="1"/>
                        <a:t>қайтыс болды</a:t>
                      </a:r>
                      <a:r>
                        <a:rPr lang="ru-RU" sz="1200" b="1" dirty="0"/>
                        <a:t>.</a:t>
                      </a:r>
                    </a:p>
                    <a:p>
                      <a:r>
                        <a:rPr lang="ru-RU" sz="1200" b="1" dirty="0"/>
                        <a:t>Жамбыл </a:t>
                      </a:r>
                      <a:r>
                        <a:rPr lang="ru-RU" sz="1200" b="1" dirty="0" err="1"/>
                        <a:t>Жабаев</a:t>
                      </a:r>
                      <a:r>
                        <a:rPr lang="ru-RU" sz="1200" b="1" dirty="0"/>
                        <a:t> </a:t>
                      </a:r>
                      <a:r>
                        <a:rPr lang="ru-RU" sz="1200" b="1" dirty="0" err="1"/>
                        <a:t>өлеңдері қазақ поэзиясының дамуына</a:t>
                      </a:r>
                      <a:r>
                        <a:rPr lang="ru-RU" sz="1200" b="1" dirty="0"/>
                        <a:t> </a:t>
                      </a:r>
                      <a:r>
                        <a:rPr lang="ru-RU" sz="1200" b="1" dirty="0" err="1"/>
                        <a:t>көп үлес </a:t>
                      </a:r>
                      <a:r>
                        <a:rPr lang="ru-RU" sz="1200" b="1" dirty="0" err="1" smtClean="0"/>
                        <a:t>қосқан</a:t>
                      </a:r>
                      <a:r>
                        <a:rPr lang="ru-RU" sz="1200" b="1" dirty="0" smtClean="0"/>
                        <a:t>.</a:t>
                      </a:r>
                      <a:endParaRPr lang="ru-RU" sz="1200" b="1" dirty="0"/>
                    </a:p>
                  </a:txBody>
                  <a:tcPr marL="22330" marR="22330" marT="22330" marB="22330">
                    <a:lnL>
                      <a:noFill/>
                    </a:lnL>
                    <a:lnR>
                      <a:noFill/>
                    </a:lnR>
                    <a:lnT>
                      <a:noFill/>
                    </a:lnT>
                    <a:lnB>
                      <a:noFill/>
                    </a:lnB>
                    <a:solidFill>
                      <a:srgbClr val="00B0F0"/>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lin ang="8100000"/>
        </a:gradFill>
        <a:effectLst/>
      </p:bgPr>
    </p:bg>
    <p:spTree>
      <p:nvGrpSpPr>
        <p:cNvPr id="1" name=""/>
        <p:cNvGrpSpPr/>
        <p:nvPr/>
      </p:nvGrpSpPr>
      <p:grpSpPr>
        <a:xfrm>
          <a:off x="0" y="0"/>
          <a:ext cx="0" cy="0"/>
          <a:chOff x="0" y="0"/>
          <a:chExt cx="0" cy="0"/>
        </a:xfrm>
      </p:grpSpPr>
      <p:sp>
        <p:nvSpPr>
          <p:cNvPr id="4" name="Волна 3"/>
          <p:cNvSpPr/>
          <p:nvPr/>
        </p:nvSpPr>
        <p:spPr>
          <a:xfrm>
            <a:off x="990600" y="152400"/>
            <a:ext cx="7391400" cy="1143000"/>
          </a:xfrm>
          <a:prstGeom prst="wav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graphicFrame>
        <p:nvGraphicFramePr>
          <p:cNvPr id="5" name="Содержимое 4"/>
          <p:cNvGraphicFramePr>
            <a:graphicFrameLocks noGrp="1"/>
          </p:cNvGraphicFramePr>
          <p:nvPr>
            <p:ph idx="1"/>
          </p:nvPr>
        </p:nvGraphicFramePr>
        <p:xfrm>
          <a:off x="457200" y="1524000"/>
          <a:ext cx="8229600" cy="495808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r>
                        <a:rPr lang="kk-KZ" dirty="0" smtClean="0"/>
                        <a:t>№</a:t>
                      </a:r>
                      <a:endParaRPr lang="ru-RU" dirty="0"/>
                    </a:p>
                  </a:txBody>
                  <a:tcPr>
                    <a:solidFill>
                      <a:srgbClr val="00B0F0"/>
                    </a:solidFill>
                  </a:tcPr>
                </a:tc>
                <a:tc>
                  <a:txBody>
                    <a:bodyPr/>
                    <a:lstStyle/>
                    <a:p>
                      <a:r>
                        <a:rPr lang="kk-KZ" dirty="0" smtClean="0"/>
                        <a:t>жылдар</a:t>
                      </a:r>
                      <a:endParaRPr lang="ru-RU" dirty="0"/>
                    </a:p>
                  </a:txBody>
                  <a:tcPr>
                    <a:solidFill>
                      <a:srgbClr val="00B0F0"/>
                    </a:solidFill>
                  </a:tcPr>
                </a:tc>
                <a:tc>
                  <a:txBody>
                    <a:bodyPr/>
                    <a:lstStyle/>
                    <a:p>
                      <a:r>
                        <a:rPr lang="kk-KZ" dirty="0" smtClean="0"/>
                        <a:t>оқиғалар</a:t>
                      </a:r>
                      <a:endParaRPr lang="ru-RU" dirty="0"/>
                    </a:p>
                  </a:txBody>
                  <a:tcPr>
                    <a:solidFill>
                      <a:srgbClr val="00B0F0"/>
                    </a:solidFill>
                  </a:tcPr>
                </a:tc>
                <a:tc>
                  <a:txBody>
                    <a:bodyPr/>
                    <a:lstStyle/>
                    <a:p>
                      <a:r>
                        <a:rPr lang="kk-KZ" dirty="0" smtClean="0"/>
                        <a:t>өлеңдері</a:t>
                      </a:r>
                      <a:endParaRPr lang="ru-RU" dirty="0"/>
                    </a:p>
                  </a:txBody>
                  <a:tcPr>
                    <a:solidFill>
                      <a:srgbClr val="00B0F0"/>
                    </a:solidFill>
                  </a:tcPr>
                </a:tc>
              </a:tr>
              <a:tr h="370840">
                <a:tc>
                  <a:txBody>
                    <a:bodyPr/>
                    <a:lstStyle/>
                    <a:p>
                      <a:r>
                        <a:rPr lang="kk-KZ" sz="1200" dirty="0" smtClean="0"/>
                        <a:t>1.</a:t>
                      </a:r>
                      <a:endParaRPr lang="ru-RU" sz="1200" dirty="0"/>
                    </a:p>
                  </a:txBody>
                  <a:tcPr>
                    <a:solidFill>
                      <a:srgbClr val="00B0F0"/>
                    </a:solidFill>
                  </a:tcPr>
                </a:tc>
                <a:tc>
                  <a:txBody>
                    <a:bodyPr/>
                    <a:lstStyle/>
                    <a:p>
                      <a:r>
                        <a:rPr lang="kk-KZ" sz="1200" dirty="0" smtClean="0"/>
                        <a:t>1846</a:t>
                      </a:r>
                      <a:endParaRPr lang="ru-RU" sz="1200" dirty="0"/>
                    </a:p>
                  </a:txBody>
                  <a:tcPr>
                    <a:solidFill>
                      <a:srgbClr val="00B0F0"/>
                    </a:solidFill>
                  </a:tcPr>
                </a:tc>
                <a:tc>
                  <a:txBody>
                    <a:bodyPr/>
                    <a:lstStyle/>
                    <a:p>
                      <a:r>
                        <a:rPr lang="kk-KZ" sz="1200" dirty="0" smtClean="0"/>
                        <a:t>Жамбыл</a:t>
                      </a:r>
                      <a:r>
                        <a:rPr lang="kk-KZ" sz="1200" baseline="0" dirty="0" smtClean="0"/>
                        <a:t> дүниеге келді.</a:t>
                      </a:r>
                      <a:endParaRPr lang="ru-RU" sz="1200" dirty="0"/>
                    </a:p>
                  </a:txBody>
                  <a:tcPr>
                    <a:solidFill>
                      <a:srgbClr val="00B0F0"/>
                    </a:solidFill>
                  </a:tcPr>
                </a:tc>
                <a:tc>
                  <a:txBody>
                    <a:bodyPr/>
                    <a:lstStyle/>
                    <a:p>
                      <a:endParaRPr lang="ru-RU" sz="1200" dirty="0"/>
                    </a:p>
                  </a:txBody>
                  <a:tcPr>
                    <a:solidFill>
                      <a:srgbClr val="00B0F0"/>
                    </a:solidFill>
                  </a:tcPr>
                </a:tc>
              </a:tr>
              <a:tr h="370840">
                <a:tc>
                  <a:txBody>
                    <a:bodyPr/>
                    <a:lstStyle/>
                    <a:p>
                      <a:r>
                        <a:rPr lang="kk-KZ" sz="1200" dirty="0" smtClean="0"/>
                        <a:t>2.</a:t>
                      </a:r>
                      <a:endParaRPr lang="ru-RU" sz="1200" dirty="0"/>
                    </a:p>
                  </a:txBody>
                  <a:tcPr>
                    <a:solidFill>
                      <a:srgbClr val="00B0F0"/>
                    </a:solidFill>
                  </a:tcPr>
                </a:tc>
                <a:tc>
                  <a:txBody>
                    <a:bodyPr/>
                    <a:lstStyle/>
                    <a:p>
                      <a:r>
                        <a:rPr lang="kk-KZ" sz="1200" dirty="0" smtClean="0"/>
                        <a:t>1916</a:t>
                      </a:r>
                      <a:endParaRPr lang="ru-RU" sz="1200" dirty="0"/>
                    </a:p>
                  </a:txBody>
                  <a:tcPr>
                    <a:solidFill>
                      <a:srgbClr val="00B0F0"/>
                    </a:solidFill>
                  </a:tcPr>
                </a:tc>
                <a:tc>
                  <a:txBody>
                    <a:bodyPr/>
                    <a:lstStyle/>
                    <a:p>
                      <a:r>
                        <a:rPr lang="kk-KZ" sz="1200" dirty="0" smtClean="0"/>
                        <a:t>Жамбыл көтеріліске қатысады.</a:t>
                      </a:r>
                      <a:endParaRPr lang="ru-RU" sz="1200" dirty="0"/>
                    </a:p>
                  </a:txBody>
                  <a:tcPr>
                    <a:solidFill>
                      <a:srgbClr val="00B0F0"/>
                    </a:solidFill>
                  </a:tcPr>
                </a:tc>
                <a:tc>
                  <a:txBody>
                    <a:bodyPr/>
                    <a:lstStyle/>
                    <a:p>
                      <a:r>
                        <a:rPr lang="kk-KZ" sz="1200" dirty="0" smtClean="0"/>
                        <a:t>“Зілді бұйрық”, “Патша әмірі таралды”.</a:t>
                      </a:r>
                      <a:endParaRPr lang="ru-RU" sz="1200" dirty="0"/>
                    </a:p>
                  </a:txBody>
                  <a:tcPr>
                    <a:solidFill>
                      <a:srgbClr val="00B0F0"/>
                    </a:solidFill>
                  </a:tcPr>
                </a:tc>
              </a:tr>
              <a:tr h="370840">
                <a:tc>
                  <a:txBody>
                    <a:bodyPr/>
                    <a:lstStyle/>
                    <a:p>
                      <a:r>
                        <a:rPr lang="kk-KZ" sz="1200" dirty="0" smtClean="0"/>
                        <a:t>3.</a:t>
                      </a:r>
                      <a:endParaRPr lang="ru-RU" sz="1200" dirty="0"/>
                    </a:p>
                  </a:txBody>
                  <a:tcPr>
                    <a:solidFill>
                      <a:srgbClr val="00B0F0"/>
                    </a:solidFill>
                  </a:tcPr>
                </a:tc>
                <a:tc>
                  <a:txBody>
                    <a:bodyPr/>
                    <a:lstStyle/>
                    <a:p>
                      <a:r>
                        <a:rPr lang="kk-KZ" sz="1200" dirty="0" smtClean="0"/>
                        <a:t>1917</a:t>
                      </a:r>
                      <a:endParaRPr lang="ru-RU" sz="1200" dirty="0"/>
                    </a:p>
                  </a:txBody>
                  <a:tcPr>
                    <a:solidFill>
                      <a:srgbClr val="00B0F0"/>
                    </a:solidFill>
                  </a:tcPr>
                </a:tc>
                <a:tc>
                  <a:txBody>
                    <a:bodyPr/>
                    <a:lstStyle/>
                    <a:p>
                      <a:r>
                        <a:rPr lang="kk-KZ" sz="1200" dirty="0" smtClean="0"/>
                        <a:t>Қазан төнкерісінің куәгері болды</a:t>
                      </a:r>
                      <a:endParaRPr lang="ru-RU" sz="1200" dirty="0"/>
                    </a:p>
                  </a:txBody>
                  <a:tcPr>
                    <a:solidFill>
                      <a:srgbClr val="00B0F0"/>
                    </a:solidFill>
                  </a:tcPr>
                </a:tc>
                <a:tc>
                  <a:txBody>
                    <a:bodyPr/>
                    <a:lstStyle/>
                    <a:p>
                      <a:r>
                        <a:rPr lang="kk-KZ" sz="1200" dirty="0" smtClean="0"/>
                        <a:t>“Менің</a:t>
                      </a:r>
                      <a:r>
                        <a:rPr lang="kk-KZ" sz="1200" baseline="0" dirty="0" smtClean="0"/>
                        <a:t> әкеме”, “Шабданға”, “Шалтабайға”, “Қалиге”</a:t>
                      </a:r>
                      <a:endParaRPr lang="ru-RU" sz="1200" dirty="0"/>
                    </a:p>
                  </a:txBody>
                  <a:tcPr>
                    <a:solidFill>
                      <a:srgbClr val="00B0F0"/>
                    </a:solidFill>
                  </a:tcPr>
                </a:tc>
              </a:tr>
              <a:tr h="370840">
                <a:tc>
                  <a:txBody>
                    <a:bodyPr/>
                    <a:lstStyle/>
                    <a:p>
                      <a:r>
                        <a:rPr lang="kk-KZ" sz="1200" dirty="0" smtClean="0"/>
                        <a:t>4.</a:t>
                      </a:r>
                      <a:endParaRPr lang="ru-RU" sz="1200" dirty="0"/>
                    </a:p>
                  </a:txBody>
                  <a:tcPr>
                    <a:solidFill>
                      <a:srgbClr val="00B0F0"/>
                    </a:solidFill>
                  </a:tcPr>
                </a:tc>
                <a:tc>
                  <a:txBody>
                    <a:bodyPr/>
                    <a:lstStyle/>
                    <a:p>
                      <a:r>
                        <a:rPr lang="kk-KZ" sz="1200" dirty="0" smtClean="0"/>
                        <a:t>1919</a:t>
                      </a:r>
                      <a:endParaRPr lang="ru-RU" sz="1200" dirty="0"/>
                    </a:p>
                  </a:txBody>
                  <a:tcPr>
                    <a:solidFill>
                      <a:srgbClr val="00B0F0"/>
                    </a:solidFill>
                  </a:tcPr>
                </a:tc>
                <a:tc>
                  <a:txBody>
                    <a:bodyPr/>
                    <a:lstStyle/>
                    <a:p>
                      <a:r>
                        <a:rPr lang="kk-KZ" sz="1200" dirty="0" smtClean="0"/>
                        <a:t>Жетісу ақындарының слетына қатысты</a:t>
                      </a:r>
                      <a:endParaRPr lang="ru-RU" sz="1200" dirty="0"/>
                    </a:p>
                  </a:txBody>
                  <a:tcPr>
                    <a:solidFill>
                      <a:srgbClr val="00B0F0"/>
                    </a:solidFill>
                  </a:tcPr>
                </a:tc>
                <a:tc>
                  <a:txBody>
                    <a:bodyPr/>
                    <a:lstStyle/>
                    <a:p>
                      <a:endParaRPr lang="ru-RU" sz="1200" dirty="0"/>
                    </a:p>
                  </a:txBody>
                  <a:tcPr>
                    <a:solidFill>
                      <a:srgbClr val="00B0F0"/>
                    </a:solidFill>
                  </a:tcPr>
                </a:tc>
              </a:tr>
              <a:tr h="370840">
                <a:tc>
                  <a:txBody>
                    <a:bodyPr/>
                    <a:lstStyle/>
                    <a:p>
                      <a:r>
                        <a:rPr lang="kk-KZ" sz="1200" dirty="0" smtClean="0"/>
                        <a:t>5.</a:t>
                      </a:r>
                      <a:endParaRPr lang="ru-RU" sz="1200" dirty="0"/>
                    </a:p>
                  </a:txBody>
                  <a:tcPr>
                    <a:solidFill>
                      <a:srgbClr val="00B0F0"/>
                    </a:solidFill>
                  </a:tcPr>
                </a:tc>
                <a:tc>
                  <a:txBody>
                    <a:bodyPr/>
                    <a:lstStyle/>
                    <a:p>
                      <a:r>
                        <a:rPr lang="kk-KZ" sz="1200" dirty="0" smtClean="0"/>
                        <a:t>1934</a:t>
                      </a:r>
                      <a:endParaRPr lang="ru-RU" sz="1200" dirty="0"/>
                    </a:p>
                  </a:txBody>
                  <a:tcPr>
                    <a:solidFill>
                      <a:srgbClr val="00B0F0"/>
                    </a:solidFill>
                  </a:tcPr>
                </a:tc>
                <a:tc>
                  <a:txBody>
                    <a:bodyPr/>
                    <a:lstStyle/>
                    <a:p>
                      <a:r>
                        <a:rPr lang="kk-KZ" sz="1200" dirty="0" smtClean="0"/>
                        <a:t>1 Республикалық слетіне қатысты</a:t>
                      </a:r>
                      <a:endParaRPr lang="ru-RU" sz="1200" dirty="0"/>
                    </a:p>
                  </a:txBody>
                  <a:tcPr>
                    <a:solidFill>
                      <a:srgbClr val="00B0F0"/>
                    </a:solidFill>
                  </a:tcPr>
                </a:tc>
                <a:tc>
                  <a:txBody>
                    <a:bodyPr/>
                    <a:lstStyle/>
                    <a:p>
                      <a:endParaRPr lang="ru-RU" sz="1200" dirty="0"/>
                    </a:p>
                  </a:txBody>
                  <a:tcPr>
                    <a:solidFill>
                      <a:srgbClr val="00B0F0"/>
                    </a:solidFill>
                  </a:tcPr>
                </a:tc>
              </a:tr>
              <a:tr h="370840">
                <a:tc>
                  <a:txBody>
                    <a:bodyPr/>
                    <a:lstStyle/>
                    <a:p>
                      <a:r>
                        <a:rPr lang="kk-KZ" sz="1200" dirty="0" smtClean="0"/>
                        <a:t>6.</a:t>
                      </a:r>
                      <a:endParaRPr lang="ru-RU" sz="1200" dirty="0"/>
                    </a:p>
                  </a:txBody>
                  <a:tcPr>
                    <a:solidFill>
                      <a:srgbClr val="00B0F0"/>
                    </a:solidFill>
                  </a:tcPr>
                </a:tc>
                <a:tc>
                  <a:txBody>
                    <a:bodyPr/>
                    <a:lstStyle/>
                    <a:p>
                      <a:r>
                        <a:rPr lang="kk-KZ" sz="1200" dirty="0" smtClean="0"/>
                        <a:t>1936</a:t>
                      </a:r>
                      <a:endParaRPr lang="ru-RU" sz="1200" dirty="0"/>
                    </a:p>
                  </a:txBody>
                  <a:tcPr>
                    <a:solidFill>
                      <a:srgbClr val="00B0F0"/>
                    </a:solidFill>
                  </a:tcPr>
                </a:tc>
                <a:tc>
                  <a:txBody>
                    <a:bodyPr/>
                    <a:lstStyle/>
                    <a:p>
                      <a:r>
                        <a:rPr lang="kk-KZ" sz="1200" dirty="0" smtClean="0"/>
                        <a:t>Мәскеуде қазақ өнерінің онкүндігі өткізілді</a:t>
                      </a:r>
                      <a:endParaRPr lang="ru-RU" sz="1200" dirty="0"/>
                    </a:p>
                  </a:txBody>
                  <a:tcPr>
                    <a:solidFill>
                      <a:srgbClr val="00B0F0"/>
                    </a:solidFill>
                  </a:tcPr>
                </a:tc>
                <a:tc>
                  <a:txBody>
                    <a:bodyPr/>
                    <a:lstStyle/>
                    <a:p>
                      <a:r>
                        <a:rPr lang="kk-KZ" sz="1200" dirty="0" smtClean="0"/>
                        <a:t>“Мәскеу”</a:t>
                      </a:r>
                      <a:endParaRPr lang="ru-RU" sz="1200" dirty="0"/>
                    </a:p>
                  </a:txBody>
                  <a:tcPr>
                    <a:solidFill>
                      <a:srgbClr val="00B0F0"/>
                    </a:solidFill>
                  </a:tcPr>
                </a:tc>
              </a:tr>
              <a:tr h="370840">
                <a:tc>
                  <a:txBody>
                    <a:bodyPr/>
                    <a:lstStyle/>
                    <a:p>
                      <a:r>
                        <a:rPr lang="kk-KZ" sz="1200" dirty="0" smtClean="0"/>
                        <a:t>7.</a:t>
                      </a:r>
                      <a:endParaRPr lang="ru-RU" sz="1200" dirty="0"/>
                    </a:p>
                  </a:txBody>
                  <a:tcPr>
                    <a:solidFill>
                      <a:srgbClr val="00B0F0"/>
                    </a:solidFill>
                  </a:tcPr>
                </a:tc>
                <a:tc>
                  <a:txBody>
                    <a:bodyPr/>
                    <a:lstStyle/>
                    <a:p>
                      <a:r>
                        <a:rPr lang="kk-KZ" sz="1200" dirty="0" smtClean="0"/>
                        <a:t>1938</a:t>
                      </a:r>
                      <a:endParaRPr lang="ru-RU" sz="1200" dirty="0"/>
                    </a:p>
                  </a:txBody>
                  <a:tcPr>
                    <a:solidFill>
                      <a:srgbClr val="00B0F0"/>
                    </a:solidFill>
                  </a:tcPr>
                </a:tc>
                <a:tc>
                  <a:txBody>
                    <a:bodyPr/>
                    <a:lstStyle/>
                    <a:p>
                      <a:r>
                        <a:rPr lang="kk-KZ" sz="1200" dirty="0" smtClean="0"/>
                        <a:t>Ромен Роллан мен М.</a:t>
                      </a:r>
                      <a:r>
                        <a:rPr lang="kk-KZ" sz="1200" baseline="0" dirty="0" smtClean="0"/>
                        <a:t> Шолохов 75 жылдығымен құттықтады</a:t>
                      </a:r>
                      <a:endParaRPr lang="ru-RU" sz="1200" dirty="0"/>
                    </a:p>
                  </a:txBody>
                  <a:tcPr>
                    <a:solidFill>
                      <a:srgbClr val="00B0F0"/>
                    </a:solidFill>
                  </a:tcPr>
                </a:tc>
                <a:tc>
                  <a:txBody>
                    <a:bodyPr/>
                    <a:lstStyle/>
                    <a:p>
                      <a:endParaRPr lang="ru-RU" sz="1200" dirty="0"/>
                    </a:p>
                  </a:txBody>
                  <a:tcPr>
                    <a:solidFill>
                      <a:srgbClr val="00B0F0"/>
                    </a:solidFill>
                  </a:tcPr>
                </a:tc>
              </a:tr>
              <a:tr h="370840">
                <a:tc>
                  <a:txBody>
                    <a:bodyPr/>
                    <a:lstStyle/>
                    <a:p>
                      <a:r>
                        <a:rPr lang="kk-KZ" sz="1200" dirty="0" smtClean="0"/>
                        <a:t>8.</a:t>
                      </a:r>
                      <a:endParaRPr lang="ru-RU" sz="1200" dirty="0"/>
                    </a:p>
                  </a:txBody>
                  <a:tcPr>
                    <a:solidFill>
                      <a:srgbClr val="00B0F0"/>
                    </a:solidFill>
                  </a:tcPr>
                </a:tc>
                <a:tc>
                  <a:txBody>
                    <a:bodyPr/>
                    <a:lstStyle/>
                    <a:p>
                      <a:r>
                        <a:rPr lang="kk-KZ" sz="1200" dirty="0" smtClean="0"/>
                        <a:t>1945</a:t>
                      </a:r>
                      <a:endParaRPr lang="ru-RU" sz="1200" dirty="0"/>
                    </a:p>
                  </a:txBody>
                  <a:tcPr>
                    <a:solidFill>
                      <a:srgbClr val="00B0F0"/>
                    </a:solidFill>
                  </a:tcPr>
                </a:tc>
                <a:tc>
                  <a:txBody>
                    <a:bodyPr/>
                    <a:lstStyle/>
                    <a:p>
                      <a:r>
                        <a:rPr lang="kk-KZ" sz="1200" dirty="0" smtClean="0"/>
                        <a:t>Қайтыс болды</a:t>
                      </a:r>
                      <a:endParaRPr lang="ru-RU" sz="1200" dirty="0"/>
                    </a:p>
                  </a:txBody>
                  <a:tcPr>
                    <a:solidFill>
                      <a:srgbClr val="00B0F0"/>
                    </a:solidFill>
                  </a:tcPr>
                </a:tc>
                <a:tc>
                  <a:txBody>
                    <a:bodyPr/>
                    <a:lstStyle/>
                    <a:p>
                      <a:endParaRPr lang="ru-RU" sz="1200" dirty="0"/>
                    </a:p>
                  </a:txBody>
                  <a:tcPr>
                    <a:solidFill>
                      <a:srgbClr val="00B0F0"/>
                    </a:solidFill>
                  </a:tcPr>
                </a:tc>
              </a:tr>
              <a:tr h="370840">
                <a:tc>
                  <a:txBody>
                    <a:bodyPr/>
                    <a:lstStyle/>
                    <a:p>
                      <a:endParaRPr lang="ru-RU" sz="1200" dirty="0"/>
                    </a:p>
                  </a:txBody>
                  <a:tcPr>
                    <a:solidFill>
                      <a:srgbClr val="00B0F0"/>
                    </a:solidFill>
                  </a:tcPr>
                </a:tc>
                <a:tc>
                  <a:txBody>
                    <a:bodyPr/>
                    <a:lstStyle/>
                    <a:p>
                      <a:endParaRPr lang="ru-RU" sz="1200" dirty="0"/>
                    </a:p>
                  </a:txBody>
                  <a:tcPr>
                    <a:solidFill>
                      <a:srgbClr val="00B0F0"/>
                    </a:solidFill>
                  </a:tcPr>
                </a:tc>
                <a:tc>
                  <a:txBody>
                    <a:bodyPr/>
                    <a:lstStyle/>
                    <a:p>
                      <a:endParaRPr lang="ru-RU" sz="1200" dirty="0"/>
                    </a:p>
                  </a:txBody>
                  <a:tcPr>
                    <a:solidFill>
                      <a:srgbClr val="00B0F0"/>
                    </a:solidFill>
                  </a:tcPr>
                </a:tc>
                <a:tc>
                  <a:txBody>
                    <a:bodyPr/>
                    <a:lstStyle/>
                    <a:p>
                      <a:endParaRPr lang="ru-RU" sz="1200" dirty="0"/>
                    </a:p>
                  </a:txBody>
                  <a:tcPr>
                    <a:solidFill>
                      <a:srgbClr val="00B0F0"/>
                    </a:solidFill>
                  </a:tcPr>
                </a:tc>
              </a:tr>
            </a:tbl>
          </a:graphicData>
        </a:graphic>
      </p:graphicFrame>
      <p:sp>
        <p:nvSpPr>
          <p:cNvPr id="6" name="Заголовок 5"/>
          <p:cNvSpPr>
            <a:spLocks noGrp="1"/>
          </p:cNvSpPr>
          <p:nvPr>
            <p:ph type="title"/>
          </p:nvPr>
        </p:nvSpPr>
        <p:spPr/>
        <p:txBody>
          <a:bodyPr/>
          <a:lstStyle/>
          <a:p>
            <a:r>
              <a:rPr lang="kk-KZ" sz="3200" smtClean="0"/>
              <a:t>Хронологиялық кесте</a:t>
            </a:r>
            <a:endParaRPr lang="ru-RU" sz="32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25"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15" dur="50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16" dur="500" accel="50000" fill="hold">
                                          <p:stCondLst>
                                            <p:cond delay="500"/>
                                          </p:stCondLst>
                                        </p:cTn>
                                        <p:tgtEl>
                                          <p:spTgt spid="5"/>
                                        </p:tgtEl>
                                        <p:attrNameLst>
                                          <p:attrName>ppt_w</p:attrName>
                                        </p:attrNameLst>
                                      </p:cBhvr>
                                      <p:tavLst>
                                        <p:tav tm="0">
                                          <p:val>
                                            <p:strVal val="#ppt_w*.05"/>
                                          </p:val>
                                        </p:tav>
                                        <p:tav tm="100000">
                                          <p:val>
                                            <p:strVal val="#ppt_w"/>
                                          </p:val>
                                        </p:tav>
                                      </p:tavLst>
                                    </p:anim>
                                    <p:anim calcmode="lin" valueType="num">
                                      <p:cBhvr>
                                        <p:cTn id="17" dur="1000" fill="hold"/>
                                        <p:tgtEl>
                                          <p:spTgt spid="5"/>
                                        </p:tgtEl>
                                        <p:attrNameLst>
                                          <p:attrName>ppt_h</p:attrName>
                                        </p:attrNameLst>
                                      </p:cBhvr>
                                      <p:tavLst>
                                        <p:tav tm="0">
                                          <p:val>
                                            <p:strVal val="#ppt_h"/>
                                          </p:val>
                                        </p:tav>
                                        <p:tav tm="100000">
                                          <p:val>
                                            <p:strVal val="#ppt_h"/>
                                          </p:val>
                                        </p:tav>
                                      </p:tavLst>
                                    </p:anim>
                                    <p:anim calcmode="lin" valueType="num">
                                      <p:cBhvr>
                                        <p:cTn id="18" dur="50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19" dur="50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20" dur="500" accel="50000" fill="hold">
                                          <p:stCondLst>
                                            <p:cond delay="500"/>
                                          </p:stCondLst>
                                        </p:cTn>
                                        <p:tgtEl>
                                          <p:spTgt spid="5"/>
                                        </p:tgtEl>
                                        <p:attrNameLst>
                                          <p:attrName>ppt_y</p:attrName>
                                        </p:attrNameLst>
                                      </p:cBhvr>
                                      <p:tavLst>
                                        <p:tav tm="0">
                                          <p:val>
                                            <p:strVal val="#ppt_y+.1"/>
                                          </p:val>
                                        </p:tav>
                                        <p:tav tm="100000">
                                          <p:val>
                                            <p:strVal val="#ppt_y"/>
                                          </p:val>
                                        </p:tav>
                                      </p:tavLst>
                                    </p:anim>
                                    <p:animEffect transition="in" filter="fade">
                                      <p:cBhvr>
                                        <p:cTn id="21" dur="1000" decel="50000">
                                          <p:stCondLst>
                                            <p:cond delay="0"/>
                                          </p:stCondLst>
                                        </p:cTn>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5" name="10-конечная звезда 4"/>
          <p:cNvSpPr/>
          <p:nvPr/>
        </p:nvSpPr>
        <p:spPr>
          <a:xfrm>
            <a:off x="838200" y="1143000"/>
            <a:ext cx="7467600" cy="4800600"/>
          </a:xfrm>
          <a:prstGeom prst="star10">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7411" name="Содержимое 2"/>
          <p:cNvSpPr>
            <a:spLocks noGrp="1"/>
          </p:cNvSpPr>
          <p:nvPr>
            <p:ph idx="1"/>
          </p:nvPr>
        </p:nvSpPr>
        <p:spPr/>
        <p:txBody>
          <a:bodyPr/>
          <a:lstStyle/>
          <a:p>
            <a:pPr algn="ctr"/>
            <a:endParaRPr lang="kk-KZ" smtClean="0"/>
          </a:p>
          <a:p>
            <a:pPr algn="ctr"/>
            <a:endParaRPr lang="kk-KZ" smtClean="0"/>
          </a:p>
          <a:p>
            <a:pPr algn="ctr"/>
            <a:r>
              <a:rPr lang="kk-KZ" b="1" i="1" smtClean="0">
                <a:solidFill>
                  <a:srgbClr val="7030A0"/>
                </a:solidFill>
              </a:rPr>
              <a:t>Оқулықтан 1 шумақты </a:t>
            </a:r>
          </a:p>
          <a:p>
            <a:pPr algn="ctr">
              <a:buFont typeface="Arial" pitchFamily="34" charset="0"/>
              <a:buNone/>
            </a:pPr>
            <a:r>
              <a:rPr lang="kk-KZ" b="1" i="1" smtClean="0">
                <a:solidFill>
                  <a:srgbClr val="7030A0"/>
                </a:solidFill>
              </a:rPr>
              <a:t>мәнерлеп оқу.</a:t>
            </a:r>
            <a:endParaRPr lang="ru-RU" b="1" i="1" smtClean="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5" presetClass="entr" presetSubtype="0" fill="hold" nodeType="clickEffect">
                                  <p:stCondLst>
                                    <p:cond delay="0"/>
                                  </p:stCondLst>
                                  <p:childTnLst>
                                    <p:set>
                                      <p:cBhvr>
                                        <p:cTn id="11" dur="1" fill="hold">
                                          <p:stCondLst>
                                            <p:cond delay="0"/>
                                          </p:stCondLst>
                                        </p:cTn>
                                        <p:tgtEl>
                                          <p:spTgt spid="17411">
                                            <p:txEl>
                                              <p:pRg st="2" end="2"/>
                                            </p:txEl>
                                          </p:spTgt>
                                        </p:tgtEl>
                                        <p:attrNameLst>
                                          <p:attrName>style.visibility</p:attrName>
                                        </p:attrNameLst>
                                      </p:cBhvr>
                                      <p:to>
                                        <p:strVal val="visible"/>
                                      </p:to>
                                    </p:set>
                                    <p:anim calcmode="lin" valueType="num">
                                      <p:cBhvr>
                                        <p:cTn id="12" dur="500" decel="50000" fill="hold">
                                          <p:stCondLst>
                                            <p:cond delay="0"/>
                                          </p:stCondLst>
                                        </p:cTn>
                                        <p:tgtEl>
                                          <p:spTgt spid="17411">
                                            <p:txEl>
                                              <p:pRg st="2" end="2"/>
                                            </p:txEl>
                                          </p:spTgt>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17411">
                                            <p:txEl>
                                              <p:pRg st="2" end="2"/>
                                            </p:txEl>
                                          </p:spTgt>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17411">
                                            <p:txEl>
                                              <p:pRg st="2" end="2"/>
                                            </p:txEl>
                                          </p:spTgt>
                                        </p:tgtEl>
                                        <p:attrNameLst>
                                          <p:attrName>ppt_w</p:attrName>
                                        </p:attrNameLst>
                                      </p:cBhvr>
                                      <p:tavLst>
                                        <p:tav tm="0">
                                          <p:val>
                                            <p:strVal val="#ppt_w*.05"/>
                                          </p:val>
                                        </p:tav>
                                        <p:tav tm="100000">
                                          <p:val>
                                            <p:strVal val="#ppt_w"/>
                                          </p:val>
                                        </p:tav>
                                      </p:tavLst>
                                    </p:anim>
                                    <p:anim calcmode="lin" valueType="num">
                                      <p:cBhvr>
                                        <p:cTn id="15" dur="1000" fill="hold"/>
                                        <p:tgtEl>
                                          <p:spTgt spid="17411">
                                            <p:txEl>
                                              <p:pRg st="2" end="2"/>
                                            </p:txEl>
                                          </p:spTgt>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17411">
                                            <p:txEl>
                                              <p:pRg st="2" end="2"/>
                                            </p:txEl>
                                          </p:spTgt>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17411">
                                            <p:txEl>
                                              <p:pRg st="2" end="2"/>
                                            </p:txEl>
                                          </p:spTgt>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17411">
                                            <p:txEl>
                                              <p:pRg st="2" end="2"/>
                                            </p:txEl>
                                          </p:spTgt>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17411">
                                            <p:txEl>
                                              <p:pRg st="2" end="2"/>
                                            </p:txEl>
                                          </p:spTgt>
                                        </p:tgtEl>
                                      </p:cBhvr>
                                    </p:animEffect>
                                  </p:childTnLst>
                                </p:cTn>
                              </p:par>
                              <p:par>
                                <p:cTn id="20" presetID="25" presetClass="entr" presetSubtype="0" fill="hold" nodeType="withEffect">
                                  <p:stCondLst>
                                    <p:cond delay="0"/>
                                  </p:stCondLst>
                                  <p:childTnLst>
                                    <p:set>
                                      <p:cBhvr>
                                        <p:cTn id="21" dur="1" fill="hold">
                                          <p:stCondLst>
                                            <p:cond delay="0"/>
                                          </p:stCondLst>
                                        </p:cTn>
                                        <p:tgtEl>
                                          <p:spTgt spid="17411">
                                            <p:txEl>
                                              <p:pRg st="3" end="3"/>
                                            </p:txEl>
                                          </p:spTgt>
                                        </p:tgtEl>
                                        <p:attrNameLst>
                                          <p:attrName>style.visibility</p:attrName>
                                        </p:attrNameLst>
                                      </p:cBhvr>
                                      <p:to>
                                        <p:strVal val="visible"/>
                                      </p:to>
                                    </p:set>
                                    <p:anim calcmode="lin" valueType="num">
                                      <p:cBhvr>
                                        <p:cTn id="22" dur="500" decel="50000" fill="hold">
                                          <p:stCondLst>
                                            <p:cond delay="0"/>
                                          </p:stCondLst>
                                        </p:cTn>
                                        <p:tgtEl>
                                          <p:spTgt spid="17411">
                                            <p:txEl>
                                              <p:pRg st="3" end="3"/>
                                            </p:txEl>
                                          </p:spTgt>
                                        </p:tgtEl>
                                        <p:attrNameLst>
                                          <p:attrName>style.rotation</p:attrName>
                                        </p:attrNameLst>
                                      </p:cBhvr>
                                      <p:tavLst>
                                        <p:tav tm="0">
                                          <p:val>
                                            <p:fltVal val="-90"/>
                                          </p:val>
                                        </p:tav>
                                        <p:tav tm="100000">
                                          <p:val>
                                            <p:fltVal val="0"/>
                                          </p:val>
                                        </p:tav>
                                      </p:tavLst>
                                    </p:anim>
                                    <p:anim calcmode="lin" valueType="num">
                                      <p:cBhvr>
                                        <p:cTn id="23" dur="500" decel="50000" fill="hold">
                                          <p:stCondLst>
                                            <p:cond delay="0"/>
                                          </p:stCondLst>
                                        </p:cTn>
                                        <p:tgtEl>
                                          <p:spTgt spid="17411">
                                            <p:txEl>
                                              <p:pRg st="3" end="3"/>
                                            </p:txEl>
                                          </p:spTgt>
                                        </p:tgtEl>
                                        <p:attrNameLst>
                                          <p:attrName>ppt_w</p:attrName>
                                        </p:attrNameLst>
                                      </p:cBhvr>
                                      <p:tavLst>
                                        <p:tav tm="0">
                                          <p:val>
                                            <p:strVal val="#ppt_w"/>
                                          </p:val>
                                        </p:tav>
                                        <p:tav tm="100000">
                                          <p:val>
                                            <p:strVal val="#ppt_w*.05"/>
                                          </p:val>
                                        </p:tav>
                                      </p:tavLst>
                                    </p:anim>
                                    <p:anim calcmode="lin" valueType="num">
                                      <p:cBhvr>
                                        <p:cTn id="24" dur="500" accel="50000" fill="hold">
                                          <p:stCondLst>
                                            <p:cond delay="500"/>
                                          </p:stCondLst>
                                        </p:cTn>
                                        <p:tgtEl>
                                          <p:spTgt spid="17411">
                                            <p:txEl>
                                              <p:pRg st="3" end="3"/>
                                            </p:txEl>
                                          </p:spTgt>
                                        </p:tgtEl>
                                        <p:attrNameLst>
                                          <p:attrName>ppt_w</p:attrName>
                                        </p:attrNameLst>
                                      </p:cBhvr>
                                      <p:tavLst>
                                        <p:tav tm="0">
                                          <p:val>
                                            <p:strVal val="#ppt_w*.05"/>
                                          </p:val>
                                        </p:tav>
                                        <p:tav tm="100000">
                                          <p:val>
                                            <p:strVal val="#ppt_w"/>
                                          </p:val>
                                        </p:tav>
                                      </p:tavLst>
                                    </p:anim>
                                    <p:anim calcmode="lin" valueType="num">
                                      <p:cBhvr>
                                        <p:cTn id="25" dur="1000" fill="hold"/>
                                        <p:tgtEl>
                                          <p:spTgt spid="17411">
                                            <p:txEl>
                                              <p:pRg st="3" end="3"/>
                                            </p:txEl>
                                          </p:spTgt>
                                        </p:tgtEl>
                                        <p:attrNameLst>
                                          <p:attrName>ppt_h</p:attrName>
                                        </p:attrNameLst>
                                      </p:cBhvr>
                                      <p:tavLst>
                                        <p:tav tm="0">
                                          <p:val>
                                            <p:strVal val="#ppt_h"/>
                                          </p:val>
                                        </p:tav>
                                        <p:tav tm="100000">
                                          <p:val>
                                            <p:strVal val="#ppt_h"/>
                                          </p:val>
                                        </p:tav>
                                      </p:tavLst>
                                    </p:anim>
                                    <p:anim calcmode="lin" valueType="num">
                                      <p:cBhvr>
                                        <p:cTn id="26" dur="500" decel="50000" fill="hold">
                                          <p:stCondLst>
                                            <p:cond delay="0"/>
                                          </p:stCondLst>
                                        </p:cTn>
                                        <p:tgtEl>
                                          <p:spTgt spid="17411">
                                            <p:txEl>
                                              <p:pRg st="3" end="3"/>
                                            </p:txEl>
                                          </p:spTgt>
                                        </p:tgtEl>
                                        <p:attrNameLst>
                                          <p:attrName>ppt_x</p:attrName>
                                        </p:attrNameLst>
                                      </p:cBhvr>
                                      <p:tavLst>
                                        <p:tav tm="0">
                                          <p:val>
                                            <p:strVal val="#ppt_x+.4"/>
                                          </p:val>
                                        </p:tav>
                                        <p:tav tm="100000">
                                          <p:val>
                                            <p:strVal val="#ppt_x"/>
                                          </p:val>
                                        </p:tav>
                                      </p:tavLst>
                                    </p:anim>
                                    <p:anim calcmode="lin" valueType="num">
                                      <p:cBhvr>
                                        <p:cTn id="27" dur="500" decel="50000" fill="hold">
                                          <p:stCondLst>
                                            <p:cond delay="0"/>
                                          </p:stCondLst>
                                        </p:cTn>
                                        <p:tgtEl>
                                          <p:spTgt spid="17411">
                                            <p:txEl>
                                              <p:pRg st="3" end="3"/>
                                            </p:txEl>
                                          </p:spTgt>
                                        </p:tgtEl>
                                        <p:attrNameLst>
                                          <p:attrName>ppt_y</p:attrName>
                                        </p:attrNameLst>
                                      </p:cBhvr>
                                      <p:tavLst>
                                        <p:tav tm="0">
                                          <p:val>
                                            <p:strVal val="#ppt_y-.2"/>
                                          </p:val>
                                        </p:tav>
                                        <p:tav tm="100000">
                                          <p:val>
                                            <p:strVal val="#ppt_y+.1"/>
                                          </p:val>
                                        </p:tav>
                                      </p:tavLst>
                                    </p:anim>
                                    <p:anim calcmode="lin" valueType="num">
                                      <p:cBhvr>
                                        <p:cTn id="28" dur="500" accel="50000" fill="hold">
                                          <p:stCondLst>
                                            <p:cond delay="500"/>
                                          </p:stCondLst>
                                        </p:cTn>
                                        <p:tgtEl>
                                          <p:spTgt spid="17411">
                                            <p:txEl>
                                              <p:pRg st="3" end="3"/>
                                            </p:txEl>
                                          </p:spTgt>
                                        </p:tgtEl>
                                        <p:attrNameLst>
                                          <p:attrName>ppt_y</p:attrName>
                                        </p:attrNameLst>
                                      </p:cBhvr>
                                      <p:tavLst>
                                        <p:tav tm="0">
                                          <p:val>
                                            <p:strVal val="#ppt_y+.1"/>
                                          </p:val>
                                        </p:tav>
                                        <p:tav tm="100000">
                                          <p:val>
                                            <p:strVal val="#ppt_y"/>
                                          </p:val>
                                        </p:tav>
                                      </p:tavLst>
                                    </p:anim>
                                    <p:animEffect transition="in" filter="fade">
                                      <p:cBhvr>
                                        <p:cTn id="29" dur="1000" decel="50000">
                                          <p:stCondLst>
                                            <p:cond delay="0"/>
                                          </p:stCondLst>
                                        </p:cTn>
                                        <p:tgtEl>
                                          <p:spTgt spid="174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6626" name="Picture 2" descr="мемориал"/>
          <p:cNvPicPr>
            <a:picLocks noChangeAspect="1" noChangeArrowheads="1"/>
          </p:cNvPicPr>
          <p:nvPr>
            <p:ph/>
          </p:nvPr>
        </p:nvPicPr>
        <p:blipFill>
          <a:blip r:embed="rId2" cstate="screen"/>
          <a:srcRect/>
          <a:stretch>
            <a:fillRect/>
          </a:stretch>
        </p:blipFill>
        <p:spPr>
          <a:xfrm>
            <a:off x="3987800" y="26988"/>
            <a:ext cx="5156200" cy="6858000"/>
          </a:xfrm>
          <a:noFill/>
        </p:spPr>
      </p:pic>
      <p:sp>
        <p:nvSpPr>
          <p:cNvPr id="24579" name="Rectangle 3"/>
          <p:cNvSpPr>
            <a:spLocks noChangeArrowheads="1"/>
          </p:cNvSpPr>
          <p:nvPr/>
        </p:nvSpPr>
        <p:spPr bwMode="auto">
          <a:xfrm>
            <a:off x="106363" y="260350"/>
            <a:ext cx="3960812" cy="6299200"/>
          </a:xfrm>
          <a:prstGeom prst="rect">
            <a:avLst/>
          </a:prstGeom>
          <a:noFill/>
          <a:ln w="9525">
            <a:noFill/>
            <a:miter lim="800000"/>
            <a:headEnd/>
            <a:tailEnd/>
          </a:ln>
          <a:effectLst/>
        </p:spPr>
        <p:txBody>
          <a:bodyPr anchor="ctr">
            <a:spAutoFit/>
          </a:bodyPr>
          <a:lstStyle/>
          <a:p>
            <a:pPr>
              <a:defRPr/>
            </a:pPr>
            <a:r>
              <a:rPr lang="kk-KZ" sz="2400" b="1" dirty="0">
                <a:solidFill>
                  <a:schemeClr val="tx2"/>
                </a:solidFill>
                <a:effectLst>
                  <a:outerShdw blurRad="38100" dist="38100" dir="2700000" algn="tl">
                    <a:srgbClr val="FFFFFF"/>
                  </a:outerShdw>
                </a:effectLst>
                <a:latin typeface="Arial" charset="0"/>
              </a:rPr>
              <a:t>«Егер біз Жамбыл даналығын тәу етіп, ұлылығын ұлағат тұтып жатсақ, оның басты себебі Жамбыл арманының адамзаттық арман аңсарымен ұласып жатқандығында. Сондықтан да қазақтың Жамбылына адамзаттың Жамбылы ретінде құрмет көрсетіп, өлмес рухының алдында басымызды иеміз»          </a:t>
            </a:r>
            <a:endParaRPr lang="ru-RU" sz="2400" b="1" dirty="0">
              <a:solidFill>
                <a:schemeClr val="tx2"/>
              </a:solidFill>
              <a:effectLst>
                <a:outerShdw blurRad="38100" dist="38100" dir="2700000" algn="tl">
                  <a:srgbClr val="FFFFFF"/>
                </a:outerShdw>
              </a:effectLst>
              <a:latin typeface="Arial" charset="0"/>
            </a:endParaRPr>
          </a:p>
          <a:p>
            <a:pPr>
              <a:defRPr/>
            </a:pPr>
            <a:r>
              <a:rPr lang="kk-KZ" sz="2400" b="1" dirty="0">
                <a:solidFill>
                  <a:schemeClr val="tx2"/>
                </a:solidFill>
                <a:effectLst>
                  <a:outerShdw blurRad="38100" dist="38100" dir="2700000" algn="tl">
                    <a:srgbClr val="FFFFFF"/>
                  </a:outerShdw>
                </a:effectLst>
                <a:latin typeface="Arial" charset="0"/>
              </a:rPr>
              <a:t>                                                                              Н.Ә.Назарбаев</a:t>
            </a:r>
          </a:p>
        </p:txBody>
      </p:sp>
    </p:spTree>
  </p:cSld>
  <p:clrMapOvr>
    <a:masterClrMapping/>
  </p:clrMapOvr>
  <p:transition>
    <p:strips dir="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9458" name="Заголовок 1"/>
          <p:cNvSpPr>
            <a:spLocks noGrp="1"/>
          </p:cNvSpPr>
          <p:nvPr>
            <p:ph type="title"/>
          </p:nvPr>
        </p:nvSpPr>
        <p:spPr>
          <a:solidFill>
            <a:schemeClr val="accent2">
              <a:lumMod val="60000"/>
              <a:lumOff val="40000"/>
            </a:schemeClr>
          </a:solidFill>
        </p:spPr>
        <p:txBody>
          <a:bodyPr/>
          <a:lstStyle/>
          <a:p>
            <a:pPr>
              <a:defRPr/>
            </a:pPr>
            <a:r>
              <a:rPr lang="kk-KZ" dirty="0" smtClean="0"/>
              <a:t>Сұрақ-жауап</a:t>
            </a:r>
            <a:endParaRPr lang="ru-RU" dirty="0" smtClean="0"/>
          </a:p>
        </p:txBody>
      </p:sp>
      <p:sp>
        <p:nvSpPr>
          <p:cNvPr id="19459" name="Содержимое 2"/>
          <p:cNvSpPr>
            <a:spLocks noGrp="1"/>
          </p:cNvSpPr>
          <p:nvPr>
            <p:ph idx="1"/>
          </p:nvPr>
        </p:nvSpPr>
        <p:spPr/>
        <p:txBody>
          <a:bodyPr/>
          <a:lstStyle/>
          <a:p>
            <a:pPr>
              <a:buFont typeface="Wingdings" pitchFamily="2" charset="2"/>
              <a:buChar char="§"/>
            </a:pPr>
            <a:r>
              <a:rPr lang="kk-KZ" sz="2400" b="1" smtClean="0">
                <a:solidFill>
                  <a:srgbClr val="002060"/>
                </a:solidFill>
              </a:rPr>
              <a:t>Жамбыл қай жылы туған?</a:t>
            </a:r>
          </a:p>
          <a:p>
            <a:pPr>
              <a:buFont typeface="Arial" pitchFamily="34" charset="0"/>
              <a:buNone/>
            </a:pPr>
            <a:endParaRPr lang="kk-KZ" sz="2400" b="1" smtClean="0">
              <a:solidFill>
                <a:srgbClr val="002060"/>
              </a:solidFill>
            </a:endParaRPr>
          </a:p>
          <a:p>
            <a:pPr>
              <a:buFont typeface="Wingdings" pitchFamily="2" charset="2"/>
              <a:buChar char="§"/>
            </a:pPr>
            <a:r>
              <a:rPr lang="kk-KZ" sz="2400" b="1" smtClean="0">
                <a:solidFill>
                  <a:srgbClr val="002060"/>
                </a:solidFill>
              </a:rPr>
              <a:t>Өлең қай кезде жазылған?</a:t>
            </a:r>
          </a:p>
          <a:p>
            <a:pPr>
              <a:buFont typeface="Arial" pitchFamily="34" charset="0"/>
              <a:buNone/>
            </a:pPr>
            <a:endParaRPr lang="kk-KZ" sz="2400" b="1" smtClean="0">
              <a:solidFill>
                <a:srgbClr val="002060"/>
              </a:solidFill>
            </a:endParaRPr>
          </a:p>
          <a:p>
            <a:pPr>
              <a:buFont typeface="Wingdings" pitchFamily="2" charset="2"/>
              <a:buChar char="§"/>
            </a:pPr>
            <a:r>
              <a:rPr lang="kk-KZ" sz="2400" b="1" smtClean="0">
                <a:solidFill>
                  <a:srgbClr val="002060"/>
                </a:solidFill>
              </a:rPr>
              <a:t>Қандай Жамбылдың өлеңдерін білесіңдер?</a:t>
            </a:r>
          </a:p>
          <a:p>
            <a:pPr>
              <a:buFont typeface="Arial" pitchFamily="34" charset="0"/>
              <a:buNone/>
            </a:pPr>
            <a:endParaRPr lang="kk-KZ" sz="2400" b="1" smtClean="0">
              <a:solidFill>
                <a:srgbClr val="002060"/>
              </a:solidFill>
            </a:endParaRPr>
          </a:p>
          <a:p>
            <a:pPr>
              <a:buFont typeface="Wingdings" pitchFamily="2" charset="2"/>
              <a:buChar char="§"/>
            </a:pPr>
            <a:r>
              <a:rPr lang="kk-KZ" sz="2400" b="1" smtClean="0">
                <a:solidFill>
                  <a:srgbClr val="002060"/>
                </a:solidFill>
              </a:rPr>
              <a:t>Жамбыл Жабаевтың өлеңдері қазақ поэзиясының дамуына қандай үлес қосқан?</a:t>
            </a:r>
          </a:p>
          <a:p>
            <a:pPr>
              <a:buFont typeface="Wingdings" pitchFamily="2" charset="2"/>
              <a:buChar char="§"/>
            </a:pPr>
            <a:r>
              <a:rPr lang="kk-KZ" sz="2400" b="1" smtClean="0">
                <a:solidFill>
                  <a:srgbClr val="002060"/>
                </a:solidFill>
              </a:rPr>
              <a:t>Сабақта қандай жаңа сөздерді білдіңдер?</a:t>
            </a:r>
          </a:p>
          <a:p>
            <a:pPr>
              <a:buFont typeface="Wingdings" pitchFamily="2" charset="2"/>
              <a:buChar char="§"/>
            </a:pPr>
            <a:r>
              <a:rPr lang="kk-KZ" sz="2400" b="1" smtClean="0">
                <a:solidFill>
                  <a:srgbClr val="002060"/>
                </a:solidFill>
              </a:rPr>
              <a:t>Елбасымыз Н.Ә. Назарбаев Жамбыл туралы не деді? </a:t>
            </a:r>
          </a:p>
          <a:p>
            <a:pPr>
              <a:buFont typeface="Wingdings" pitchFamily="2" charset="2"/>
              <a:buChar char="§"/>
            </a:pPr>
            <a:endParaRPr lang="ru-RU" sz="2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 calcmode="lin" valueType="num">
                                      <p:cBhvr>
                                        <p:cTn id="7" dur="1000" fill="hold"/>
                                        <p:tgtEl>
                                          <p:spTgt spid="19458"/>
                                        </p:tgtEl>
                                        <p:attrNameLst>
                                          <p:attrName>ppt_x</p:attrName>
                                        </p:attrNameLst>
                                      </p:cBhvr>
                                      <p:tavLst>
                                        <p:tav tm="0">
                                          <p:val>
                                            <p:strVal val="#ppt_x-.2"/>
                                          </p:val>
                                        </p:tav>
                                        <p:tav tm="100000">
                                          <p:val>
                                            <p:strVal val="#ppt_x"/>
                                          </p:val>
                                        </p:tav>
                                      </p:tavLst>
                                    </p:anim>
                                    <p:anim calcmode="lin" valueType="num">
                                      <p:cBhvr>
                                        <p:cTn id="8" dur="1000" fill="hold"/>
                                        <p:tgtEl>
                                          <p:spTgt spid="19458"/>
                                        </p:tgtEl>
                                        <p:attrNameLst>
                                          <p:attrName>ppt_y</p:attrName>
                                        </p:attrNameLst>
                                      </p:cBhvr>
                                      <p:tavLst>
                                        <p:tav tm="0">
                                          <p:val>
                                            <p:strVal val="#ppt_y"/>
                                          </p:val>
                                        </p:tav>
                                        <p:tav tm="100000">
                                          <p:val>
                                            <p:strVal val="#ppt_y"/>
                                          </p:val>
                                        </p:tav>
                                      </p:tavLst>
                                    </p:anim>
                                    <p:animEffect transition="in" filter="wipe(right)" prLst="gradientSize: 0.1">
                                      <p:cBhvr>
                                        <p:cTn id="9" dur="1000"/>
                                        <p:tgtEl>
                                          <p:spTgt spid="19458"/>
                                        </p:tgtEl>
                                      </p:cBhvr>
                                    </p:animEffect>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9459">
                                            <p:txEl>
                                              <p:pRg st="0" end="0"/>
                                            </p:txEl>
                                          </p:spTgt>
                                        </p:tgtEl>
                                        <p:attrNameLst>
                                          <p:attrName>style.visibility</p:attrName>
                                        </p:attrNameLst>
                                      </p:cBhvr>
                                      <p:to>
                                        <p:strVal val="visible"/>
                                      </p:to>
                                    </p:set>
                                    <p:animEffect transition="in" filter="fade">
                                      <p:cBhvr>
                                        <p:cTn id="14" dur="1000"/>
                                        <p:tgtEl>
                                          <p:spTgt spid="19459">
                                            <p:txEl>
                                              <p:pRg st="0" end="0"/>
                                            </p:txEl>
                                          </p:spTgt>
                                        </p:tgtEl>
                                      </p:cBhvr>
                                    </p:animEffect>
                                    <p:anim calcmode="lin" valueType="num">
                                      <p:cBhvr>
                                        <p:cTn id="15" dur="1000" fill="hold"/>
                                        <p:tgtEl>
                                          <p:spTgt spid="19459">
                                            <p:txEl>
                                              <p:pRg st="0" end="0"/>
                                            </p:txEl>
                                          </p:spTgt>
                                        </p:tgtEl>
                                        <p:attrNameLst>
                                          <p:attrName>ppt_x</p:attrName>
                                        </p:attrNameLst>
                                      </p:cBhvr>
                                      <p:tavLst>
                                        <p:tav tm="0">
                                          <p:val>
                                            <p:strVal val="#ppt_x-.1"/>
                                          </p:val>
                                        </p:tav>
                                        <p:tav tm="100000">
                                          <p:val>
                                            <p:strVal val="#ppt_x"/>
                                          </p:val>
                                        </p:tav>
                                      </p:tavLst>
                                    </p:anim>
                                    <p:anim calcmode="lin" valueType="num">
                                      <p:cBhvr>
                                        <p:cTn id="16" dur="1000" fill="hold"/>
                                        <p:tgtEl>
                                          <p:spTgt spid="194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9459">
                                            <p:txEl>
                                              <p:pRg st="2" end="2"/>
                                            </p:txEl>
                                          </p:spTgt>
                                        </p:tgtEl>
                                        <p:attrNameLst>
                                          <p:attrName>style.visibility</p:attrName>
                                        </p:attrNameLst>
                                      </p:cBhvr>
                                      <p:to>
                                        <p:strVal val="visible"/>
                                      </p:to>
                                    </p:set>
                                    <p:animEffect transition="in" filter="fade">
                                      <p:cBhvr>
                                        <p:cTn id="21" dur="1000"/>
                                        <p:tgtEl>
                                          <p:spTgt spid="19459">
                                            <p:txEl>
                                              <p:pRg st="2" end="2"/>
                                            </p:txEl>
                                          </p:spTgt>
                                        </p:tgtEl>
                                      </p:cBhvr>
                                    </p:animEffect>
                                    <p:anim calcmode="lin" valueType="num">
                                      <p:cBhvr>
                                        <p:cTn id="22" dur="1000" fill="hold"/>
                                        <p:tgtEl>
                                          <p:spTgt spid="19459">
                                            <p:txEl>
                                              <p:pRg st="2" end="2"/>
                                            </p:txEl>
                                          </p:spTgt>
                                        </p:tgtEl>
                                        <p:attrNameLst>
                                          <p:attrName>ppt_x</p:attrName>
                                        </p:attrNameLst>
                                      </p:cBhvr>
                                      <p:tavLst>
                                        <p:tav tm="0">
                                          <p:val>
                                            <p:strVal val="#ppt_x-.1"/>
                                          </p:val>
                                        </p:tav>
                                        <p:tav tm="100000">
                                          <p:val>
                                            <p:strVal val="#ppt_x"/>
                                          </p:val>
                                        </p:tav>
                                      </p:tavLst>
                                    </p:anim>
                                    <p:anim calcmode="lin" valueType="num">
                                      <p:cBhvr>
                                        <p:cTn id="23" dur="1000" fill="hold"/>
                                        <p:tgtEl>
                                          <p:spTgt spid="194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9459">
                                            <p:txEl>
                                              <p:pRg st="4" end="4"/>
                                            </p:txEl>
                                          </p:spTgt>
                                        </p:tgtEl>
                                        <p:attrNameLst>
                                          <p:attrName>style.visibility</p:attrName>
                                        </p:attrNameLst>
                                      </p:cBhvr>
                                      <p:to>
                                        <p:strVal val="visible"/>
                                      </p:to>
                                    </p:set>
                                    <p:animEffect transition="in" filter="fade">
                                      <p:cBhvr>
                                        <p:cTn id="28" dur="1000"/>
                                        <p:tgtEl>
                                          <p:spTgt spid="19459">
                                            <p:txEl>
                                              <p:pRg st="4" end="4"/>
                                            </p:txEl>
                                          </p:spTgt>
                                        </p:tgtEl>
                                      </p:cBhvr>
                                    </p:animEffect>
                                    <p:anim calcmode="lin" valueType="num">
                                      <p:cBhvr>
                                        <p:cTn id="29" dur="1000" fill="hold"/>
                                        <p:tgtEl>
                                          <p:spTgt spid="19459">
                                            <p:txEl>
                                              <p:pRg st="4" end="4"/>
                                            </p:txEl>
                                          </p:spTgt>
                                        </p:tgtEl>
                                        <p:attrNameLst>
                                          <p:attrName>ppt_x</p:attrName>
                                        </p:attrNameLst>
                                      </p:cBhvr>
                                      <p:tavLst>
                                        <p:tav tm="0">
                                          <p:val>
                                            <p:strVal val="#ppt_x-.1"/>
                                          </p:val>
                                        </p:tav>
                                        <p:tav tm="100000">
                                          <p:val>
                                            <p:strVal val="#ppt_x"/>
                                          </p:val>
                                        </p:tav>
                                      </p:tavLst>
                                    </p:anim>
                                    <p:anim calcmode="lin" valueType="num">
                                      <p:cBhvr>
                                        <p:cTn id="30" dur="1000" fill="hold"/>
                                        <p:tgtEl>
                                          <p:spTgt spid="1945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19459">
                                            <p:txEl>
                                              <p:pRg st="6" end="6"/>
                                            </p:txEl>
                                          </p:spTgt>
                                        </p:tgtEl>
                                        <p:attrNameLst>
                                          <p:attrName>style.visibility</p:attrName>
                                        </p:attrNameLst>
                                      </p:cBhvr>
                                      <p:to>
                                        <p:strVal val="visible"/>
                                      </p:to>
                                    </p:set>
                                    <p:animEffect transition="in" filter="fade">
                                      <p:cBhvr>
                                        <p:cTn id="35" dur="1000"/>
                                        <p:tgtEl>
                                          <p:spTgt spid="19459">
                                            <p:txEl>
                                              <p:pRg st="6" end="6"/>
                                            </p:txEl>
                                          </p:spTgt>
                                        </p:tgtEl>
                                      </p:cBhvr>
                                    </p:animEffect>
                                    <p:anim calcmode="lin" valueType="num">
                                      <p:cBhvr>
                                        <p:cTn id="36" dur="1000" fill="hold"/>
                                        <p:tgtEl>
                                          <p:spTgt spid="19459">
                                            <p:txEl>
                                              <p:pRg st="6" end="6"/>
                                            </p:txEl>
                                          </p:spTgt>
                                        </p:tgtEl>
                                        <p:attrNameLst>
                                          <p:attrName>ppt_x</p:attrName>
                                        </p:attrNameLst>
                                      </p:cBhvr>
                                      <p:tavLst>
                                        <p:tav tm="0">
                                          <p:val>
                                            <p:strVal val="#ppt_x-.1"/>
                                          </p:val>
                                        </p:tav>
                                        <p:tav tm="100000">
                                          <p:val>
                                            <p:strVal val="#ppt_x"/>
                                          </p:val>
                                        </p:tav>
                                      </p:tavLst>
                                    </p:anim>
                                    <p:anim calcmode="lin" valueType="num">
                                      <p:cBhvr>
                                        <p:cTn id="37" dur="1000" fill="hold"/>
                                        <p:tgtEl>
                                          <p:spTgt spid="1945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19459">
                                            <p:txEl>
                                              <p:pRg st="7" end="7"/>
                                            </p:txEl>
                                          </p:spTgt>
                                        </p:tgtEl>
                                        <p:attrNameLst>
                                          <p:attrName>style.visibility</p:attrName>
                                        </p:attrNameLst>
                                      </p:cBhvr>
                                      <p:to>
                                        <p:strVal val="visible"/>
                                      </p:to>
                                    </p:set>
                                    <p:animEffect transition="in" filter="fade">
                                      <p:cBhvr>
                                        <p:cTn id="42" dur="1000"/>
                                        <p:tgtEl>
                                          <p:spTgt spid="19459">
                                            <p:txEl>
                                              <p:pRg st="7" end="7"/>
                                            </p:txEl>
                                          </p:spTgt>
                                        </p:tgtEl>
                                      </p:cBhvr>
                                    </p:animEffect>
                                    <p:anim calcmode="lin" valueType="num">
                                      <p:cBhvr>
                                        <p:cTn id="43" dur="1000" fill="hold"/>
                                        <p:tgtEl>
                                          <p:spTgt spid="19459">
                                            <p:txEl>
                                              <p:pRg st="7" end="7"/>
                                            </p:txEl>
                                          </p:spTgt>
                                        </p:tgtEl>
                                        <p:attrNameLst>
                                          <p:attrName>ppt_x</p:attrName>
                                        </p:attrNameLst>
                                      </p:cBhvr>
                                      <p:tavLst>
                                        <p:tav tm="0">
                                          <p:val>
                                            <p:strVal val="#ppt_x-.1"/>
                                          </p:val>
                                        </p:tav>
                                        <p:tav tm="100000">
                                          <p:val>
                                            <p:strVal val="#ppt_x"/>
                                          </p:val>
                                        </p:tav>
                                      </p:tavLst>
                                    </p:anim>
                                    <p:anim calcmode="lin" valueType="num">
                                      <p:cBhvr>
                                        <p:cTn id="44" dur="1000" fill="hold"/>
                                        <p:tgtEl>
                                          <p:spTgt spid="1945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nodeType="clickEffect">
                                  <p:stCondLst>
                                    <p:cond delay="0"/>
                                  </p:stCondLst>
                                  <p:iterate type="lt">
                                    <p:tmPct val="10000"/>
                                  </p:iterate>
                                  <p:childTnLst>
                                    <p:set>
                                      <p:cBhvr>
                                        <p:cTn id="48" dur="1" fill="hold">
                                          <p:stCondLst>
                                            <p:cond delay="0"/>
                                          </p:stCondLst>
                                        </p:cTn>
                                        <p:tgtEl>
                                          <p:spTgt spid="19459">
                                            <p:txEl>
                                              <p:pRg st="8" end="8"/>
                                            </p:txEl>
                                          </p:spTgt>
                                        </p:tgtEl>
                                        <p:attrNameLst>
                                          <p:attrName>style.visibility</p:attrName>
                                        </p:attrNameLst>
                                      </p:cBhvr>
                                      <p:to>
                                        <p:strVal val="visible"/>
                                      </p:to>
                                    </p:set>
                                    <p:animEffect transition="in" filter="fade">
                                      <p:cBhvr>
                                        <p:cTn id="49" dur="1000"/>
                                        <p:tgtEl>
                                          <p:spTgt spid="19459">
                                            <p:txEl>
                                              <p:pRg st="8" end="8"/>
                                            </p:txEl>
                                          </p:spTgt>
                                        </p:tgtEl>
                                      </p:cBhvr>
                                    </p:animEffect>
                                    <p:anim calcmode="lin" valueType="num">
                                      <p:cBhvr>
                                        <p:cTn id="50" dur="1000" fill="hold"/>
                                        <p:tgtEl>
                                          <p:spTgt spid="19459">
                                            <p:txEl>
                                              <p:pRg st="8" end="8"/>
                                            </p:txEl>
                                          </p:spTgt>
                                        </p:tgtEl>
                                        <p:attrNameLst>
                                          <p:attrName>ppt_x</p:attrName>
                                        </p:attrNameLst>
                                      </p:cBhvr>
                                      <p:tavLst>
                                        <p:tav tm="0">
                                          <p:val>
                                            <p:strVal val="#ppt_x-.1"/>
                                          </p:val>
                                        </p:tav>
                                        <p:tav tm="100000">
                                          <p:val>
                                            <p:strVal val="#ppt_x"/>
                                          </p:val>
                                        </p:tav>
                                      </p:tavLst>
                                    </p:anim>
                                    <p:anim calcmode="lin" valueType="num">
                                      <p:cBhvr>
                                        <p:cTn id="51" dur="1000" fill="hold"/>
                                        <p:tgtEl>
                                          <p:spTgt spid="19459">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blip>
          <a:srcRect/>
          <a:stretch>
            <a:fillRect l="-11000" r="-11000"/>
          </a:stretch>
        </a:blipFill>
        <a:effectLst/>
      </p:bgPr>
    </p:bg>
    <p:spTree>
      <p:nvGrpSpPr>
        <p:cNvPr id="1" name=""/>
        <p:cNvGrpSpPr/>
        <p:nvPr/>
      </p:nvGrpSpPr>
      <p:grpSpPr>
        <a:xfrm>
          <a:off x="0" y="0"/>
          <a:ext cx="0" cy="0"/>
          <a:chOff x="0" y="0"/>
          <a:chExt cx="0" cy="0"/>
        </a:xfrm>
      </p:grpSpPr>
      <p:sp>
        <p:nvSpPr>
          <p:cNvPr id="5" name="Облако 4"/>
          <p:cNvSpPr/>
          <p:nvPr/>
        </p:nvSpPr>
        <p:spPr>
          <a:xfrm>
            <a:off x="1600200" y="381000"/>
            <a:ext cx="3200400" cy="19812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sz="3600" dirty="0"/>
              <a:t>Не білдім?</a:t>
            </a:r>
            <a:endParaRPr lang="ru-RU" sz="3600" dirty="0"/>
          </a:p>
        </p:txBody>
      </p:sp>
      <p:sp>
        <p:nvSpPr>
          <p:cNvPr id="6" name="Облако 5"/>
          <p:cNvSpPr/>
          <p:nvPr/>
        </p:nvSpPr>
        <p:spPr>
          <a:xfrm>
            <a:off x="2971800" y="1981200"/>
            <a:ext cx="3352800" cy="17526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sz="3600" dirty="0"/>
              <a:t>Не білемін?</a:t>
            </a:r>
            <a:endParaRPr lang="ru-RU" sz="3600" dirty="0"/>
          </a:p>
        </p:txBody>
      </p:sp>
      <p:sp>
        <p:nvSpPr>
          <p:cNvPr id="7" name="Облако 6"/>
          <p:cNvSpPr/>
          <p:nvPr/>
        </p:nvSpPr>
        <p:spPr>
          <a:xfrm>
            <a:off x="5867400" y="0"/>
            <a:ext cx="2971800" cy="25146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sz="3600" dirty="0"/>
              <a:t>Не білгім келеді?</a:t>
            </a:r>
            <a:endParaRPr lang="ru-RU" sz="3600" dirty="0"/>
          </a:p>
        </p:txBody>
      </p:sp>
      <p:pic>
        <p:nvPicPr>
          <p:cNvPr id="8" name="Рисунок 7" descr="photo3.jpg"/>
          <p:cNvPicPr>
            <a:picLocks noChangeAspect="1"/>
          </p:cNvPicPr>
          <p:nvPr/>
        </p:nvPicPr>
        <p:blipFill>
          <a:blip r:embed="rId3" cstate="screen"/>
          <a:srcRect/>
          <a:stretch>
            <a:fillRect/>
          </a:stretch>
        </p:blipFill>
        <p:spPr bwMode="auto">
          <a:xfrm>
            <a:off x="1600200" y="3886200"/>
            <a:ext cx="6400800" cy="2514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plus(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plus(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plus(in)">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heckerboard(across)">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blip>
          <a:srcRect/>
          <a:stretch>
            <a:fillRect l="-26000" r="-26000"/>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 y="2286000"/>
            <a:ext cx="8763000" cy="3352799"/>
          </a:xfrm>
          <a:prstGeom prst="rect">
            <a:avLst/>
          </a:prstGeom>
          <a:noFill/>
        </p:spPr>
        <p:txBody>
          <a:bodyPr>
            <a:prstTxWarp prst="textDeflate">
              <a:avLst/>
            </a:prstTxWarp>
            <a:spAutoFit/>
          </a:bodyPr>
          <a:lstStyle/>
          <a:p>
            <a:pPr algn="ctr">
              <a:defRPr/>
            </a:pPr>
            <a:r>
              <a:rPr lang="kk-KZ" sz="5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Arial" charset="0"/>
              </a:rPr>
              <a:t>Тыңдағандарыңызға</a:t>
            </a:r>
          </a:p>
          <a:p>
            <a:pPr algn="ctr">
              <a:defRPr/>
            </a:pPr>
            <a:r>
              <a:rPr lang="kk-KZ" sz="5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Arial" charset="0"/>
              </a:rPr>
              <a:t> рақмет!</a:t>
            </a:r>
            <a:endParaRPr lang="ru-RU" sz="5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anim calcmode="lin" valueType="num">
                                      <p:cBhvr>
                                        <p:cTn id="8" dur="2000" fill="hold"/>
                                        <p:tgtEl>
                                          <p:spTgt spid="4">
                                            <p:txEl>
                                              <p:pRg st="0" end="0"/>
                                            </p:txEl>
                                          </p:spTgt>
                                        </p:tgtEl>
                                        <p:attrNameLst>
                                          <p:attrName>style.rotation</p:attrName>
                                        </p:attrNameLst>
                                      </p:cBhvr>
                                      <p:tavLst>
                                        <p:tav tm="0">
                                          <p:val>
                                            <p:fltVal val="720"/>
                                          </p:val>
                                        </p:tav>
                                        <p:tav tm="100000">
                                          <p:val>
                                            <p:fltVal val="0"/>
                                          </p:val>
                                        </p:tav>
                                      </p:tavLst>
                                    </p:anim>
                                    <p:anim calcmode="lin" valueType="num">
                                      <p:cBhvr>
                                        <p:cTn id="9" dur="2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10" dur="2000" fill="hold"/>
                                        <p:tgtEl>
                                          <p:spTgt spid="4">
                                            <p:txEl>
                                              <p:pRg st="0" end="0"/>
                                            </p:txEl>
                                          </p:spTgt>
                                        </p:tgtEl>
                                        <p:attrNameLst>
                                          <p:attrName>ppt_w</p:attrName>
                                        </p:attrNameLst>
                                      </p:cBhvr>
                                      <p:tavLst>
                                        <p:tav tm="0">
                                          <p:val>
                                            <p:fltVal val="0"/>
                                          </p:val>
                                        </p:tav>
                                        <p:tav tm="100000">
                                          <p:val>
                                            <p:strVal val="#ppt_w"/>
                                          </p:val>
                                        </p:tav>
                                      </p:tavLst>
                                    </p:anim>
                                  </p:childTnLst>
                                </p:cTn>
                              </p:par>
                              <p:par>
                                <p:cTn id="11" presetID="35" presetClass="entr" presetSubtype="0" fill="hold"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2000"/>
                                        <p:tgtEl>
                                          <p:spTgt spid="4">
                                            <p:txEl>
                                              <p:pRg st="1" end="1"/>
                                            </p:txEl>
                                          </p:spTgt>
                                        </p:tgtEl>
                                      </p:cBhvr>
                                    </p:animEffect>
                                    <p:anim calcmode="lin" valueType="num">
                                      <p:cBhvr>
                                        <p:cTn id="14" dur="2000" fill="hold"/>
                                        <p:tgtEl>
                                          <p:spTgt spid="4">
                                            <p:txEl>
                                              <p:pRg st="1" end="1"/>
                                            </p:txEl>
                                          </p:spTgt>
                                        </p:tgtEl>
                                        <p:attrNameLst>
                                          <p:attrName>style.rotation</p:attrName>
                                        </p:attrNameLst>
                                      </p:cBhvr>
                                      <p:tavLst>
                                        <p:tav tm="0">
                                          <p:val>
                                            <p:fltVal val="720"/>
                                          </p:val>
                                        </p:tav>
                                        <p:tav tm="100000">
                                          <p:val>
                                            <p:fltVal val="0"/>
                                          </p:val>
                                        </p:tav>
                                      </p:tavLst>
                                    </p:anim>
                                    <p:anim calcmode="lin" valueType="num">
                                      <p:cBhvr>
                                        <p:cTn id="15" dur="2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6" dur="2000" fill="hold"/>
                                        <p:tgtEl>
                                          <p:spTgt spid="4">
                                            <p:txEl>
                                              <p:pRg st="1" end="1"/>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blip>
          <a:srcRect/>
          <a:stretch>
            <a:fillRect l="-18000" r="-18000"/>
          </a:stretch>
        </a:blipFill>
        <a:effectLst/>
      </p:bgPr>
    </p:bg>
    <p:spTree>
      <p:nvGrpSpPr>
        <p:cNvPr id="1" name=""/>
        <p:cNvGrpSpPr/>
        <p:nvPr/>
      </p:nvGrpSpPr>
      <p:grpSpPr>
        <a:xfrm>
          <a:off x="0" y="0"/>
          <a:ext cx="0" cy="0"/>
          <a:chOff x="0" y="0"/>
          <a:chExt cx="0" cy="0"/>
        </a:xfrm>
      </p:grpSpPr>
      <p:sp>
        <p:nvSpPr>
          <p:cNvPr id="5122" name="Заголовок 5"/>
          <p:cNvSpPr>
            <a:spLocks noGrp="1"/>
          </p:cNvSpPr>
          <p:nvPr>
            <p:ph type="title"/>
          </p:nvPr>
        </p:nvSpPr>
        <p:spPr/>
        <p:txBody>
          <a:bodyPr/>
          <a:lstStyle/>
          <a:p>
            <a:pPr eaLnBrk="1" hangingPunct="1"/>
            <a:endParaRPr lang="ru-RU" smtClean="0"/>
          </a:p>
        </p:txBody>
      </p:sp>
      <p:sp>
        <p:nvSpPr>
          <p:cNvPr id="4099" name="Содержимое 6"/>
          <p:cNvSpPr>
            <a:spLocks noGrp="1"/>
          </p:cNvSpPr>
          <p:nvPr>
            <p:ph idx="1"/>
          </p:nvPr>
        </p:nvSpPr>
        <p:spPr/>
        <p:txBody>
          <a:bodyPr/>
          <a:lstStyle/>
          <a:p>
            <a:pPr eaLnBrk="1" hangingPunct="1">
              <a:buFont typeface="Arial" pitchFamily="34" charset="0"/>
              <a:buNone/>
            </a:pPr>
            <a:r>
              <a:rPr lang="ru-RU" sz="7200" i="1" smtClean="0">
                <a:solidFill>
                  <a:srgbClr val="00B0F0"/>
                </a:solidFill>
              </a:rPr>
              <a:t>«Жамбыл деген – жай атым,</a:t>
            </a:r>
          </a:p>
          <a:p>
            <a:pPr eaLnBrk="1" hangingPunct="1">
              <a:buFont typeface="Arial" pitchFamily="34" charset="0"/>
              <a:buNone/>
            </a:pPr>
            <a:r>
              <a:rPr lang="ru-RU" sz="7200" i="1" smtClean="0">
                <a:solidFill>
                  <a:srgbClr val="00B0F0"/>
                </a:solidFill>
              </a:rPr>
              <a:t>Халық – менің шын атым.»</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randombar(horizontal)">
                                      <p:cBhvr>
                                        <p:cTn id="7" dur="500"/>
                                        <p:tgtEl>
                                          <p:spTgt spid="4099">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4099">
                                            <p:txEl>
                                              <p:pRg st="1" end="1"/>
                                            </p:txEl>
                                          </p:spTgt>
                                        </p:tgtEl>
                                        <p:attrNameLst>
                                          <p:attrName>style.visibility</p:attrName>
                                        </p:attrNameLst>
                                      </p:cBhvr>
                                      <p:to>
                                        <p:strVal val="visible"/>
                                      </p:to>
                                    </p:set>
                                    <p:animEffect transition="in" filter="randombar(horizontal)">
                                      <p:cBhvr>
                                        <p:cTn id="10" dur="500"/>
                                        <p:tgtEl>
                                          <p:spTgt spid="40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A603AB"/>
            </a:gs>
            <a:gs pos="21001">
              <a:srgbClr val="0819FB"/>
            </a:gs>
            <a:gs pos="35001">
              <a:srgbClr val="1A8D48"/>
            </a:gs>
            <a:gs pos="52000">
              <a:srgbClr val="FFFF00"/>
            </a:gs>
            <a:gs pos="73000">
              <a:srgbClr val="EE3F17"/>
            </a:gs>
            <a:gs pos="88000">
              <a:srgbClr val="E81766"/>
            </a:gs>
            <a:gs pos="100000">
              <a:srgbClr val="A603AB"/>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5122" name="Заголовок 1"/>
          <p:cNvSpPr>
            <a:spLocks noGrp="1"/>
          </p:cNvSpPr>
          <p:nvPr>
            <p:ph type="title"/>
          </p:nvPr>
        </p:nvSpPr>
        <p:spPr/>
        <p:txBody>
          <a:bodyPr/>
          <a:lstStyle/>
          <a:p>
            <a:pPr eaLnBrk="1" hangingPunct="1"/>
            <a:r>
              <a:rPr lang="kk-KZ" smtClean="0"/>
              <a:t>Сабақтың мақсаттары:</a:t>
            </a:r>
            <a:endParaRPr lang="ru-RU" smtClean="0"/>
          </a:p>
        </p:txBody>
      </p:sp>
      <p:sp>
        <p:nvSpPr>
          <p:cNvPr id="5123" name="Содержимое 2"/>
          <p:cNvSpPr>
            <a:spLocks noGrp="1"/>
          </p:cNvSpPr>
          <p:nvPr>
            <p:ph idx="1"/>
          </p:nvPr>
        </p:nvSpPr>
        <p:spPr/>
        <p:txBody>
          <a:bodyPr/>
          <a:lstStyle/>
          <a:p>
            <a:pPr eaLnBrk="1" hangingPunct="1"/>
            <a:r>
              <a:rPr lang="kk-KZ" b="1" i="1" smtClean="0"/>
              <a:t>білімділік</a:t>
            </a:r>
            <a:r>
              <a:rPr lang="kk-KZ" smtClean="0"/>
              <a:t>:оқушылардың Жамбыл Жабаевтың өмірі мен шығармашылығынан алған мәліметтері бойынша білімі мен дағдыларын арттыру.</a:t>
            </a:r>
            <a:endParaRPr lang="ru-RU"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nodeType="clickEffect">
                                  <p:stCondLst>
                                    <p:cond delay="0"/>
                                  </p:stCondLst>
                                  <p:childTnLst>
                                    <p:set>
                                      <p:cBhvr>
                                        <p:cTn id="10" dur="1" fill="hold">
                                          <p:stCondLst>
                                            <p:cond delay="0"/>
                                          </p:stCondLst>
                                        </p:cTn>
                                        <p:tgtEl>
                                          <p:spTgt spid="5123">
                                            <p:txEl>
                                              <p:pRg st="0" end="0"/>
                                            </p:txEl>
                                          </p:spTgt>
                                        </p:tgtEl>
                                        <p:attrNameLst>
                                          <p:attrName>style.visibility</p:attrName>
                                        </p:attrNameLst>
                                      </p:cBhvr>
                                      <p:to>
                                        <p:strVal val="visible"/>
                                      </p:to>
                                    </p:set>
                                    <p:animEffect transition="in" filter="blinds(horizontal)">
                                      <p:cBhvr>
                                        <p:cTn id="11" dur="500"/>
                                        <p:tgtEl>
                                          <p:spTgt spid="51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A603AB"/>
            </a:gs>
            <a:gs pos="21001">
              <a:srgbClr val="0819FB"/>
            </a:gs>
            <a:gs pos="35001">
              <a:srgbClr val="1A8D48"/>
            </a:gs>
            <a:gs pos="52000">
              <a:srgbClr val="FFFF00"/>
            </a:gs>
            <a:gs pos="73000">
              <a:srgbClr val="EE3F17"/>
            </a:gs>
            <a:gs pos="88000">
              <a:srgbClr val="E81766"/>
            </a:gs>
            <a:gs pos="100000">
              <a:srgbClr val="A603AB"/>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7170" name="Заголовок 1"/>
          <p:cNvSpPr>
            <a:spLocks noGrp="1"/>
          </p:cNvSpPr>
          <p:nvPr>
            <p:ph type="title"/>
          </p:nvPr>
        </p:nvSpPr>
        <p:spPr/>
        <p:txBody>
          <a:bodyPr/>
          <a:lstStyle/>
          <a:p>
            <a:pPr eaLnBrk="1" hangingPunct="1"/>
            <a:endParaRPr lang="ru-RU" smtClean="0"/>
          </a:p>
        </p:txBody>
      </p:sp>
      <p:sp>
        <p:nvSpPr>
          <p:cNvPr id="6147" name="Содержимое 2"/>
          <p:cNvSpPr>
            <a:spLocks noGrp="1"/>
          </p:cNvSpPr>
          <p:nvPr>
            <p:ph idx="1"/>
          </p:nvPr>
        </p:nvSpPr>
        <p:spPr/>
        <p:txBody>
          <a:bodyPr/>
          <a:lstStyle/>
          <a:p>
            <a:pPr eaLnBrk="1" hangingPunct="1"/>
            <a:r>
              <a:rPr lang="kk-KZ" b="1" i="1" smtClean="0"/>
              <a:t>Дамытушылық мақсаты</a:t>
            </a:r>
            <a:r>
              <a:rPr lang="kk-KZ" smtClean="0"/>
              <a:t>: өлеңді мәнерлеп айтқыза отырып, оқушылардың тіл мәдениетін, сөз байлығын, сөздік қорын, көркем шығармашылық қабілеттерін дамыту. Сатылай кешенді талдау технологиясының элементтерін қолдануды білу.</a:t>
            </a:r>
            <a:endParaRPr lang="ru-RU"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blinds(horizontal)">
                                      <p:cBhvr>
                                        <p:cTn id="7" dur="500"/>
                                        <p:tgtEl>
                                          <p:spTgt spid="61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A603AB"/>
            </a:gs>
            <a:gs pos="21001">
              <a:srgbClr val="0819FB"/>
            </a:gs>
            <a:gs pos="35001">
              <a:srgbClr val="1A8D48"/>
            </a:gs>
            <a:gs pos="52000">
              <a:srgbClr val="FFFF00"/>
            </a:gs>
            <a:gs pos="73000">
              <a:srgbClr val="EE3F17"/>
            </a:gs>
            <a:gs pos="88000">
              <a:srgbClr val="E81766"/>
            </a:gs>
            <a:gs pos="100000">
              <a:srgbClr val="A603AB"/>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8194" name="Заголовок 1"/>
          <p:cNvSpPr>
            <a:spLocks noGrp="1"/>
          </p:cNvSpPr>
          <p:nvPr>
            <p:ph type="title"/>
          </p:nvPr>
        </p:nvSpPr>
        <p:spPr/>
        <p:txBody>
          <a:bodyPr/>
          <a:lstStyle/>
          <a:p>
            <a:pPr eaLnBrk="1" hangingPunct="1"/>
            <a:endParaRPr lang="ru-RU" smtClean="0"/>
          </a:p>
        </p:txBody>
      </p:sp>
      <p:sp>
        <p:nvSpPr>
          <p:cNvPr id="7171" name="Содержимое 2"/>
          <p:cNvSpPr>
            <a:spLocks noGrp="1"/>
          </p:cNvSpPr>
          <p:nvPr>
            <p:ph idx="1"/>
          </p:nvPr>
        </p:nvSpPr>
        <p:spPr/>
        <p:txBody>
          <a:bodyPr/>
          <a:lstStyle/>
          <a:p>
            <a:pPr eaLnBrk="1" hangingPunct="1"/>
            <a:r>
              <a:rPr lang="kk-KZ" b="1" i="1" smtClean="0"/>
              <a:t>Тәрбиелік</a:t>
            </a:r>
            <a:r>
              <a:rPr lang="kk-KZ" smtClean="0"/>
              <a:t>: оқушыларға Жамбыл Жабаевтің өлеңінің мазмұнын, тақырыбы мен негізгі ойын меңгерте отырып, олардың бойында қазақ халқына, қазақ тіліне деген сүйіспеншілік сезімін қалыптастыру, оларға эстетикалық патриоттық тәрбие беру.</a:t>
            </a:r>
            <a:endParaRPr lang="ru-RU"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linds(horizontal)">
                                      <p:cBhvr>
                                        <p:cTn id="7" dur="500"/>
                                        <p:tgtEl>
                                          <p:spTgt spid="71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srcRect/>
          <a:tile tx="0" ty="0" sx="100000" sy="100000" flip="none" algn="tl"/>
        </a:blipFill>
        <a:effectLst/>
      </p:bgPr>
    </p:bg>
    <p:spTree>
      <p:nvGrpSpPr>
        <p:cNvPr id="1" name=""/>
        <p:cNvGrpSpPr/>
        <p:nvPr/>
      </p:nvGrpSpPr>
      <p:grpSpPr>
        <a:xfrm>
          <a:off x="0" y="0"/>
          <a:ext cx="0" cy="0"/>
          <a:chOff x="0" y="0"/>
          <a:chExt cx="0" cy="0"/>
        </a:xfrm>
      </p:grpSpPr>
      <p:sp>
        <p:nvSpPr>
          <p:cNvPr id="9218" name="Заголовок 1"/>
          <p:cNvSpPr>
            <a:spLocks noGrp="1"/>
          </p:cNvSpPr>
          <p:nvPr>
            <p:ph type="title"/>
          </p:nvPr>
        </p:nvSpPr>
        <p:spPr/>
        <p:txBody>
          <a:bodyPr/>
          <a:lstStyle/>
          <a:p>
            <a:pPr eaLnBrk="1" hangingPunct="1"/>
            <a:endParaRPr lang="ru-RU" smtClean="0"/>
          </a:p>
        </p:txBody>
      </p:sp>
      <p:sp>
        <p:nvSpPr>
          <p:cNvPr id="3" name="Содержимое 2"/>
          <p:cNvSpPr>
            <a:spLocks noGrp="1"/>
          </p:cNvSpPr>
          <p:nvPr>
            <p:ph idx="1"/>
          </p:nvPr>
        </p:nvSpPr>
        <p:spPr/>
        <p:txBody>
          <a:bodyPr rtlCol="0">
            <a:normAutofit fontScale="92500" lnSpcReduction="20000"/>
          </a:bodyPr>
          <a:lstStyle/>
          <a:p>
            <a:pPr eaLnBrk="1" fontAlgn="auto" hangingPunct="1">
              <a:spcAft>
                <a:spcPts val="0"/>
              </a:spcAft>
              <a:defRPr/>
            </a:pPr>
            <a:r>
              <a:rPr lang="kk-KZ" dirty="0" smtClean="0"/>
              <a:t>Сабақтың түрі:аралас сабақ</a:t>
            </a:r>
          </a:p>
          <a:p>
            <a:pPr eaLnBrk="1" fontAlgn="auto" hangingPunct="1">
              <a:spcAft>
                <a:spcPts val="0"/>
              </a:spcAft>
              <a:defRPr/>
            </a:pPr>
            <a:r>
              <a:rPr lang="kk-KZ" dirty="0" smtClean="0"/>
              <a:t>Әдіс-тәсілдер: сатылай кешенді талдау технологиясының элементтері.</a:t>
            </a:r>
          </a:p>
          <a:p>
            <a:pPr eaLnBrk="1" fontAlgn="auto" hangingPunct="1">
              <a:spcAft>
                <a:spcPts val="0"/>
              </a:spcAft>
              <a:defRPr/>
            </a:pPr>
            <a:r>
              <a:rPr lang="kk-KZ" dirty="0" smtClean="0"/>
              <a:t>Қолданылатын көрнекіліктер: -интерактивтік тақта.</a:t>
            </a:r>
          </a:p>
          <a:p>
            <a:pPr eaLnBrk="1" fontAlgn="auto" hangingPunct="1">
              <a:spcAft>
                <a:spcPts val="0"/>
              </a:spcAft>
              <a:defRPr/>
            </a:pPr>
            <a:r>
              <a:rPr lang="kk-KZ" dirty="0" smtClean="0"/>
              <a:t>Презентация</a:t>
            </a:r>
          </a:p>
          <a:p>
            <a:pPr eaLnBrk="1" fontAlgn="auto" hangingPunct="1">
              <a:spcAft>
                <a:spcPts val="0"/>
              </a:spcAft>
              <a:defRPr/>
            </a:pPr>
            <a:r>
              <a:rPr lang="kk-KZ" dirty="0" smtClean="0"/>
              <a:t>Мп3</a:t>
            </a:r>
          </a:p>
          <a:p>
            <a:pPr eaLnBrk="1" fontAlgn="auto" hangingPunct="1">
              <a:spcAft>
                <a:spcPts val="0"/>
              </a:spcAft>
              <a:defRPr/>
            </a:pPr>
            <a:r>
              <a:rPr lang="kk-KZ" dirty="0" smtClean="0"/>
              <a:t>Хронологиялық кесте</a:t>
            </a:r>
          </a:p>
          <a:p>
            <a:pPr eaLnBrk="1" fontAlgn="auto" hangingPunct="1">
              <a:spcAft>
                <a:spcPts val="0"/>
              </a:spcAft>
              <a:defRPr/>
            </a:pPr>
            <a:r>
              <a:rPr lang="kk-KZ" dirty="0" smtClean="0"/>
              <a:t>Пәнаралық байланыстар: орыс әдебиеті, орыс тілі, өнер, қазақ тілі</a:t>
            </a:r>
            <a:endParaRPr lang="ru-RU"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Рисунок 5" descr="Безымянный.JPG"/>
          <p:cNvPicPr>
            <a:picLocks noChangeAspect="1"/>
          </p:cNvPicPr>
          <p:nvPr/>
        </p:nvPicPr>
        <p:blipFill>
          <a:blip r:embed="rId2" cstate="screen"/>
          <a:srcRect/>
          <a:stretch>
            <a:fillRect/>
          </a:stretch>
        </p:blipFill>
        <p:spPr bwMode="auto">
          <a:xfrm>
            <a:off x="0" y="0"/>
            <a:ext cx="9144000" cy="6858000"/>
          </a:xfrm>
          <a:prstGeom prst="rect">
            <a:avLst/>
          </a:prstGeom>
          <a:noFill/>
          <a:ln w="9525">
            <a:noFill/>
            <a:miter lim="800000"/>
            <a:headEnd/>
            <a:tailEnd/>
          </a:ln>
        </p:spPr>
      </p:pic>
      <p:sp>
        <p:nvSpPr>
          <p:cNvPr id="34823" name="Rectangle 7"/>
          <p:cNvSpPr>
            <a:spLocks noChangeArrowheads="1"/>
          </p:cNvSpPr>
          <p:nvPr/>
        </p:nvSpPr>
        <p:spPr bwMode="auto">
          <a:xfrm>
            <a:off x="3167063" y="333375"/>
            <a:ext cx="5976937" cy="2835275"/>
          </a:xfrm>
          <a:prstGeom prst="rect">
            <a:avLst/>
          </a:prstGeom>
          <a:noFill/>
          <a:ln w="9525">
            <a:noFill/>
            <a:miter lim="800000"/>
            <a:headEnd/>
            <a:tailEnd/>
          </a:ln>
          <a:effectLst/>
        </p:spPr>
        <p:txBody>
          <a:bodyPr anchor="ctr">
            <a:spAutoFit/>
          </a:bodyPr>
          <a:lstStyle/>
          <a:p>
            <a:pPr algn="ctr">
              <a:defRPr/>
            </a:pPr>
            <a:r>
              <a:rPr lang="ru-MO" sz="6000">
                <a:effectLst>
                  <a:outerShdw blurRad="38100" dist="38100" dir="2700000" algn="tl">
                    <a:srgbClr val="FFFFFF"/>
                  </a:outerShdw>
                </a:effectLst>
                <a:latin typeface="KZ Boyarsky" pitchFamily="34" charset="0"/>
              </a:rPr>
              <a:t>Жамбыл Жабаев – 100 жасаған ақын</a:t>
            </a:r>
            <a:r>
              <a:rPr lang="ru-MO" sz="4800">
                <a:solidFill>
                  <a:srgbClr val="000099"/>
                </a:solidFill>
                <a:effectLst>
                  <a:outerShdw blurRad="38100" dist="38100" dir="2700000" algn="tl">
                    <a:srgbClr val="000000"/>
                  </a:outerShdw>
                </a:effectLst>
                <a:latin typeface="KZ Boyarsky" pitchFamily="34" charset="0"/>
              </a:rPr>
              <a:t>  </a:t>
            </a: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nodeType="afterEffect">
                                  <p:stCondLst>
                                    <p:cond delay="0"/>
                                  </p:stCondLst>
                                  <p:iterate type="lt">
                                    <p:tmPct val="50000"/>
                                  </p:iterate>
                                  <p:childTnLst>
                                    <p:set>
                                      <p:cBhvr>
                                        <p:cTn id="6" dur="1" fill="hold">
                                          <p:stCondLst>
                                            <p:cond delay="0"/>
                                          </p:stCondLst>
                                        </p:cTn>
                                        <p:tgtEl>
                                          <p:spTgt spid="34823">
                                            <p:txEl>
                                              <p:pRg st="0" end="0"/>
                                            </p:txEl>
                                          </p:spTgt>
                                        </p:tgtEl>
                                        <p:attrNameLst>
                                          <p:attrName>style.visibility</p:attrName>
                                        </p:attrNameLst>
                                      </p:cBhvr>
                                      <p:to>
                                        <p:strVal val="visible"/>
                                      </p:to>
                                    </p:set>
                                    <p:anim calcmode="discrete" valueType="clr">
                                      <p:cBhvr override="childStyle">
                                        <p:cTn id="7" dur="80"/>
                                        <p:tgtEl>
                                          <p:spTgt spid="3482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482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482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8" name="Вертикальный свиток 7"/>
          <p:cNvSpPr/>
          <p:nvPr/>
        </p:nvSpPr>
        <p:spPr>
          <a:xfrm>
            <a:off x="-381000" y="304800"/>
            <a:ext cx="6781800" cy="6019800"/>
          </a:xfrm>
          <a:prstGeom prst="verticalScroll">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1267" name="Заголовок 3"/>
          <p:cNvSpPr>
            <a:spLocks noGrp="1"/>
          </p:cNvSpPr>
          <p:nvPr>
            <p:ph type="title"/>
          </p:nvPr>
        </p:nvSpPr>
        <p:spPr/>
        <p:txBody>
          <a:bodyPr/>
          <a:lstStyle/>
          <a:p>
            <a:pPr eaLnBrk="1" hangingPunct="1"/>
            <a:endParaRPr lang="ru-RU" smtClean="0"/>
          </a:p>
        </p:txBody>
      </p:sp>
      <p:sp>
        <p:nvSpPr>
          <p:cNvPr id="9220" name="Текст 5"/>
          <p:cNvSpPr>
            <a:spLocks noGrp="1"/>
          </p:cNvSpPr>
          <p:nvPr>
            <p:ph type="body" sz="half" idx="2"/>
          </p:nvPr>
        </p:nvSpPr>
        <p:spPr>
          <a:xfrm>
            <a:off x="685800" y="457200"/>
            <a:ext cx="4495800" cy="5410200"/>
          </a:xfrm>
        </p:spPr>
        <p:txBody>
          <a:bodyPr/>
          <a:lstStyle/>
          <a:p>
            <a:pPr eaLnBrk="1" hangingPunct="1"/>
            <a:r>
              <a:rPr lang="kk-KZ" sz="1800" b="1" smtClean="0">
                <a:solidFill>
                  <a:srgbClr val="FFC000"/>
                </a:solidFill>
              </a:rPr>
              <a:t>Жамбыл Жабаев халық ақыны, Жамбыл облысы Мойынқұм ауданында туған. Халық ауыз әдебиетінің ірі өкілі.  Сүйікті шығармашылығы – айтыс. Батырлар туралы өз халқын қорғаған ерлік істері туралы жырлаған ақын. Соғыс жылдарында Қоршаудағы Ленинград қаласын қорғаған батырларға арнап жазған «Ленинградтық өренім» атты өлеңі көп ұлтты кеңес әдебиетінің ең үздік шығармасы. 1934 жылы Алматыда республикалық айтыстың лауреаты, СССР мемлекеттік сыйлығының лауреаты, 1941 жылы Ленин және Еңбек Қызыл Ту орденімен марапатталған</a:t>
            </a:r>
            <a:r>
              <a:rPr lang="kk-KZ" sz="1800" smtClean="0">
                <a:solidFill>
                  <a:srgbClr val="FFC000"/>
                </a:solidFill>
              </a:rPr>
              <a:t>.</a:t>
            </a:r>
            <a:endParaRPr lang="ru-RU" sz="1800" smtClean="0">
              <a:solidFill>
                <a:srgbClr val="FFC000"/>
              </a:solidFill>
            </a:endParaRPr>
          </a:p>
        </p:txBody>
      </p:sp>
      <p:pic>
        <p:nvPicPr>
          <p:cNvPr id="7" name="Содержимое 6" descr="i.jpg"/>
          <p:cNvPicPr>
            <a:picLocks noGrp="1" noChangeAspect="1"/>
          </p:cNvPicPr>
          <p:nvPr>
            <p:ph idx="1"/>
          </p:nvPr>
        </p:nvPicPr>
        <p:blipFill>
          <a:blip r:embed="rId2" cstate="screen"/>
          <a:stretch>
            <a:fillRect/>
          </a:stretch>
        </p:blipFill>
        <p:spPr>
          <a:xfrm>
            <a:off x="5943600" y="1143001"/>
            <a:ext cx="2563776" cy="3962399"/>
          </a:xfrm>
          <a:prstGeom prst="round2DiagRect">
            <a:avLst>
              <a:gd name="adj1" fmla="val 16667"/>
              <a:gd name="adj2" fmla="val 0"/>
            </a:avLst>
          </a:prstGeom>
          <a:ln w="88900" cap="sq">
            <a:solidFill>
              <a:srgbClr val="C00000"/>
            </a:solidFill>
          </a:ln>
          <a:effectLst>
            <a:outerShdw blurRad="254000" algn="tl" rotWithShape="0">
              <a:srgbClr val="000000">
                <a:alpha val="43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amond(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nodeType="clickEffect">
                                  <p:stCondLst>
                                    <p:cond delay="0"/>
                                  </p:stCondLst>
                                  <p:childTnLst>
                                    <p:set>
                                      <p:cBhvr>
                                        <p:cTn id="11" dur="1" fill="hold">
                                          <p:stCondLst>
                                            <p:cond delay="0"/>
                                          </p:stCondLst>
                                        </p:cTn>
                                        <p:tgtEl>
                                          <p:spTgt spid="9220">
                                            <p:txEl>
                                              <p:pRg st="0" end="0"/>
                                            </p:txEl>
                                          </p:spTgt>
                                        </p:tgtEl>
                                        <p:attrNameLst>
                                          <p:attrName>style.visibility</p:attrName>
                                        </p:attrNameLst>
                                      </p:cBhvr>
                                      <p:to>
                                        <p:strVal val="visible"/>
                                      </p:to>
                                    </p:set>
                                    <p:anim calcmode="lin" valueType="num">
                                      <p:cBhvr additive="base">
                                        <p:cTn id="12" dur="5000" fill="hold"/>
                                        <p:tgtEl>
                                          <p:spTgt spid="9220">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92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checkerboard(across)">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433</TotalTime>
  <Words>1285</Words>
  <Application>Microsoft Office PowerPoint</Application>
  <PresentationFormat>Экран (4:3)</PresentationFormat>
  <Paragraphs>199</Paragraphs>
  <Slides>27</Slides>
  <Notes>0</Notes>
  <HiddenSlides>0</HiddenSlides>
  <MMClips>2</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27</vt:i4>
      </vt:variant>
    </vt:vector>
  </HeadingPairs>
  <TitlesOfParts>
    <vt:vector size="36" baseType="lpstr">
      <vt:lpstr>Arial</vt:lpstr>
      <vt:lpstr>Verdana</vt:lpstr>
      <vt:lpstr>Calibri</vt:lpstr>
      <vt:lpstr>Times New Roman</vt:lpstr>
      <vt:lpstr>KZ Boyarsky</vt:lpstr>
      <vt:lpstr>Arial Black</vt:lpstr>
      <vt:lpstr>Book Antiqua</vt:lpstr>
      <vt:lpstr>Wingdings</vt:lpstr>
      <vt:lpstr>Тема Office</vt:lpstr>
      <vt:lpstr>Жамбыл Жабаев</vt:lpstr>
      <vt:lpstr>Жамбыл Жабаев</vt:lpstr>
      <vt:lpstr>Слайд 3</vt:lpstr>
      <vt:lpstr>Сабақтың мақсаттары:</vt:lpstr>
      <vt:lpstr>Слайд 5</vt:lpstr>
      <vt:lpstr>Слайд 6</vt:lpstr>
      <vt:lpstr>Слайд 7</vt:lpstr>
      <vt:lpstr>Слайд 8</vt:lpstr>
      <vt:lpstr>Слайд 9</vt:lpstr>
      <vt:lpstr>Дмитрий Шостакович</vt:lpstr>
      <vt:lpstr>Ленинградтық өренім. (Өлеңнің сатылай кешенді талдаудың сызбасы)</vt:lpstr>
      <vt:lpstr>Ленинградтық өренім!</vt:lpstr>
      <vt:lpstr>Ленинградцы, дети мои!</vt:lpstr>
      <vt:lpstr>Өлеңнің жасау тарихы</vt:lpstr>
      <vt:lpstr>Топтарда жұмыс істеу:</vt:lpstr>
      <vt:lpstr>Слайд 16</vt:lpstr>
      <vt:lpstr>Слайд 17</vt:lpstr>
      <vt:lpstr>Слайд 18</vt:lpstr>
      <vt:lpstr>“Ленинградтық өренім” өлеңнің сатылай кешенді талдау сызбасы:</vt:lpstr>
      <vt:lpstr>Слайд 20</vt:lpstr>
      <vt:lpstr>Слайд 21</vt:lpstr>
      <vt:lpstr>Хронологиялық кесте</vt:lpstr>
      <vt:lpstr>Слайд 23</vt:lpstr>
      <vt:lpstr>Слайд 24</vt:lpstr>
      <vt:lpstr>Сұрақ-жауап</vt:lpstr>
      <vt:lpstr>Слайд 26</vt:lpstr>
      <vt:lpstr>Слайд 27</vt:lpstr>
    </vt:vector>
  </TitlesOfParts>
  <Company>MultiDVD Team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UserXP</dc:creator>
  <cp:lastModifiedBy>Majitov Nurken</cp:lastModifiedBy>
  <cp:revision>47</cp:revision>
  <dcterms:created xsi:type="dcterms:W3CDTF">2010-12-03T08:36:40Z</dcterms:created>
  <dcterms:modified xsi:type="dcterms:W3CDTF">2011-02-23T11:32:31Z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611941</vt:lpwstr>
  </property>
  <property fmtid="{D5CDD505-2E9C-101B-9397-08002B2CF9AE}" name="NXPowerLiteVersion" pid="3">
    <vt:lpwstr>D4.1.1</vt:lpwstr>
  </property>
</Properties>
</file>