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4"/>
  </p:notesMasterIdLst>
  <p:sldIdLst>
    <p:sldId id="283" r:id="rId2"/>
    <p:sldId id="256" r:id="rId3"/>
    <p:sldId id="257" r:id="rId4"/>
    <p:sldId id="258" r:id="rId5"/>
    <p:sldId id="259" r:id="rId6"/>
    <p:sldId id="268" r:id="rId7"/>
    <p:sldId id="269" r:id="rId8"/>
    <p:sldId id="260" r:id="rId9"/>
    <p:sldId id="261" r:id="rId10"/>
    <p:sldId id="277" r:id="rId11"/>
    <p:sldId id="279" r:id="rId12"/>
    <p:sldId id="263" r:id="rId13"/>
    <p:sldId id="271" r:id="rId14"/>
    <p:sldId id="272" r:id="rId15"/>
    <p:sldId id="273" r:id="rId16"/>
    <p:sldId id="278" r:id="rId17"/>
    <p:sldId id="281" r:id="rId18"/>
    <p:sldId id="270" r:id="rId19"/>
    <p:sldId id="275" r:id="rId20"/>
    <p:sldId id="276" r:id="rId21"/>
    <p:sldId id="28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Jqyo9KX2rUCw3h8o0O+/vg" hashData="J+kA+CXv6maIF/tBIevbD6sw2s4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D338A-C981-4E04-B6DF-FEAACC85F0FB}" type="datetimeFigureOut">
              <a:rPr lang="ru-RU" smtClean="0"/>
              <a:t>18.11.2010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7B2AD-B51E-4A24-AF1A-B8B56BA9AC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5CE-2D1C-4450-8DD3-352A5820E6CE}" type="datetime1">
              <a:rPr lang="ru-RU" smtClean="0"/>
              <a:t>18.11.2010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67234-6289-47B0-84ED-9F862C771F12}" type="datetime1">
              <a:rPr lang="ru-RU" smtClean="0"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5CEC-0C4A-453E-88F3-7B2E75C5641D}" type="datetime1">
              <a:rPr lang="ru-RU" smtClean="0"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5980-1E91-455C-A2BA-DD46AE2FD8F6}" type="datetime1">
              <a:rPr lang="ru-RU" smtClean="0"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62BB-D46F-4D8B-AF2E-174E7942A7BC}" type="datetime1">
              <a:rPr lang="ru-RU" smtClean="0"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123C-BC19-493B-BD1B-3DA0D480B1B8}" type="datetime1">
              <a:rPr lang="ru-RU" smtClean="0"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76CE-EF98-4868-87E9-B7B1897B9927}" type="datetime1">
              <a:rPr lang="ru-RU" smtClean="0"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53C-F02A-46B6-BED3-5B6BAC2434E2}" type="datetime1">
              <a:rPr lang="ru-RU" smtClean="0"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C6F-7223-4134-983C-805BF61FB05E}" type="datetime1">
              <a:rPr lang="ru-RU" smtClean="0"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9E23-95DB-4BEA-8938-0AA613A1A1F2}" type="datetime1">
              <a:rPr lang="ru-RU" smtClean="0"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8F23-9B4F-4EA9-A472-84227C4711C7}" type="datetime1">
              <a:rPr lang="ru-RU" smtClean="0"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CFA3ADC-E6CA-4ED3-8A09-F049E14ABF06}" type="datetime1">
              <a:rPr lang="ru-RU" smtClean="0"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www.zhangozy.wordpress.com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7136E78-5614-4D11-92B1-7A1252EBB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42"/>
            <a:ext cx="25241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286380" y="1785926"/>
            <a:ext cx="3000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Футбол добын кақпаға бағыттағанда неліктен "шыр айналдыра" бүйірден жанай соғады ?</a:t>
            </a:r>
            <a:endParaRPr lang="ru-RU" sz="2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35811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Ұшақ канатын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көтеру күші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неге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пайда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болады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Arial" pitchFamily="34" charset="0"/>
                <a:cs typeface="Arial" pitchFamily="34" charset="0"/>
              </a:rPr>
              <a:t>Тұтқырлық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kk-KZ" dirty="0" smtClean="0"/>
              <a:t>Тұтқырлық- сұйыктың қозғалысына кедергі жасайтын ішкі үйкеліс күштері.</a:t>
            </a:r>
            <a:endParaRPr lang="ru-RU" dirty="0" smtClean="0"/>
          </a:p>
          <a:p>
            <a:r>
              <a:rPr lang="kk-KZ" dirty="0" smtClean="0"/>
              <a:t>Бұл күш ішкі үйкелісті, яғни сұйық пен қатты дененің арасындағы емес, бір-біріне қатысты сырғанап бара жатқан сұйық қабаттарының арасындағы  үйкелісті  сипаттайды.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7937" t="14286" r="22222" b="10714"/>
          <a:stretch>
            <a:fillRect/>
          </a:stretch>
        </p:blipFill>
        <p:spPr bwMode="auto">
          <a:xfrm>
            <a:off x="2000232" y="4071942"/>
            <a:ext cx="414340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71501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η -сұйықтың тұтқырлық  қасиетін білдіреді, ол</a:t>
            </a:r>
            <a:r>
              <a:rPr lang="kk-K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тұтқырлық коэффициенті </a:t>
            </a:r>
            <a:r>
              <a:rPr lang="kk-KZ" dirty="0" smtClean="0"/>
              <a:t>немесе </a:t>
            </a:r>
            <a:r>
              <a:rPr lang="kk-K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тұтқырлық </a:t>
            </a:r>
            <a:r>
              <a:rPr lang="kk-KZ" dirty="0" smtClean="0"/>
              <a:t>деп аталады. 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307" r="20250"/>
          <a:stretch>
            <a:fillRect/>
          </a:stretch>
        </p:blipFill>
        <p:spPr bwMode="auto">
          <a:xfrm>
            <a:off x="2571736" y="4131391"/>
            <a:ext cx="3857652" cy="229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86050" y="2059689"/>
            <a:ext cx="564360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Жанымыздан  жүйрік  пойыз  өткенде, бізді өзіне  тартатынын  сеземіз. Оның  себебін түсіндіріңдер.</a:t>
            </a:r>
            <a:endParaRPr lang="ru-RU" sz="2800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345441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Тақырыпты пысықтауға арналған викториналық сұрақтар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18000" contrast="48000"/>
          </a:blip>
          <a:srcRect b="39571"/>
          <a:stretch>
            <a:fillRect/>
          </a:stretch>
        </p:blipFill>
        <p:spPr bwMode="auto">
          <a:xfrm>
            <a:off x="1714480" y="1857364"/>
            <a:ext cx="5857916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785794"/>
            <a:ext cx="6429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Неге  екі  кеме  бір-біріне  тартылады?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уа"/>
          <p:cNvPicPr/>
          <p:nvPr/>
        </p:nvPicPr>
        <p:blipFill>
          <a:blip r:embed="rId2"/>
          <a:srcRect l="11226" t="19585" r="39468" b="31314"/>
          <a:stretch>
            <a:fillRect/>
          </a:stretch>
        </p:blipFill>
        <p:spPr bwMode="auto">
          <a:xfrm>
            <a:off x="1285852" y="2143116"/>
            <a:ext cx="6572296" cy="4286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928670"/>
            <a:ext cx="6500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Суреттегі  құбылысты  түсіндіріңдер.</a:t>
            </a:r>
            <a:endParaRPr lang="ru-RU" sz="3200" dirty="0" smtClean="0"/>
          </a:p>
          <a:p>
            <a:endParaRPr lang="ru-RU" sz="24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013" t="14093" r="9061" b="21442"/>
          <a:stretch>
            <a:fillRect/>
          </a:stretch>
        </p:blipFill>
        <p:spPr bwMode="auto">
          <a:xfrm>
            <a:off x="3000364" y="3143248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1142984"/>
            <a:ext cx="64294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Суретте  көрсетілгендей  етіп  ілінген  екі  теннис шарлардың  арасын ауа  ағыншасымен  үрлесе  не болады? Бақыланатын  кұбылысты түсіндіріңдер.</a:t>
            </a:r>
            <a:endParaRPr lang="ru-RU" sz="2400" dirty="0" smtClean="0"/>
          </a:p>
          <a:p>
            <a:r>
              <a:rPr lang="kk-KZ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contrast="20000"/>
          </a:blip>
          <a:srcRect b="16035"/>
          <a:stretch>
            <a:fillRect/>
          </a:stretch>
        </p:blipFill>
        <p:spPr bwMode="auto">
          <a:xfrm>
            <a:off x="2857488" y="3357562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5984" y="1142984"/>
            <a:ext cx="50006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dirty="0" smtClean="0"/>
              <a:t> </a:t>
            </a:r>
            <a:r>
              <a:rPr lang="kk-KZ" sz="2400" dirty="0" smtClean="0"/>
              <a:t>Су сорғының жұмыс істеу принципі қандай?</a:t>
            </a:r>
            <a:endParaRPr lang="ru-RU" sz="2400" dirty="0" smtClean="0"/>
          </a:p>
          <a:p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Субүріккіштің </a:t>
            </a:r>
            <a:r>
              <a:rPr lang="ru-RU" sz="2400" dirty="0" smtClean="0"/>
              <a:t>(пульверизатор) </a:t>
            </a:r>
            <a:r>
              <a:rPr lang="ru-RU" sz="2400" dirty="0" err="1" smtClean="0"/>
              <a:t>жұмыс істеу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принципі</a:t>
            </a:r>
            <a:r>
              <a:rPr lang="ru-RU" sz="2400" dirty="0" smtClean="0"/>
              <a:t> </a:t>
            </a:r>
            <a:r>
              <a:rPr lang="ru-RU" sz="2400" dirty="0" err="1" smtClean="0"/>
              <a:t>қандай</a:t>
            </a:r>
            <a:r>
              <a:rPr lang="ru-RU" sz="2400" dirty="0" smtClean="0"/>
              <a:t>?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r>
              <a:rPr lang="kk-KZ" sz="2400" dirty="0" smtClean="0"/>
              <a:t> 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28736"/>
            <a:ext cx="5429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/>
              <a:t>Жеңіл қағаздан жасалған цилиндр көлбеу жазықтықтан сырғанағанда неліктен АВ парабола бойымен қозғалмай, көлбеу жазықтықтың АС табанына   қарай ауытқиды?</a:t>
            </a:r>
            <a:endParaRPr lang="ru-RU" sz="24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 b="19574"/>
          <a:stretch>
            <a:fillRect/>
          </a:stretch>
        </p:blipFill>
        <p:spPr bwMode="auto">
          <a:xfrm>
            <a:off x="1857356" y="3500438"/>
            <a:ext cx="47149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4875"/>
            <a:ext cx="5643602" cy="47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1071546"/>
            <a:ext cx="6329378" cy="1143000"/>
          </a:xfrm>
        </p:spPr>
        <p:txBody>
          <a:bodyPr>
            <a:noAutofit/>
          </a:bodyPr>
          <a:lstStyle/>
          <a:p>
            <a:r>
              <a:rPr lang="kk-KZ" sz="4000" dirty="0" smtClean="0">
                <a:latin typeface="Arial" pitchFamily="34" charset="0"/>
                <a:cs typeface="Arial" pitchFamily="34" charset="0"/>
              </a:rPr>
              <a:t>Стакандағы суды айналдырғанда неге ортасы шұңқырайады?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20000" contrast="40000"/>
          </a:blip>
          <a:srcRect l="9756" t="7799" r="17073" b="51254"/>
          <a:stretch>
            <a:fillRect/>
          </a:stretch>
        </p:blipFill>
        <p:spPr bwMode="auto">
          <a:xfrm>
            <a:off x="2428860" y="1785926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Arial" pitchFamily="34" charset="0"/>
                <a:cs typeface="Arial" pitchFamily="34" charset="0"/>
              </a:rPr>
              <a:t>Тәжірибе жасау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PH_2A04_16F_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571744"/>
            <a:ext cx="3643338" cy="26929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500042"/>
            <a:ext cx="871543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Гидро-аэромеханика. Бернулли теңдеуі. Тұтқыр сұйық. Денелердің аққыштығы Қанаттың көтергіш күші. 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643578"/>
            <a:ext cx="43050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Пән мұғалімі: Оңғарбай Ж.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9584" b="21672"/>
          <a:stretch>
            <a:fillRect/>
          </a:stretch>
        </p:blipFill>
        <p:spPr bwMode="auto">
          <a:xfrm>
            <a:off x="928662" y="2285992"/>
            <a:ext cx="65008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Бумеранг неге қайтып келеді? (қағаздан бумеранг жасау)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28628"/>
          </a:xfrm>
        </p:spPr>
        <p:txBody>
          <a:bodyPr>
            <a:noAutofit/>
          </a:bodyPr>
          <a:lstStyle/>
          <a:p>
            <a:r>
              <a:rPr lang="kk-KZ" sz="3200" dirty="0" smtClean="0">
                <a:latin typeface="Arial" pitchFamily="34" charset="0"/>
                <a:cs typeface="Arial" pitchFamily="34" charset="0"/>
              </a:rPr>
              <a:t>Тақырыпты қайталауға арналған есептер: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229600" cy="5538806"/>
          </a:xfrm>
        </p:spPr>
        <p:txBody>
          <a:bodyPr>
            <a:normAutofit fontScale="85000" lnSpcReduction="2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 Құбырдың жуандау бөлігінде мұнай 2 м/с жылдамдықпен ағады.. Құбырдың жуан бөлігі мен жіңішке бөлігі кысымдарының айырымы 50мм сын. бағ. тең құбырдың жіңішке бөлігіндегі мұнайдың ағу жылдамдығын табыңдар.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(4,33 м/с)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 Қандай биіктікте су бұрқақ (фонтан) ағысының көлденен қимасының ауданы түтік саңылауының төгілер жердегі ауданынан 5 есе көп? Төгілер жердегі судың жылдамдығы 10 м/с. (4,8 м)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Құбырдың кең бөлігіндегі судың ағыс жылдамдығы 10 см/с. Диаметрі кең бөлігіндегі диаметрден 4 есе кем болатын жіңішке бөліктегі ағыс жылдамдығы  қандай?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4(1.451).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Түбінде кішкене саңылауы бар кең ыдыс сумен және керосинмен толтырылған. Тұтқырлығын ескермей, ағатын судың жылдамдығын табыңдар. Су қабатының қалыңдығы h</a:t>
            </a:r>
            <a:r>
              <a:rPr lang="kk-KZ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= 30 см, ал керосин қабатының калыңдығы һ</a:t>
            </a:r>
            <a:r>
              <a:rPr lang="kk-K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5. 1 м биіктікке дейін су толтырған бак 10 см биіктікте окпен тесілген. Бактан су қандай қашықтыкка дейін атқылайды? (0,6 м)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Үй жұмысы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8229600" cy="3065156"/>
          </a:xfrm>
        </p:spPr>
        <p:txBody>
          <a:bodyPr/>
          <a:lstStyle/>
          <a:p>
            <a:r>
              <a:rPr lang="kk-KZ" dirty="0" smtClean="0"/>
              <a:t>Тақырыпты мазмұндау 3,1-3,4</a:t>
            </a:r>
          </a:p>
          <a:p>
            <a:r>
              <a:rPr lang="kk-KZ" dirty="0" smtClean="0"/>
              <a:t>Есептер: 1.452-1.454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07207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Назарларыңызға рахмет!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www.zhangozy.wordpress.com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2153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Гидроаэромеханика</a:t>
            </a:r>
            <a:r>
              <a:rPr lang="kk-KZ" sz="3200" i="1" dirty="0" smtClean="0"/>
              <a:t> — сұйықтар мен газдардың механикалық қасиеттерін, олардың қозгалысын және олардың ішіндегі қатты денелердің қоғгалысын зерттейтін физиканың бөлімі.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414338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Гидроаэростатика </a:t>
            </a:r>
          </a:p>
          <a:p>
            <a:endParaRPr lang="kk-KZ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kk-KZ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Гидроаэродинамика </a:t>
            </a:r>
            <a:endParaRPr lang="kk-KZ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0724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Гидроаэростатика</a:t>
            </a:r>
            <a:r>
              <a:rPr lang="kk-KZ" sz="3600" i="1" dirty="0" smtClean="0"/>
              <a:t> </a:t>
            </a:r>
            <a:r>
              <a:rPr lang="kk-KZ" sz="3600" dirty="0" smtClean="0"/>
              <a:t>сұйық немесе газдың тыныштық күйін немесе олардың қозғалыс жылдамдығы аз күйін зерттейді. </a:t>
            </a:r>
            <a:endParaRPr lang="ru-RU" sz="3600" dirty="0" smtClean="0"/>
          </a:p>
          <a:p>
            <a:pPr algn="ctr"/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071942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Гидростатиканы ғылым ретінде калыптастыруда ежелгі грек ғалымы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Αρ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химед (б.з.д, III ғ.), итальяндық физик Э.Торричелли (1608—1647), француз физигі Б. Паскаль (1623—1662) сияқты көптеген атақты оқымыстылар үлкен рөл атқарды.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807249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Гидроаэродинамика</a:t>
            </a:r>
            <a:r>
              <a:rPr lang="kk-KZ" sz="3600" i="1" dirty="0" smtClean="0"/>
              <a:t> -</a:t>
            </a:r>
            <a:r>
              <a:rPr lang="kk-KZ" sz="3200" dirty="0" smtClean="0"/>
              <a:t>сұйық пен газдардың қозғалысын,  ұшқыш аппараттар мен су асты қайығының, су көліктерінің, денелердің (мысалы, метеориттердің, кометалардың) атмосферадағы қозғалысын, құстардың, жәндіктердің ұшуын зерттейді </a:t>
            </a:r>
            <a:endParaRPr lang="ru-RU" sz="3200" dirty="0" smtClean="0"/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4734342"/>
            <a:ext cx="8858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Гидроаэродинамика ілімін құруда швейцар физигі </a:t>
            </a: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Д. Бернуллидің(1700—1782) еңбегі шексіз.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/>
              <a:t> 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7046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28596" y="928670"/>
            <a:ext cx="4619625" cy="44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215074" y="857232"/>
            <a:ext cx="1413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Δm = </a:t>
            </a:r>
            <a:r>
              <a:rPr lang="en-US" dirty="0" err="1" smtClean="0"/>
              <a:t>ρυΔ</a:t>
            </a:r>
            <a:r>
              <a:rPr lang="kk-KZ" dirty="0" smtClean="0"/>
              <a:t>St </a:t>
            </a:r>
            <a:endParaRPr lang="ru-RU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57818" y="1428736"/>
            <a:ext cx="25717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ρ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ΔS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= ρ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ΔS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929322" y="2071678"/>
            <a:ext cx="11429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ρ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ρ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500694" y="2714620"/>
            <a:ext cx="17859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ΔS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υ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ΔS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286380" y="4071942"/>
            <a:ext cx="31432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ΔA =p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υ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ΔS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- p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ΔS</a:t>
            </a:r>
            <a:r>
              <a:rPr kumimoji="0" 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4714884"/>
            <a:ext cx="162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W</a:t>
            </a:r>
            <a:r>
              <a:rPr lang="kk-KZ" baseline="-25000" dirty="0" smtClean="0"/>
              <a:t>p</a:t>
            </a:r>
            <a:r>
              <a:rPr lang="kk-KZ" dirty="0" smtClean="0"/>
              <a:t>= </a:t>
            </a:r>
            <a:r>
              <a:rPr lang="en-US" dirty="0" err="1" smtClean="0"/>
              <a:t>ρυΔ</a:t>
            </a:r>
            <a:r>
              <a:rPr lang="kk-KZ" dirty="0" smtClean="0"/>
              <a:t>St gh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557214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W</a:t>
            </a:r>
            <a:r>
              <a:rPr lang="kk-KZ" sz="2000" baseline="-25000" dirty="0" smtClean="0"/>
              <a:t>k</a:t>
            </a:r>
            <a:r>
              <a:rPr lang="kk-KZ" sz="2000" dirty="0" smtClean="0"/>
              <a:t>= ½ </a:t>
            </a:r>
            <a:r>
              <a:rPr lang="en-US" sz="2000" dirty="0" err="1" smtClean="0"/>
              <a:t>ρυΔ</a:t>
            </a:r>
            <a:r>
              <a:rPr lang="kk-KZ" sz="2000" dirty="0" smtClean="0"/>
              <a:t>St υ</a:t>
            </a:r>
            <a:r>
              <a:rPr lang="en-US" sz="2000" baseline="30000" dirty="0" smtClean="0"/>
              <a:t>2</a:t>
            </a:r>
            <a:r>
              <a:rPr lang="kk-KZ" sz="2000" dirty="0" smtClean="0"/>
              <a:t> </a:t>
            </a:r>
            <a:endParaRPr lang="ru-RU" sz="20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99" grpId="0"/>
      <p:bldP spid="4100" grpId="0"/>
      <p:bldP spid="410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000240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      </a:t>
            </a:r>
            <a:r>
              <a:rPr lang="kk-KZ" sz="2400" dirty="0" smtClean="0"/>
              <a:t>Идеал сұйықтың қозғалысының теңдеуі</a:t>
            </a:r>
          </a:p>
          <a:p>
            <a:endParaRPr lang="ru-RU" sz="2400" dirty="0" smtClean="0"/>
          </a:p>
          <a:p>
            <a:r>
              <a:rPr lang="kk-KZ" sz="2400" dirty="0" smtClean="0"/>
              <a:t>Үш қысымның теңдеуі                   Үш энергия теңдеуі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2188" t="16924" r="4692" b="24178"/>
          <a:stretch>
            <a:fillRect/>
          </a:stretch>
        </p:blipFill>
        <p:spPr bwMode="auto">
          <a:xfrm>
            <a:off x="571472" y="3429000"/>
            <a:ext cx="7772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857232"/>
            <a:ext cx="6078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Бернулли теңдеуі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000636"/>
            <a:ext cx="3306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ΔA =p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υ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ΔS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- p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υ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ΔS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5000636"/>
            <a:ext cx="2111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/>
              <a:t>W</a:t>
            </a:r>
            <a:r>
              <a:rPr lang="kk-KZ" sz="2400" baseline="-25000" dirty="0" smtClean="0"/>
              <a:t>p</a:t>
            </a:r>
            <a:r>
              <a:rPr lang="kk-KZ" sz="2400" dirty="0" smtClean="0"/>
              <a:t>= </a:t>
            </a:r>
            <a:r>
              <a:rPr lang="en-US" sz="2400" dirty="0" err="1" smtClean="0"/>
              <a:t>ρυΔ</a:t>
            </a:r>
            <a:r>
              <a:rPr lang="kk-KZ" sz="2400" dirty="0" smtClean="0"/>
              <a:t>St gh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5000636"/>
            <a:ext cx="2365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/>
              <a:t>W</a:t>
            </a:r>
            <a:r>
              <a:rPr lang="kk-KZ" sz="2400" baseline="-25000" dirty="0" smtClean="0"/>
              <a:t>k</a:t>
            </a:r>
            <a:r>
              <a:rPr lang="kk-KZ" sz="2400" dirty="0" smtClean="0"/>
              <a:t>= ½ </a:t>
            </a:r>
            <a:r>
              <a:rPr lang="en-US" sz="2400" dirty="0" err="1" smtClean="0"/>
              <a:t>ρυΔ</a:t>
            </a:r>
            <a:r>
              <a:rPr lang="kk-KZ" sz="2400" dirty="0" smtClean="0"/>
              <a:t>St υ</a:t>
            </a:r>
            <a:r>
              <a:rPr lang="en-US" sz="2400" baseline="30000" dirty="0" smtClean="0"/>
              <a:t>2</a:t>
            </a:r>
            <a:r>
              <a:rPr lang="kk-KZ" sz="2400" dirty="0" smtClean="0"/>
              <a:t> </a:t>
            </a:r>
            <a:endParaRPr lang="ru-RU" sz="24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1442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Ыдыстағы тесіктен сұйықтың ағып шығу жылдамдығын анықтайтын формула.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2" descr="тттш.bmp"/>
          <p:cNvPicPr>
            <a:picLocks noChangeAspect="1" noChangeArrowheads="1"/>
          </p:cNvPicPr>
          <p:nvPr/>
        </p:nvPicPr>
        <p:blipFill>
          <a:blip r:embed="rId2"/>
          <a:srcRect t="12132" r="24046" b="27206"/>
          <a:stretch>
            <a:fillRect/>
          </a:stretch>
        </p:blipFill>
        <p:spPr bwMode="auto">
          <a:xfrm>
            <a:off x="5857884" y="2928934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2643182"/>
            <a:ext cx="55007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Ыдыстағы тесіктен сұйықтың ағып шығу жылдамдығы һ биіктіктен түскен дененің еркін түсу жылдамдығындай болады екен. Бұл ақиқатты (факт) тұңғыш   рет Торричелли тағайындады.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714884"/>
            <a:ext cx="3054267" cy="114300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357422" y="6000768"/>
            <a:ext cx="5734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Кіржуғыш  машинаның суы қалай ағады? 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64357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www.zhangozy.wordpress.com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227</TotalTime>
  <Words>613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Тұтқырлық</vt:lpstr>
      <vt:lpstr>Тақырыпты пысықтауға арналған викториналық сұрақтар</vt:lpstr>
      <vt:lpstr>Слайд 13</vt:lpstr>
      <vt:lpstr>Слайд 14</vt:lpstr>
      <vt:lpstr>Слайд 15</vt:lpstr>
      <vt:lpstr>Слайд 16</vt:lpstr>
      <vt:lpstr>Слайд 17</vt:lpstr>
      <vt:lpstr>Стакандағы суды айналдырғанда неге ортасы шұңқырайады?</vt:lpstr>
      <vt:lpstr>Тәжірибе жасау</vt:lpstr>
      <vt:lpstr>Бумеранг неге қайтып келеді? (қағаздан бумеранг жасау)</vt:lpstr>
      <vt:lpstr>Тақырыпты қайталауға арналған есептер:</vt:lpstr>
      <vt:lpstr>Үй жұмысы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2010-10-28T08:09:06Z</dcterms:created>
  <dcterms:modified xsi:type="dcterms:W3CDTF">2010-11-18T09:07:34Z</dcterms:modified>
</cp:coreProperties>
</file>