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7" r:id="rId2"/>
    <p:sldId id="259" r:id="rId3"/>
    <p:sldId id="279" r:id="rId4"/>
    <p:sldId id="260" r:id="rId5"/>
    <p:sldId id="288" r:id="rId6"/>
    <p:sldId id="289" r:id="rId7"/>
    <p:sldId id="265" r:id="rId8"/>
    <p:sldId id="273" r:id="rId9"/>
    <p:sldId id="275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62E3"/>
    <a:srgbClr val="00FFFF"/>
    <a:srgbClr val="25F725"/>
    <a:srgbClr val="00FF00"/>
    <a:srgbClr val="0000FF"/>
    <a:srgbClr val="190DAF"/>
    <a:srgbClr val="922A7E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43" autoAdjust="0"/>
    <p:restoredTop sz="94660"/>
  </p:normalViewPr>
  <p:slideViewPr>
    <p:cSldViewPr>
      <p:cViewPr varScale="1">
        <p:scale>
          <a:sx n="112" d="100"/>
          <a:sy n="112" d="100"/>
        </p:scale>
        <p:origin x="-12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68BA51C-F502-49F6-A64E-43C6A1A1F9E0}" type="datetimeFigureOut">
              <a:rPr lang="ru-RU"/>
              <a:pPr>
                <a:defRPr/>
              </a:pPr>
              <a:t>14.09.2012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69D2334-2A9D-48BA-8DBA-B018415842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8471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C7823A-48EA-466B-A076-FF51AA85500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D98FD0-37B9-4BD9-A586-9EBBF5E0C07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8DED4-55F1-431F-B9D6-1470E8BD2A88}" type="datetimeFigureOut">
              <a:rPr lang="ru-RU"/>
              <a:pPr>
                <a:defRPr/>
              </a:pPr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9B779-5C1E-4DF2-A50A-2CD873A4BD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278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91912-E9ED-49CA-8D59-E3ABEE562608}" type="datetimeFigureOut">
              <a:rPr lang="ru-RU"/>
              <a:pPr>
                <a:defRPr/>
              </a:pPr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CDD31-BA11-4014-9DBA-26051D6EE6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450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CBB4E-833C-41D8-BA57-6D76929835EC}" type="datetimeFigureOut">
              <a:rPr lang="ru-RU"/>
              <a:pPr>
                <a:defRPr/>
              </a:pPr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CC0B4-57B4-46EE-A937-62F327ADE4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837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0341A-8C07-466F-A754-ED637BE637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2064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1A486-D7C8-484E-B5DC-507A19DC6C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895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AA901-6C17-4096-89E7-7375D2CE4ED1}" type="datetimeFigureOut">
              <a:rPr lang="ru-RU"/>
              <a:pPr>
                <a:defRPr/>
              </a:pPr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9A455-3660-4F34-9B21-4791396616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92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91EF5-D3EA-4FE9-95A2-C9555EE815C7}" type="datetimeFigureOut">
              <a:rPr lang="ru-RU"/>
              <a:pPr>
                <a:defRPr/>
              </a:pPr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37076-9A5D-43A2-A08C-A50A9FA816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709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B2069-ADD4-466E-85F4-5C2FA9BC8E09}" type="datetimeFigureOut">
              <a:rPr lang="ru-RU"/>
              <a:pPr>
                <a:defRPr/>
              </a:pPr>
              <a:t>14.09.2012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70E39-ADDD-4D89-A1B3-5B3969525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433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F0B20-B8B3-487C-BA65-B9B76462AC31}" type="datetimeFigureOut">
              <a:rPr lang="ru-RU"/>
              <a:pPr>
                <a:defRPr/>
              </a:pPr>
              <a:t>14.09.2012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84E95-661C-4804-84C6-F5FC3ADE35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815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A60D1-1352-49E5-8158-922A3B7264EB}" type="datetimeFigureOut">
              <a:rPr lang="ru-RU"/>
              <a:pPr>
                <a:defRPr/>
              </a:pPr>
              <a:t>14.09.2012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90B19-769A-4FF4-8152-F853213525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536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A2734-FF22-44BF-B3C9-99027D96222A}" type="datetimeFigureOut">
              <a:rPr lang="ru-RU"/>
              <a:pPr>
                <a:defRPr/>
              </a:pPr>
              <a:t>14.09.2012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CF96D-DE0D-48D2-A822-DBD48950FB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467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B6ACD-22B9-499E-9A56-9AC0A327D715}" type="datetimeFigureOut">
              <a:rPr lang="ru-RU"/>
              <a:pPr>
                <a:defRPr/>
              </a:pPr>
              <a:t>14.09.2012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06299-5F3E-42CA-9070-9292BEEC20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131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8DEE6-6211-47BD-8909-E6CF2C4FF5DE}" type="datetimeFigureOut">
              <a:rPr lang="ru-RU"/>
              <a:pPr>
                <a:defRPr/>
              </a:pPr>
              <a:t>14.09.2012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3923B-0A61-4A2C-8668-FF5C493A82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393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DA9A815-435F-46AA-A03C-B0C2B52F6DBC}" type="datetimeFigureOut">
              <a:rPr lang="ru-RU"/>
              <a:pPr>
                <a:defRPr/>
              </a:pPr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E6325B-8D7E-4489-878C-5F2FA67F2B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08" r:id="rId2"/>
    <p:sldLayoutId id="2147483807" r:id="rId3"/>
    <p:sldLayoutId id="2147483806" r:id="rId4"/>
    <p:sldLayoutId id="2147483805" r:id="rId5"/>
    <p:sldLayoutId id="2147483804" r:id="rId6"/>
    <p:sldLayoutId id="2147483803" r:id="rId7"/>
    <p:sldLayoutId id="2147483802" r:id="rId8"/>
    <p:sldLayoutId id="2147483801" r:id="rId9"/>
    <p:sldLayoutId id="2147483800" r:id="rId10"/>
    <p:sldLayoutId id="2147483799" r:id="rId11"/>
    <p:sldLayoutId id="2147483810" r:id="rId12"/>
    <p:sldLayoutId id="214748381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7.pn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1.bin"/><Relationship Id="rId10" Type="http://schemas.openxmlformats.org/officeDocument/2006/relationships/oleObject" Target="../embeddings/oleObject4.bin"/><Relationship Id="rId4" Type="http://schemas.openxmlformats.org/officeDocument/2006/relationships/image" Target="../media/image8.gif"/><Relationship Id="rId9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4" Type="http://schemas.openxmlformats.org/officeDocument/2006/relationships/image" Target="../media/image1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5"/>
          <p:cNvSpPr>
            <a:spLocks noChangeArrowheads="1"/>
          </p:cNvSpPr>
          <p:nvPr/>
        </p:nvSpPr>
        <p:spPr bwMode="auto">
          <a:xfrm rot="16200000" flipH="1">
            <a:off x="4441825" y="2182813"/>
            <a:ext cx="260350" cy="9144000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333333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23" name="Rectangle 36"/>
          <p:cNvSpPr>
            <a:spLocks noChangeArrowheads="1"/>
          </p:cNvSpPr>
          <p:nvPr/>
        </p:nvSpPr>
        <p:spPr bwMode="auto">
          <a:xfrm>
            <a:off x="9109075" y="0"/>
            <a:ext cx="36513" cy="6858000"/>
          </a:xfrm>
          <a:prstGeom prst="rect">
            <a:avLst/>
          </a:prstGeom>
          <a:solidFill>
            <a:srgbClr val="968D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24" name="Rectangle 37"/>
          <p:cNvSpPr>
            <a:spLocks noChangeArrowheads="1"/>
          </p:cNvSpPr>
          <p:nvPr/>
        </p:nvSpPr>
        <p:spPr bwMode="auto">
          <a:xfrm>
            <a:off x="8902700" y="0"/>
            <a:ext cx="258763" cy="6858000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333333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25" name="Rectangle 38"/>
          <p:cNvSpPr>
            <a:spLocks noChangeArrowheads="1"/>
          </p:cNvSpPr>
          <p:nvPr/>
        </p:nvSpPr>
        <p:spPr bwMode="auto">
          <a:xfrm flipH="1">
            <a:off x="0" y="0"/>
            <a:ext cx="258763" cy="6858000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333333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26" name="Rectangle 39"/>
          <p:cNvSpPr>
            <a:spLocks noChangeArrowheads="1"/>
          </p:cNvSpPr>
          <p:nvPr/>
        </p:nvSpPr>
        <p:spPr bwMode="auto">
          <a:xfrm rot="5400000" flipH="1" flipV="1">
            <a:off x="4441825" y="-4441825"/>
            <a:ext cx="260350" cy="9144000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333333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27" name="Rectangle 40"/>
          <p:cNvSpPr>
            <a:spLocks noChangeArrowheads="1"/>
          </p:cNvSpPr>
          <p:nvPr/>
        </p:nvSpPr>
        <p:spPr bwMode="auto">
          <a:xfrm>
            <a:off x="0" y="6821488"/>
            <a:ext cx="9144000" cy="36512"/>
          </a:xfrm>
          <a:prstGeom prst="rect">
            <a:avLst/>
          </a:prstGeom>
          <a:solidFill>
            <a:srgbClr val="99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28" name="Rectangle 41"/>
          <p:cNvSpPr>
            <a:spLocks noChangeArrowheads="1"/>
          </p:cNvSpPr>
          <p:nvPr/>
        </p:nvSpPr>
        <p:spPr bwMode="auto">
          <a:xfrm>
            <a:off x="0" y="0"/>
            <a:ext cx="9144000" cy="36513"/>
          </a:xfrm>
          <a:prstGeom prst="rect">
            <a:avLst/>
          </a:prstGeom>
          <a:solidFill>
            <a:srgbClr val="33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29" name="Rectangle 42"/>
          <p:cNvSpPr>
            <a:spLocks noChangeArrowheads="1"/>
          </p:cNvSpPr>
          <p:nvPr/>
        </p:nvSpPr>
        <p:spPr bwMode="auto">
          <a:xfrm>
            <a:off x="0" y="0"/>
            <a:ext cx="36513" cy="6858000"/>
          </a:xfrm>
          <a:prstGeom prst="rect">
            <a:avLst/>
          </a:prstGeom>
          <a:solidFill>
            <a:srgbClr val="33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30" name="Rectangle 43"/>
          <p:cNvSpPr>
            <a:spLocks noChangeArrowheads="1"/>
          </p:cNvSpPr>
          <p:nvPr/>
        </p:nvSpPr>
        <p:spPr bwMode="auto">
          <a:xfrm>
            <a:off x="9107488" y="0"/>
            <a:ext cx="36512" cy="6858000"/>
          </a:xfrm>
          <a:prstGeom prst="rect">
            <a:avLst/>
          </a:prstGeom>
          <a:solidFill>
            <a:srgbClr val="33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2" name="Group 104"/>
          <p:cNvGrpSpPr>
            <a:grpSpLocks/>
          </p:cNvGrpSpPr>
          <p:nvPr/>
        </p:nvGrpSpPr>
        <p:grpSpPr bwMode="auto">
          <a:xfrm>
            <a:off x="6500813" y="1428750"/>
            <a:ext cx="2066925" cy="1857375"/>
            <a:chOff x="4627" y="1231"/>
            <a:chExt cx="1020" cy="1020"/>
          </a:xfrm>
        </p:grpSpPr>
        <p:grpSp>
          <p:nvGrpSpPr>
            <p:cNvPr id="5157" name="Group 58"/>
            <p:cNvGrpSpPr>
              <a:grpSpLocks/>
            </p:cNvGrpSpPr>
            <p:nvPr/>
          </p:nvGrpSpPr>
          <p:grpSpPr bwMode="auto">
            <a:xfrm>
              <a:off x="4627" y="1231"/>
              <a:ext cx="1020" cy="1020"/>
              <a:chOff x="817" y="2717"/>
              <a:chExt cx="1212" cy="1212"/>
            </a:xfrm>
          </p:grpSpPr>
          <p:sp>
            <p:nvSpPr>
              <p:cNvPr id="66619" name="Oval 59"/>
              <p:cNvSpPr>
                <a:spLocks noChangeArrowheads="1"/>
              </p:cNvSpPr>
              <p:nvPr/>
            </p:nvSpPr>
            <p:spPr bwMode="auto">
              <a:xfrm>
                <a:off x="817" y="2717"/>
                <a:ext cx="1212" cy="1212"/>
              </a:xfrm>
              <a:prstGeom prst="ellipse">
                <a:avLst/>
              </a:prstGeom>
              <a:gradFill rotWithShape="1">
                <a:gsLst>
                  <a:gs pos="0">
                    <a:srgbClr val="A78F01"/>
                  </a:gs>
                  <a:gs pos="100000">
                    <a:srgbClr val="CCCC00"/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160" name="Oval 60"/>
              <p:cNvSpPr>
                <a:spLocks noChangeArrowheads="1"/>
              </p:cNvSpPr>
              <p:nvPr/>
            </p:nvSpPr>
            <p:spPr bwMode="auto">
              <a:xfrm>
                <a:off x="817" y="2717"/>
                <a:ext cx="1212" cy="1212"/>
              </a:xfrm>
              <a:prstGeom prst="ellipse">
                <a:avLst/>
              </a:prstGeom>
              <a:gradFill rotWithShape="1">
                <a:gsLst>
                  <a:gs pos="0">
                    <a:srgbClr val="FFFFCC"/>
                  </a:gs>
                  <a:gs pos="100000">
                    <a:srgbClr val="FFCC66">
                      <a:alpha val="2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5161" name="Oval 61"/>
              <p:cNvSpPr>
                <a:spLocks noChangeArrowheads="1"/>
              </p:cNvSpPr>
              <p:nvPr/>
            </p:nvSpPr>
            <p:spPr bwMode="auto">
              <a:xfrm>
                <a:off x="954" y="2752"/>
                <a:ext cx="870" cy="870"/>
              </a:xfrm>
              <a:prstGeom prst="ellipse">
                <a:avLst/>
              </a:prstGeom>
              <a:gradFill rotWithShape="1">
                <a:gsLst>
                  <a:gs pos="0">
                    <a:srgbClr val="FFFFCC">
                      <a:alpha val="60001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</p:grpSp>
        <p:sp>
          <p:nvSpPr>
            <p:cNvPr id="66622" name="Text Box 62"/>
            <p:cNvSpPr txBox="1">
              <a:spLocks noChangeArrowheads="1"/>
            </p:cNvSpPr>
            <p:nvPr/>
          </p:nvSpPr>
          <p:spPr bwMode="auto">
            <a:xfrm>
              <a:off x="4690" y="1321"/>
              <a:ext cx="711" cy="5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kk-KZ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ІІІ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kk-KZ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kk-KZ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 жаңа сабақ</a:t>
              </a:r>
              <a:endPara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endParaRPr>
            </a:p>
          </p:txBody>
        </p:sp>
      </p:grpSp>
      <p:grpSp>
        <p:nvGrpSpPr>
          <p:cNvPr id="7" name="Group 105"/>
          <p:cNvGrpSpPr>
            <a:grpSpLocks/>
          </p:cNvGrpSpPr>
          <p:nvPr/>
        </p:nvGrpSpPr>
        <p:grpSpPr bwMode="auto">
          <a:xfrm>
            <a:off x="3571875" y="5000625"/>
            <a:ext cx="2214563" cy="1619250"/>
            <a:chOff x="2722" y="2750"/>
            <a:chExt cx="1020" cy="1020"/>
          </a:xfrm>
        </p:grpSpPr>
        <p:grpSp>
          <p:nvGrpSpPr>
            <p:cNvPr id="5152" name="Group 65"/>
            <p:cNvGrpSpPr>
              <a:grpSpLocks/>
            </p:cNvGrpSpPr>
            <p:nvPr/>
          </p:nvGrpSpPr>
          <p:grpSpPr bwMode="auto">
            <a:xfrm>
              <a:off x="2722" y="2750"/>
              <a:ext cx="1020" cy="1020"/>
              <a:chOff x="817" y="2717"/>
              <a:chExt cx="1212" cy="1212"/>
            </a:xfrm>
          </p:grpSpPr>
          <p:sp>
            <p:nvSpPr>
              <p:cNvPr id="66626" name="Oval 66"/>
              <p:cNvSpPr>
                <a:spLocks noChangeArrowheads="1"/>
              </p:cNvSpPr>
              <p:nvPr/>
            </p:nvSpPr>
            <p:spPr bwMode="auto">
              <a:xfrm>
                <a:off x="817" y="2717"/>
                <a:ext cx="1212" cy="1212"/>
              </a:xfrm>
              <a:prstGeom prst="ellipse">
                <a:avLst/>
              </a:prstGeom>
              <a:gradFill rotWithShape="1">
                <a:gsLst>
                  <a:gs pos="0">
                    <a:srgbClr val="A78F01"/>
                  </a:gs>
                  <a:gs pos="100000">
                    <a:srgbClr val="CCCC00"/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155" name="Oval 67"/>
              <p:cNvSpPr>
                <a:spLocks noChangeArrowheads="1"/>
              </p:cNvSpPr>
              <p:nvPr/>
            </p:nvSpPr>
            <p:spPr bwMode="auto">
              <a:xfrm>
                <a:off x="817" y="2717"/>
                <a:ext cx="1212" cy="1212"/>
              </a:xfrm>
              <a:prstGeom prst="ellipse">
                <a:avLst/>
              </a:prstGeom>
              <a:gradFill rotWithShape="1">
                <a:gsLst>
                  <a:gs pos="0">
                    <a:srgbClr val="FFFFCC"/>
                  </a:gs>
                  <a:gs pos="100000">
                    <a:srgbClr val="FFCC66">
                      <a:alpha val="2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5156" name="Oval 68"/>
              <p:cNvSpPr>
                <a:spLocks noChangeArrowheads="1"/>
              </p:cNvSpPr>
              <p:nvPr/>
            </p:nvSpPr>
            <p:spPr bwMode="auto">
              <a:xfrm>
                <a:off x="954" y="2752"/>
                <a:ext cx="870" cy="870"/>
              </a:xfrm>
              <a:prstGeom prst="ellipse">
                <a:avLst/>
              </a:prstGeom>
              <a:gradFill rotWithShape="1">
                <a:gsLst>
                  <a:gs pos="0">
                    <a:srgbClr val="FFFFCC">
                      <a:alpha val="60001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</p:grpSp>
        <p:sp>
          <p:nvSpPr>
            <p:cNvPr id="66629" name="Text Box 69"/>
            <p:cNvSpPr txBox="1">
              <a:spLocks noChangeArrowheads="1"/>
            </p:cNvSpPr>
            <p:nvPr/>
          </p:nvSpPr>
          <p:spPr bwMode="auto">
            <a:xfrm>
              <a:off x="2857" y="2880"/>
              <a:ext cx="716" cy="6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V</a:t>
              </a:r>
              <a:endParaRPr lang="kk-KZ" sz="1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endParaRPr>
            </a:p>
            <a:p>
              <a:pPr algn="ctr"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kk-KZ" sz="1600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Бекіту </a:t>
              </a:r>
            </a:p>
            <a:p>
              <a:pPr algn="ctr"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k-KZ" sz="1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endParaRPr>
            </a:p>
            <a:p>
              <a:pPr algn="ctr"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kk-KZ" sz="1600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 </a:t>
              </a:r>
            </a:p>
          </p:txBody>
        </p:sp>
      </p:grpSp>
      <p:grpSp>
        <p:nvGrpSpPr>
          <p:cNvPr id="9" name="Group 70"/>
          <p:cNvGrpSpPr>
            <a:grpSpLocks/>
          </p:cNvGrpSpPr>
          <p:nvPr/>
        </p:nvGrpSpPr>
        <p:grpSpPr bwMode="auto">
          <a:xfrm>
            <a:off x="6572250" y="4143375"/>
            <a:ext cx="1824038" cy="1870075"/>
            <a:chOff x="3560" y="1797"/>
            <a:chExt cx="998" cy="998"/>
          </a:xfrm>
        </p:grpSpPr>
        <p:grpSp>
          <p:nvGrpSpPr>
            <p:cNvPr id="5146" name="Group 71"/>
            <p:cNvGrpSpPr>
              <a:grpSpLocks/>
            </p:cNvGrpSpPr>
            <p:nvPr/>
          </p:nvGrpSpPr>
          <p:grpSpPr bwMode="auto">
            <a:xfrm>
              <a:off x="3560" y="1797"/>
              <a:ext cx="998" cy="998"/>
              <a:chOff x="3720" y="2717"/>
              <a:chExt cx="1212" cy="1212"/>
            </a:xfrm>
          </p:grpSpPr>
          <p:sp>
            <p:nvSpPr>
              <p:cNvPr id="5148" name="Oval 72"/>
              <p:cNvSpPr>
                <a:spLocks noChangeArrowheads="1"/>
              </p:cNvSpPr>
              <p:nvPr/>
            </p:nvSpPr>
            <p:spPr bwMode="auto">
              <a:xfrm>
                <a:off x="3848" y="2752"/>
                <a:ext cx="870" cy="870"/>
              </a:xfrm>
              <a:prstGeom prst="ellipse">
                <a:avLst/>
              </a:prstGeom>
              <a:gradFill rotWithShape="1">
                <a:gsLst>
                  <a:gs pos="0">
                    <a:srgbClr val="CCFFCC">
                      <a:alpha val="60001"/>
                    </a:srgbClr>
                  </a:gs>
                  <a:gs pos="100000">
                    <a:schemeClr val="bg1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66633" name="Oval 73"/>
              <p:cNvSpPr>
                <a:spLocks noChangeArrowheads="1"/>
              </p:cNvSpPr>
              <p:nvPr/>
            </p:nvSpPr>
            <p:spPr bwMode="auto">
              <a:xfrm>
                <a:off x="3720" y="2717"/>
                <a:ext cx="1212" cy="1212"/>
              </a:xfrm>
              <a:prstGeom prst="ellipse">
                <a:avLst/>
              </a:prstGeom>
              <a:gradFill rotWithShape="1">
                <a:gsLst>
                  <a:gs pos="0">
                    <a:srgbClr val="7FAC00"/>
                  </a:gs>
                  <a:gs pos="100000">
                    <a:srgbClr val="BBFE00"/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150" name="Oval 74"/>
              <p:cNvSpPr>
                <a:spLocks noChangeArrowheads="1"/>
              </p:cNvSpPr>
              <p:nvPr/>
            </p:nvSpPr>
            <p:spPr bwMode="auto">
              <a:xfrm>
                <a:off x="3720" y="2717"/>
                <a:ext cx="1212" cy="1212"/>
              </a:xfrm>
              <a:prstGeom prst="ellipse">
                <a:avLst/>
              </a:prstGeom>
              <a:gradFill rotWithShape="1">
                <a:gsLst>
                  <a:gs pos="0">
                    <a:srgbClr val="FFFFCC"/>
                  </a:gs>
                  <a:gs pos="100000">
                    <a:srgbClr val="FFCC66">
                      <a:alpha val="2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5151" name="Oval 75"/>
              <p:cNvSpPr>
                <a:spLocks noChangeArrowheads="1"/>
              </p:cNvSpPr>
              <p:nvPr/>
            </p:nvSpPr>
            <p:spPr bwMode="auto">
              <a:xfrm>
                <a:off x="3857" y="2752"/>
                <a:ext cx="870" cy="870"/>
              </a:xfrm>
              <a:prstGeom prst="ellipse">
                <a:avLst/>
              </a:prstGeom>
              <a:gradFill rotWithShape="1">
                <a:gsLst>
                  <a:gs pos="0">
                    <a:srgbClr val="FFFFCC">
                      <a:alpha val="60001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</p:grpSp>
        <p:sp>
          <p:nvSpPr>
            <p:cNvPr id="66636" name="Text Box 76"/>
            <p:cNvSpPr txBox="1">
              <a:spLocks noChangeArrowheads="1"/>
            </p:cNvSpPr>
            <p:nvPr/>
          </p:nvSpPr>
          <p:spPr bwMode="auto">
            <a:xfrm>
              <a:off x="3599" y="1949"/>
              <a:ext cx="922" cy="6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kk-KZ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 І</a:t>
              </a:r>
              <a:r>
                <a:rPr lang="en-US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V</a:t>
              </a:r>
              <a:endParaRPr lang="kk-KZ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kk-KZ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kk-KZ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 Практикалық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kk-KZ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жұмыс </a:t>
              </a:r>
            </a:p>
          </p:txBody>
        </p:sp>
      </p:grpSp>
      <p:grpSp>
        <p:nvGrpSpPr>
          <p:cNvPr id="11" name="Group 90"/>
          <p:cNvGrpSpPr>
            <a:grpSpLocks/>
          </p:cNvGrpSpPr>
          <p:nvPr/>
        </p:nvGrpSpPr>
        <p:grpSpPr bwMode="auto">
          <a:xfrm>
            <a:off x="714345" y="1571612"/>
            <a:ext cx="1785937" cy="1584325"/>
            <a:chOff x="3560" y="1797"/>
            <a:chExt cx="998" cy="998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grpSpPr>
        <p:grpSp>
          <p:nvGrpSpPr>
            <p:cNvPr id="12" name="Group 91"/>
            <p:cNvGrpSpPr>
              <a:grpSpLocks/>
            </p:cNvGrpSpPr>
            <p:nvPr/>
          </p:nvGrpSpPr>
          <p:grpSpPr bwMode="auto">
            <a:xfrm>
              <a:off x="3560" y="1797"/>
              <a:ext cx="998" cy="998"/>
              <a:chOff x="3720" y="2717"/>
              <a:chExt cx="1212" cy="1212"/>
            </a:xfrm>
            <a:grpFill/>
          </p:grpSpPr>
          <p:sp>
            <p:nvSpPr>
              <p:cNvPr id="6177" name="Oval 92"/>
              <p:cNvSpPr>
                <a:spLocks noChangeArrowheads="1"/>
              </p:cNvSpPr>
              <p:nvPr/>
            </p:nvSpPr>
            <p:spPr bwMode="auto">
              <a:xfrm>
                <a:off x="3848" y="2752"/>
                <a:ext cx="870" cy="870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66653" name="Oval 93"/>
              <p:cNvSpPr>
                <a:spLocks noChangeArrowheads="1"/>
              </p:cNvSpPr>
              <p:nvPr/>
            </p:nvSpPr>
            <p:spPr bwMode="auto">
              <a:xfrm>
                <a:off x="3720" y="2717"/>
                <a:ext cx="1212" cy="1212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179" name="Oval 94"/>
              <p:cNvSpPr>
                <a:spLocks noChangeArrowheads="1"/>
              </p:cNvSpPr>
              <p:nvPr/>
            </p:nvSpPr>
            <p:spPr bwMode="auto">
              <a:xfrm>
                <a:off x="3720" y="2717"/>
                <a:ext cx="1212" cy="1212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6180" name="Oval 95"/>
              <p:cNvSpPr>
                <a:spLocks noChangeArrowheads="1"/>
              </p:cNvSpPr>
              <p:nvPr/>
            </p:nvSpPr>
            <p:spPr bwMode="auto">
              <a:xfrm>
                <a:off x="3857" y="2752"/>
                <a:ext cx="870" cy="870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latin typeface="Calibri" pitchFamily="34" charset="0"/>
                </a:endParaRPr>
              </a:p>
            </p:txBody>
          </p:sp>
        </p:grpSp>
        <p:sp>
          <p:nvSpPr>
            <p:cNvPr id="66656" name="Text Box 96"/>
            <p:cNvSpPr txBox="1">
              <a:spLocks noChangeArrowheads="1"/>
            </p:cNvSpPr>
            <p:nvPr/>
          </p:nvSpPr>
          <p:spPr bwMode="auto">
            <a:xfrm>
              <a:off x="3600" y="2112"/>
              <a:ext cx="941" cy="233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kk-KZ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Ұйымдастыру</a:t>
              </a:r>
              <a:endPara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endParaRPr>
            </a:p>
          </p:txBody>
        </p:sp>
      </p:grpSp>
      <p:grpSp>
        <p:nvGrpSpPr>
          <p:cNvPr id="13" name="Group 97"/>
          <p:cNvGrpSpPr>
            <a:grpSpLocks/>
          </p:cNvGrpSpPr>
          <p:nvPr/>
        </p:nvGrpSpPr>
        <p:grpSpPr bwMode="auto">
          <a:xfrm>
            <a:off x="3214678" y="785794"/>
            <a:ext cx="2714644" cy="1643074"/>
            <a:chOff x="3560" y="1797"/>
            <a:chExt cx="998" cy="998"/>
          </a:xfrm>
          <a:gradFill>
            <a:gsLst>
              <a:gs pos="0">
                <a:srgbClr val="FBEAC7"/>
              </a:gs>
              <a:gs pos="17999">
                <a:srgbClr val="25F725"/>
              </a:gs>
              <a:gs pos="36000">
                <a:srgbClr val="00FF00"/>
              </a:gs>
              <a:gs pos="61000">
                <a:srgbClr val="25F725"/>
              </a:gs>
              <a:gs pos="82001">
                <a:srgbClr val="25F725"/>
              </a:gs>
              <a:gs pos="100000">
                <a:srgbClr val="25F725"/>
              </a:gs>
            </a:gsLst>
            <a:lin ang="5400000" scaled="0"/>
          </a:gradFill>
        </p:grpSpPr>
        <p:grpSp>
          <p:nvGrpSpPr>
            <p:cNvPr id="14" name="Group 98"/>
            <p:cNvGrpSpPr>
              <a:grpSpLocks/>
            </p:cNvGrpSpPr>
            <p:nvPr/>
          </p:nvGrpSpPr>
          <p:grpSpPr bwMode="auto">
            <a:xfrm>
              <a:off x="3560" y="1797"/>
              <a:ext cx="998" cy="998"/>
              <a:chOff x="3720" y="2717"/>
              <a:chExt cx="1212" cy="1212"/>
            </a:xfrm>
            <a:grpFill/>
          </p:grpSpPr>
          <p:sp>
            <p:nvSpPr>
              <p:cNvPr id="6171" name="Oval 99"/>
              <p:cNvSpPr>
                <a:spLocks noChangeArrowheads="1"/>
              </p:cNvSpPr>
              <p:nvPr/>
            </p:nvSpPr>
            <p:spPr bwMode="auto">
              <a:xfrm>
                <a:off x="3848" y="2752"/>
                <a:ext cx="870" cy="870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66660" name="Oval 100"/>
              <p:cNvSpPr>
                <a:spLocks noChangeArrowheads="1"/>
              </p:cNvSpPr>
              <p:nvPr/>
            </p:nvSpPr>
            <p:spPr bwMode="auto">
              <a:xfrm>
                <a:off x="3720" y="2717"/>
                <a:ext cx="1212" cy="1212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173" name="Oval 101"/>
              <p:cNvSpPr>
                <a:spLocks noChangeArrowheads="1"/>
              </p:cNvSpPr>
              <p:nvPr/>
            </p:nvSpPr>
            <p:spPr bwMode="auto">
              <a:xfrm>
                <a:off x="3720" y="2717"/>
                <a:ext cx="1212" cy="1212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6174" name="Oval 102"/>
              <p:cNvSpPr>
                <a:spLocks noChangeArrowheads="1"/>
              </p:cNvSpPr>
              <p:nvPr/>
            </p:nvSpPr>
            <p:spPr bwMode="auto">
              <a:xfrm>
                <a:off x="3857" y="2752"/>
                <a:ext cx="870" cy="870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latin typeface="Calibri" pitchFamily="34" charset="0"/>
                </a:endParaRPr>
              </a:p>
            </p:txBody>
          </p:sp>
        </p:grpSp>
        <p:sp>
          <p:nvSpPr>
            <p:cNvPr id="66663" name="Text Box 103"/>
            <p:cNvSpPr txBox="1">
              <a:spLocks noChangeArrowheads="1"/>
            </p:cNvSpPr>
            <p:nvPr/>
          </p:nvSpPr>
          <p:spPr bwMode="auto">
            <a:xfrm>
              <a:off x="3639" y="2116"/>
              <a:ext cx="836" cy="361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kk-KZ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ІІ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kk-KZ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Үй  тапсырмасы </a:t>
              </a:r>
            </a:p>
          </p:txBody>
        </p:sp>
      </p:grpSp>
      <p:grpSp>
        <p:nvGrpSpPr>
          <p:cNvPr id="15" name="Group 108"/>
          <p:cNvGrpSpPr>
            <a:grpSpLocks/>
          </p:cNvGrpSpPr>
          <p:nvPr/>
        </p:nvGrpSpPr>
        <p:grpSpPr bwMode="auto">
          <a:xfrm>
            <a:off x="571500" y="4143375"/>
            <a:ext cx="1925638" cy="1584325"/>
            <a:chOff x="1347" y="3022"/>
            <a:chExt cx="1033" cy="998"/>
          </a:xfrm>
        </p:grpSpPr>
        <p:grpSp>
          <p:nvGrpSpPr>
            <p:cNvPr id="5140" name="Group 109"/>
            <p:cNvGrpSpPr>
              <a:grpSpLocks/>
            </p:cNvGrpSpPr>
            <p:nvPr/>
          </p:nvGrpSpPr>
          <p:grpSpPr bwMode="auto">
            <a:xfrm>
              <a:off x="1381" y="3022"/>
              <a:ext cx="999" cy="998"/>
              <a:chOff x="3720" y="2717"/>
              <a:chExt cx="1214" cy="1212"/>
            </a:xfrm>
          </p:grpSpPr>
          <p:sp>
            <p:nvSpPr>
              <p:cNvPr id="5142" name="Oval 110"/>
              <p:cNvSpPr>
                <a:spLocks noChangeArrowheads="1"/>
              </p:cNvSpPr>
              <p:nvPr/>
            </p:nvSpPr>
            <p:spPr bwMode="auto">
              <a:xfrm>
                <a:off x="3848" y="2752"/>
                <a:ext cx="870" cy="870"/>
              </a:xfrm>
              <a:prstGeom prst="ellipse">
                <a:avLst/>
              </a:prstGeom>
              <a:gradFill rotWithShape="1">
                <a:gsLst>
                  <a:gs pos="0">
                    <a:srgbClr val="CCFFCC">
                      <a:alpha val="60001"/>
                    </a:srgbClr>
                  </a:gs>
                  <a:gs pos="100000">
                    <a:schemeClr val="bg1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66671" name="Oval 111"/>
              <p:cNvSpPr>
                <a:spLocks noChangeArrowheads="1"/>
              </p:cNvSpPr>
              <p:nvPr/>
            </p:nvSpPr>
            <p:spPr bwMode="auto">
              <a:xfrm>
                <a:off x="3720" y="2717"/>
                <a:ext cx="1212" cy="1212"/>
              </a:xfrm>
              <a:prstGeom prst="ellipse">
                <a:avLst/>
              </a:prstGeom>
              <a:gradFill rotWithShape="1">
                <a:gsLst>
                  <a:gs pos="0">
                    <a:srgbClr val="7FAC00"/>
                  </a:gs>
                  <a:gs pos="100000">
                    <a:srgbClr val="BBFE00"/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144" name="Oval 112"/>
              <p:cNvSpPr>
                <a:spLocks noChangeArrowheads="1"/>
              </p:cNvSpPr>
              <p:nvPr/>
            </p:nvSpPr>
            <p:spPr bwMode="auto">
              <a:xfrm>
                <a:off x="3721" y="2717"/>
                <a:ext cx="1213" cy="1212"/>
              </a:xfrm>
              <a:prstGeom prst="ellipse">
                <a:avLst/>
              </a:prstGeom>
              <a:gradFill rotWithShape="1">
                <a:gsLst>
                  <a:gs pos="0">
                    <a:srgbClr val="FFFFCC"/>
                  </a:gs>
                  <a:gs pos="100000">
                    <a:srgbClr val="FFCC66">
                      <a:alpha val="2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5145" name="Oval 113"/>
              <p:cNvSpPr>
                <a:spLocks noChangeArrowheads="1"/>
              </p:cNvSpPr>
              <p:nvPr/>
            </p:nvSpPr>
            <p:spPr bwMode="auto">
              <a:xfrm>
                <a:off x="3857" y="2752"/>
                <a:ext cx="870" cy="870"/>
              </a:xfrm>
              <a:prstGeom prst="ellipse">
                <a:avLst/>
              </a:prstGeom>
              <a:gradFill rotWithShape="1">
                <a:gsLst>
                  <a:gs pos="0">
                    <a:srgbClr val="FFFFCC">
                      <a:alpha val="60001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</p:grpSp>
        <p:sp>
          <p:nvSpPr>
            <p:cNvPr id="66674" name="Text Box 114"/>
            <p:cNvSpPr txBox="1">
              <a:spLocks noChangeArrowheads="1"/>
            </p:cNvSpPr>
            <p:nvPr/>
          </p:nvSpPr>
          <p:spPr bwMode="auto">
            <a:xfrm>
              <a:off x="1347" y="3195"/>
              <a:ext cx="945" cy="7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kk-KZ" b="1" i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 </a:t>
              </a:r>
              <a:r>
                <a:rPr lang="en-US" b="1" i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V</a:t>
              </a:r>
              <a:r>
                <a:rPr lang="kk-KZ" b="1" i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І</a:t>
              </a:r>
            </a:p>
            <a:p>
              <a:pPr algn="ctr" eaLnBrk="1" hangingPunct="1"/>
              <a:r>
                <a:rPr lang="kk-KZ" b="1" i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Бағалау</a:t>
              </a:r>
              <a:endParaRPr lang="kk-KZ" b="1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endParaRPr>
            </a:p>
            <a:p>
              <a:pPr algn="ctr" eaLnBrk="1" hangingPunct="1"/>
              <a:endParaRPr lang="kk-KZ" b="1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endParaRPr>
            </a:p>
            <a:p>
              <a:pPr algn="ctr" eaLnBrk="1" hangingPunct="1"/>
              <a:r>
                <a:rPr lang="kk-KZ" b="1" i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 </a:t>
              </a:r>
              <a:endParaRPr lang="ru-RU" b="1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endParaRPr>
            </a:p>
          </p:txBody>
        </p:sp>
      </p:grpSp>
      <p:sp>
        <p:nvSpPr>
          <p:cNvPr id="91" name="Прямоугольник 90"/>
          <p:cNvSpPr/>
          <p:nvPr/>
        </p:nvSpPr>
        <p:spPr>
          <a:xfrm>
            <a:off x="285720" y="214290"/>
            <a:ext cx="5906104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36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" pitchFamily="18" charset="0"/>
              </a:rPr>
              <a:t>Сабақтың  өтілу жоспары: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entury" pitchFamily="18" charset="0"/>
            </a:endParaRPr>
          </a:p>
        </p:txBody>
      </p:sp>
      <p:pic>
        <p:nvPicPr>
          <p:cNvPr id="5138" name="Рисунок 54" descr="aec17577fa11cedfed155e44145208b0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2428875"/>
            <a:ext cx="3500438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9" name="Рисунок 55" descr="750255401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8" y="3714750"/>
            <a:ext cx="200025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0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468313" y="1628775"/>
            <a:ext cx="8353425" cy="4824413"/>
          </a:xfrm>
          <a:prstGeom prst="roundRect">
            <a:avLst>
              <a:gd name="adj" fmla="val 5889"/>
            </a:avLst>
          </a:prstGeom>
          <a:gradFill rotWithShape="1">
            <a:gsLst>
              <a:gs pos="0">
                <a:srgbClr val="FEFEBA"/>
              </a:gs>
              <a:gs pos="100000">
                <a:srgbClr val="FEFEBA">
                  <a:gamma/>
                  <a:tint val="60392"/>
                  <a:invGamma/>
                  <a:alpha val="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ru-RU" sz="1200" b="1">
              <a:effectLst>
                <a:outerShdw blurRad="38100" dist="38100" dir="2700000" algn="tl">
                  <a:srgbClr val="FFFFFF"/>
                </a:outerShdw>
              </a:effectLst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6147" name="AutoShape 4"/>
          <p:cNvSpPr>
            <a:spLocks noChangeArrowheads="1"/>
          </p:cNvSpPr>
          <p:nvPr/>
        </p:nvSpPr>
        <p:spPr bwMode="auto">
          <a:xfrm rot="10800000">
            <a:off x="3181350" y="6270625"/>
            <a:ext cx="2757488" cy="5492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0C0C0"/>
              </a:gs>
              <a:gs pos="100000">
                <a:srgbClr val="1E1E1E">
                  <a:alpha val="2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48" name="Rectangle 31"/>
          <p:cNvSpPr>
            <a:spLocks noChangeArrowheads="1"/>
          </p:cNvSpPr>
          <p:nvPr/>
        </p:nvSpPr>
        <p:spPr bwMode="auto">
          <a:xfrm rot="16200000" flipH="1">
            <a:off x="4441825" y="2182813"/>
            <a:ext cx="260350" cy="9144000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333333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49" name="Rectangle 32"/>
          <p:cNvSpPr>
            <a:spLocks noChangeArrowheads="1"/>
          </p:cNvSpPr>
          <p:nvPr/>
        </p:nvSpPr>
        <p:spPr bwMode="auto">
          <a:xfrm>
            <a:off x="9109075" y="0"/>
            <a:ext cx="36513" cy="6858000"/>
          </a:xfrm>
          <a:prstGeom prst="rect">
            <a:avLst/>
          </a:prstGeom>
          <a:solidFill>
            <a:srgbClr val="968D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50" name="Rectangle 33"/>
          <p:cNvSpPr>
            <a:spLocks noChangeArrowheads="1"/>
          </p:cNvSpPr>
          <p:nvPr/>
        </p:nvSpPr>
        <p:spPr bwMode="auto">
          <a:xfrm>
            <a:off x="8902700" y="0"/>
            <a:ext cx="258763" cy="6858000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333333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51" name="Rectangle 34"/>
          <p:cNvSpPr>
            <a:spLocks noChangeArrowheads="1"/>
          </p:cNvSpPr>
          <p:nvPr/>
        </p:nvSpPr>
        <p:spPr bwMode="auto">
          <a:xfrm flipH="1">
            <a:off x="0" y="0"/>
            <a:ext cx="258763" cy="6858000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333333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52" name="Rectangle 35"/>
          <p:cNvSpPr>
            <a:spLocks noChangeArrowheads="1"/>
          </p:cNvSpPr>
          <p:nvPr/>
        </p:nvSpPr>
        <p:spPr bwMode="auto">
          <a:xfrm rot="5400000" flipH="1" flipV="1">
            <a:off x="4441825" y="-4441825"/>
            <a:ext cx="260350" cy="9144000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333333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53" name="Rectangle 36"/>
          <p:cNvSpPr>
            <a:spLocks noChangeArrowheads="1"/>
          </p:cNvSpPr>
          <p:nvPr/>
        </p:nvSpPr>
        <p:spPr bwMode="auto">
          <a:xfrm>
            <a:off x="0" y="6821488"/>
            <a:ext cx="9144000" cy="36512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54" name="Rectangle 37"/>
          <p:cNvSpPr>
            <a:spLocks noChangeArrowheads="1"/>
          </p:cNvSpPr>
          <p:nvPr/>
        </p:nvSpPr>
        <p:spPr bwMode="auto">
          <a:xfrm>
            <a:off x="0" y="0"/>
            <a:ext cx="9144000" cy="36513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55" name="Rectangle 38"/>
          <p:cNvSpPr>
            <a:spLocks noChangeArrowheads="1"/>
          </p:cNvSpPr>
          <p:nvPr/>
        </p:nvSpPr>
        <p:spPr bwMode="auto">
          <a:xfrm>
            <a:off x="0" y="0"/>
            <a:ext cx="36513" cy="685800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56" name="Rectangle 39"/>
          <p:cNvSpPr>
            <a:spLocks noChangeArrowheads="1"/>
          </p:cNvSpPr>
          <p:nvPr/>
        </p:nvSpPr>
        <p:spPr bwMode="auto">
          <a:xfrm>
            <a:off x="9107488" y="0"/>
            <a:ext cx="36512" cy="685800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7388" name="Text Box 44"/>
          <p:cNvSpPr txBox="1">
            <a:spLocks noChangeArrowheads="1"/>
          </p:cNvSpPr>
          <p:nvPr/>
        </p:nvSpPr>
        <p:spPr bwMode="auto">
          <a:xfrm>
            <a:off x="1476375" y="620713"/>
            <a:ext cx="6696075" cy="1022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C7C7C7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fontAlgn="auto" latinLnBrk="1">
              <a:spcBef>
                <a:spcPct val="50000"/>
              </a:spcBef>
              <a:spcAft>
                <a:spcPts val="0"/>
              </a:spcAft>
              <a:defRPr/>
            </a:pPr>
            <a:endParaRPr lang="kk-KZ" altLang="ko-KR" sz="100" b="1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ctr" fontAlgn="auto" latinLnBrk="1">
              <a:spcBef>
                <a:spcPct val="50000"/>
              </a:spcBef>
              <a:spcAft>
                <a:spcPts val="0"/>
              </a:spcAft>
              <a:defRPr/>
            </a:pPr>
            <a:endParaRPr lang="en-US" altLang="ko-KR" sz="4000" b="1" i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ea typeface="굴림" pitchFamily="50" charset="-127"/>
            </a:endParaRPr>
          </a:p>
        </p:txBody>
      </p:sp>
      <p:grpSp>
        <p:nvGrpSpPr>
          <p:cNvPr id="2" name="Group 91"/>
          <p:cNvGrpSpPr>
            <a:grpSpLocks/>
          </p:cNvGrpSpPr>
          <p:nvPr/>
        </p:nvGrpSpPr>
        <p:grpSpPr bwMode="auto">
          <a:xfrm>
            <a:off x="641350" y="0"/>
            <a:ext cx="8502650" cy="7185025"/>
            <a:chOff x="295" y="1212"/>
            <a:chExt cx="2316" cy="1774"/>
          </a:xfrm>
        </p:grpSpPr>
        <p:grpSp>
          <p:nvGrpSpPr>
            <p:cNvPr id="6160" name="Group 47"/>
            <p:cNvGrpSpPr>
              <a:grpSpLocks/>
            </p:cNvGrpSpPr>
            <p:nvPr/>
          </p:nvGrpSpPr>
          <p:grpSpPr bwMode="auto">
            <a:xfrm>
              <a:off x="295" y="1423"/>
              <a:ext cx="2316" cy="1394"/>
              <a:chOff x="340" y="1360"/>
              <a:chExt cx="1738" cy="1143"/>
            </a:xfrm>
          </p:grpSpPr>
          <p:sp>
            <p:nvSpPr>
              <p:cNvPr id="6163" name="AutoShape 48"/>
              <p:cNvSpPr>
                <a:spLocks noChangeArrowheads="1"/>
              </p:cNvSpPr>
              <p:nvPr/>
            </p:nvSpPr>
            <p:spPr bwMode="auto">
              <a:xfrm>
                <a:off x="340" y="1377"/>
                <a:ext cx="1633" cy="1126"/>
              </a:xfrm>
              <a:prstGeom prst="roundRect">
                <a:avLst>
                  <a:gd name="adj" fmla="val 4296"/>
                </a:avLst>
              </a:prstGeom>
              <a:solidFill>
                <a:srgbClr val="CCFFFF">
                  <a:alpha val="30196"/>
                </a:srgbClr>
              </a:solidFill>
              <a:ln w="38100" cap="rnd" algn="ctr">
                <a:solidFill>
                  <a:srgbClr val="0066FF"/>
                </a:solidFill>
                <a:prstDash val="sysDot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57397" name="AutoShape 53"/>
              <p:cNvSpPr>
                <a:spLocks noChangeArrowheads="1"/>
              </p:cNvSpPr>
              <p:nvPr/>
            </p:nvSpPr>
            <p:spPr bwMode="auto">
              <a:xfrm flipV="1">
                <a:off x="582" y="1360"/>
                <a:ext cx="1496" cy="18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bg1">
                      <a:gamma/>
                      <a:shade val="0"/>
                      <a:invGamma/>
                      <a:alpha val="0"/>
                    </a:schemeClr>
                  </a:gs>
                  <a:gs pos="50000">
                    <a:schemeClr val="bg1">
                      <a:alpha val="41000"/>
                    </a:schemeClr>
                  </a:gs>
                  <a:gs pos="100000">
                    <a:schemeClr val="bg1">
                      <a:gamma/>
                      <a:shade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  <p:sp>
          <p:nvSpPr>
            <p:cNvPr id="57398" name="Text Box 54"/>
            <p:cNvSpPr txBox="1">
              <a:spLocks noChangeArrowheads="1"/>
            </p:cNvSpPr>
            <p:nvPr/>
          </p:nvSpPr>
          <p:spPr bwMode="auto">
            <a:xfrm>
              <a:off x="295" y="1212"/>
              <a:ext cx="1875" cy="1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C7C7C7">
                  <a:alpha val="50000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 fontAlgn="auto" latinLnBrk="1">
                <a:spcBef>
                  <a:spcPct val="50000"/>
                </a:spcBef>
                <a:spcAft>
                  <a:spcPts val="0"/>
                </a:spcAft>
                <a:defRPr/>
              </a:pPr>
              <a:endParaRPr lang="ru-RU" sz="3600" b="1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endParaRPr>
            </a:p>
          </p:txBody>
        </p:sp>
        <p:sp>
          <p:nvSpPr>
            <p:cNvPr id="57399" name="Text Box 55"/>
            <p:cNvSpPr txBox="1">
              <a:spLocks noChangeArrowheads="1"/>
            </p:cNvSpPr>
            <p:nvPr/>
          </p:nvSpPr>
          <p:spPr bwMode="auto">
            <a:xfrm>
              <a:off x="340" y="1510"/>
              <a:ext cx="2132" cy="147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kk-KZ" sz="28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Schoolbook" pitchFamily="18" charset="0"/>
                </a:rPr>
                <a:t>Білімділік : </a:t>
              </a:r>
              <a:r>
                <a:rPr lang="kk-KZ" sz="2800" b="1" i="1">
                  <a:solidFill>
                    <a:srgbClr val="190DA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Schoolbook" pitchFamily="18" charset="0"/>
                </a:rPr>
                <a:t>Оқушылардың  </a:t>
              </a:r>
              <a:r>
                <a:rPr lang="en-US" sz="2800" b="1" i="1">
                  <a:solidFill>
                    <a:srgbClr val="190DA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Schoolbook" pitchFamily="18" charset="0"/>
                </a:rPr>
                <a:t>Excel </a:t>
              </a:r>
              <a:r>
                <a:rPr lang="kk-KZ" sz="2800" b="1" i="1">
                  <a:solidFill>
                    <a:srgbClr val="190DA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Schoolbook" pitchFamily="18" charset="0"/>
                </a:rPr>
                <a:t> электрондық  кестесі бойынша алған  білімдерін  толықтыру, жұмыс  жасауға  үйрету.</a:t>
              </a:r>
              <a:endParaRPr lang="kk-KZ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itchFamily="18" charset="0"/>
              </a:endParaRPr>
            </a:p>
            <a:p>
              <a:pPr eaLnBrk="1" hangingPunct="1"/>
              <a:r>
                <a:rPr lang="ru-RU" sz="28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Schoolbook" pitchFamily="18" charset="0"/>
                </a:rPr>
                <a:t>Дамытушылық</a:t>
              </a:r>
              <a:r>
                <a:rPr lang="ru-RU" sz="2800" b="1" i="1">
                  <a:solidFill>
                    <a:srgbClr val="190DA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Schoolbook" pitchFamily="18" charset="0"/>
                </a:rPr>
                <a:t>: Оқушыларды тапқырлыққа баулып, зейінін, ой –</a:t>
              </a:r>
              <a:r>
                <a:rPr lang="kk-KZ" sz="2800" b="1" i="1">
                  <a:solidFill>
                    <a:srgbClr val="190DA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Schoolbook" pitchFamily="18" charset="0"/>
                </a:rPr>
                <a:t>өрісін, белсенділігін дамытып, білімге құштарлығын арттыру.</a:t>
              </a:r>
            </a:p>
            <a:p>
              <a:pPr eaLnBrk="1" hangingPunct="1"/>
              <a:r>
                <a:rPr lang="kk-KZ" sz="28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Schoolbook" pitchFamily="18" charset="0"/>
                </a:rPr>
                <a:t>Тәрбиелік: </a:t>
              </a:r>
              <a:r>
                <a:rPr lang="kk-KZ" sz="2800" b="1" i="1">
                  <a:solidFill>
                    <a:srgbClr val="190DA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Schoolbook" pitchFamily="18" charset="0"/>
                </a:rPr>
                <a:t>Өз білімдеріне деген сенімділіктерін нығайту, жан-жақтылыққа тәрбиелеу.</a:t>
              </a:r>
              <a:r>
                <a:rPr lang="kk-KZ" sz="28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Schoolbook" pitchFamily="18" charset="0"/>
                </a:rPr>
                <a:t> </a:t>
              </a:r>
              <a:endParaRPr lang="ru-RU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itchFamily="18" charset="0"/>
              </a:endParaRPr>
            </a:p>
            <a:p>
              <a:pPr eaLnBrk="1" hangingPunct="1"/>
              <a:r>
                <a:rPr lang="kk-KZ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 </a:t>
              </a:r>
              <a:endParaRPr lang="ru-RU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endParaRPr>
            </a:p>
            <a:p>
              <a:pPr eaLnBrk="1" hangingPunct="1"/>
              <a:r>
                <a:rPr lang="kk-KZ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 </a:t>
              </a:r>
              <a:r>
                <a:rPr lang="kk-KZ" sz="2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 </a:t>
              </a:r>
            </a:p>
            <a:p>
              <a:pPr eaLnBrk="1" hangingPunct="1"/>
              <a:endParaRPr lang="kk-KZ" sz="2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endParaRPr>
            </a:p>
            <a:p>
              <a:pPr eaLnBrk="1" hangingPunct="1"/>
              <a:endParaRPr lang="ru-RU" sz="2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endParaRPr>
            </a:p>
          </p:txBody>
        </p:sp>
      </p:grpSp>
      <p:sp>
        <p:nvSpPr>
          <p:cNvPr id="57465" name="Rectangle 121"/>
          <p:cNvSpPr>
            <a:spLocks noChangeArrowheads="1"/>
          </p:cNvSpPr>
          <p:nvPr/>
        </p:nvSpPr>
        <p:spPr bwMode="auto">
          <a:xfrm>
            <a:off x="1857375" y="357188"/>
            <a:ext cx="59594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 latinLnBrk="1">
              <a:spcBef>
                <a:spcPct val="50000"/>
              </a:spcBef>
              <a:spcAft>
                <a:spcPts val="0"/>
              </a:spcAft>
              <a:defRPr/>
            </a:pPr>
            <a:r>
              <a:rPr lang="kk-KZ" altLang="ko-KR" sz="4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" pitchFamily="18" charset="0"/>
              </a:rPr>
              <a:t>Сабақтың мақсаты</a:t>
            </a:r>
            <a:endParaRPr lang="en-US" altLang="ko-KR" sz="4400" b="1" i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" pitchFamily="18" charset="0"/>
              <a:ea typeface="굴림" pitchFamily="50" charset="-127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7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50"/>
                            </p:stCondLst>
                            <p:childTnLst>
                              <p:par>
                                <p:cTn id="1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8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1071563" y="428625"/>
            <a:ext cx="7072312" cy="1296988"/>
          </a:xfrm>
          <a:prstGeom prst="horizontalScroll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“Қауіпсіздік  ережесі” </a:t>
            </a:r>
            <a:endParaRPr lang="ru-RU" sz="40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Rectangle 8"/>
          <p:cNvSpPr>
            <a:spLocks noChangeArrowheads="1"/>
          </p:cNvSpPr>
          <p:nvPr/>
        </p:nvSpPr>
        <p:spPr bwMode="auto">
          <a:xfrm>
            <a:off x="214313" y="1857375"/>
            <a:ext cx="8715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kk-KZ" sz="2400" b="1" i="1">
                <a:solidFill>
                  <a:srgbClr val="190DAF"/>
                </a:solidFill>
                <a:latin typeface="Century" pitchFamily="18" charset="0"/>
              </a:rPr>
              <a:t> </a:t>
            </a: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857250" y="1857375"/>
            <a:ext cx="7572375" cy="4286250"/>
          </a:xfrm>
          <a:prstGeom prst="horizontalScroll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742950" indent="-7429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kk-KZ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Мұғалімнің  рұқсатынсыз жұмысты  бастама;</a:t>
            </a:r>
          </a:p>
          <a:p>
            <a:pPr marL="742950" indent="-7429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kk-KZ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Компьютерде  ақау  байқалса,  мұғалімге  хабарлас;</a:t>
            </a:r>
          </a:p>
          <a:p>
            <a:pPr marL="742950" indent="-7429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kk-KZ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Ток  көздеріне  жалғанған  сымдарды  қозғама;</a:t>
            </a:r>
          </a:p>
          <a:p>
            <a:pPr marL="742950" indent="-7429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kk-KZ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Сабақ  үстінде  артық  қимыл  жасама,  өзгеге  кедергі  келтірме; </a:t>
            </a:r>
          </a:p>
          <a:p>
            <a:pPr marL="742950" indent="-7429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kk-KZ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Жұмыс  соңынан  компьютерді  сөндіріп,  орындығыңды  жинап  шық.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3643313"/>
            <a:ext cx="8501062" cy="1143000"/>
          </a:xfrm>
        </p:spPr>
        <p:txBody>
          <a:bodyPr/>
          <a:lstStyle/>
          <a:p>
            <a:pPr algn="l" eaLnBrk="1" hangingPunct="1"/>
            <a:r>
              <a:rPr lang="ru-RU" sz="2400" b="1" smtClean="0">
                <a:solidFill>
                  <a:srgbClr val="FF0000"/>
                </a:solidFill>
                <a:latin typeface="Century Schoolbook" pitchFamily="18" charset="0"/>
              </a:rPr>
              <a:t>5</a:t>
            </a:r>
            <a:r>
              <a:rPr lang="kk-KZ" sz="2400" b="1" smtClean="0">
                <a:solidFill>
                  <a:srgbClr val="FF0000"/>
                </a:solidFill>
                <a:latin typeface="Century Schoolbook" pitchFamily="18" charset="0"/>
              </a:rPr>
              <a:t>.  Ұяшық  деген  не?</a:t>
            </a:r>
            <a:endParaRPr lang="ru-RU" sz="2400" b="1" smtClean="0">
              <a:solidFill>
                <a:srgbClr val="FF0000"/>
              </a:solidFill>
              <a:latin typeface="Century Schoolbook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57188" y="1857375"/>
            <a:ext cx="8786812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Century Schoolbook" pitchFamily="18" charset="0"/>
                <a:ea typeface="+mj-ea"/>
                <a:cs typeface="+mj-cs"/>
              </a:rPr>
              <a:t>2</a:t>
            </a:r>
            <a:r>
              <a:rPr lang="kk-KZ" sz="2400" b="1" dirty="0">
                <a:solidFill>
                  <a:srgbClr val="FF0000"/>
                </a:solidFill>
                <a:latin typeface="Century Schoolbook" pitchFamily="18" charset="0"/>
                <a:ea typeface="+mj-ea"/>
                <a:cs typeface="+mj-cs"/>
              </a:rPr>
              <a:t>.  Электрондық  </a:t>
            </a:r>
            <a:r>
              <a:rPr lang="kk-KZ" sz="2400" b="1" dirty="0">
                <a:solidFill>
                  <a:srgbClr val="FF0000"/>
                </a:solidFill>
                <a:latin typeface="Century Schoolbook" pitchFamily="18" charset="0"/>
                <a:ea typeface="+mj-ea"/>
                <a:cs typeface="+mj-cs"/>
              </a:rPr>
              <a:t>кестені қалай іске  қосамыз?</a:t>
            </a:r>
            <a:endParaRPr lang="ru-RU" sz="2400" b="1" dirty="0">
              <a:solidFill>
                <a:srgbClr val="FF0000"/>
              </a:solidFill>
              <a:latin typeface="Century Schoolbook" pitchFamily="18" charset="0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85750" y="3071813"/>
            <a:ext cx="8501063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Century Schoolbook" pitchFamily="18" charset="0"/>
                <a:ea typeface="+mj-ea"/>
                <a:cs typeface="+mj-cs"/>
              </a:rPr>
              <a:t> 4</a:t>
            </a:r>
            <a:r>
              <a:rPr lang="kk-KZ" sz="2400" b="1" dirty="0">
                <a:solidFill>
                  <a:srgbClr val="FF0000"/>
                </a:solidFill>
                <a:latin typeface="Century Schoolbook" pitchFamily="18" charset="0"/>
                <a:ea typeface="+mj-ea"/>
                <a:cs typeface="+mj-cs"/>
              </a:rPr>
              <a:t>. Электрондық  кестенің   элементтерін  ата</a:t>
            </a:r>
            <a:endParaRPr lang="ru-RU" sz="2400" b="1" dirty="0">
              <a:solidFill>
                <a:srgbClr val="FF0000"/>
              </a:solidFill>
              <a:latin typeface="Century Schoolbook" pitchFamily="18" charset="0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95288" y="1196975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Century Schoolbook" pitchFamily="18" charset="0"/>
                <a:ea typeface="+mj-ea"/>
                <a:cs typeface="+mj-cs"/>
              </a:rPr>
              <a:t>1</a:t>
            </a:r>
            <a:r>
              <a:rPr lang="kk-KZ" sz="2400" b="1" dirty="0">
                <a:solidFill>
                  <a:srgbClr val="FF0000"/>
                </a:solidFill>
                <a:latin typeface="Century Schoolbook" pitchFamily="18" charset="0"/>
                <a:ea typeface="+mj-ea"/>
                <a:cs typeface="+mj-cs"/>
              </a:rPr>
              <a:t>.  Кестелік  деректер  деген  не?</a:t>
            </a:r>
            <a:endParaRPr lang="ru-RU" sz="2400" b="1" dirty="0">
              <a:solidFill>
                <a:srgbClr val="FF0000"/>
              </a:solidFill>
              <a:latin typeface="Century Schoolbook" pitchFamily="18" charset="0"/>
              <a:ea typeface="+mj-ea"/>
              <a:cs typeface="+mj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85750" y="4214813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Century Schoolbook" pitchFamily="18" charset="0"/>
                <a:ea typeface="+mj-ea"/>
                <a:cs typeface="+mj-cs"/>
              </a:rPr>
              <a:t>6</a:t>
            </a:r>
            <a:r>
              <a:rPr lang="kk-KZ" sz="2400" b="1" dirty="0">
                <a:solidFill>
                  <a:srgbClr val="FF0000"/>
                </a:solidFill>
                <a:latin typeface="Century Schoolbook" pitchFamily="18" charset="0"/>
                <a:ea typeface="+mj-ea"/>
                <a:cs typeface="+mj-cs"/>
              </a:rPr>
              <a:t>. </a:t>
            </a:r>
            <a:r>
              <a:rPr lang="kk-KZ" sz="2400" b="1" dirty="0">
                <a:solidFill>
                  <a:srgbClr val="FF0000"/>
                </a:solidFill>
                <a:latin typeface="Century Schoolbook" pitchFamily="18" charset="0"/>
                <a:ea typeface="+mj-ea"/>
                <a:cs typeface="+mj-cs"/>
              </a:rPr>
              <a:t>Бір кітапта  неше  бет  болады?</a:t>
            </a:r>
            <a:endParaRPr lang="ru-RU" sz="2400" b="1" dirty="0">
              <a:solidFill>
                <a:srgbClr val="FF0000"/>
              </a:solidFill>
              <a:latin typeface="Century Schoolbook" pitchFamily="18" charset="0"/>
              <a:ea typeface="+mj-ea"/>
              <a:cs typeface="+mj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57250" y="0"/>
            <a:ext cx="184150" cy="13239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428625" y="357188"/>
            <a:ext cx="8229600" cy="1143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kk-KZ" sz="4400" b="1">
                <a:solidFill>
                  <a:srgbClr val="00B0F0"/>
                </a:solidFill>
                <a:latin typeface="Calibri" pitchFamily="34" charset="0"/>
              </a:rPr>
              <a:t>“</a:t>
            </a:r>
            <a:r>
              <a:rPr lang="kk-KZ" sz="4400" b="1">
                <a:solidFill>
                  <a:srgbClr val="00B0F0"/>
                </a:solidFill>
              </a:rPr>
              <a:t>Миға шабуыл</a:t>
            </a:r>
            <a:r>
              <a:rPr lang="kk-KZ" sz="4400" b="1">
                <a:solidFill>
                  <a:srgbClr val="00B0F0"/>
                </a:solidFill>
                <a:latin typeface="Calibri" pitchFamily="34" charset="0"/>
              </a:rPr>
              <a:t>”</a:t>
            </a:r>
            <a:endParaRPr lang="ru-RU" sz="4400" b="1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57188" y="2428875"/>
            <a:ext cx="8786812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Century Schoolbook" pitchFamily="18" charset="0"/>
                <a:ea typeface="+mj-ea"/>
                <a:cs typeface="+mj-cs"/>
              </a:rPr>
              <a:t>3</a:t>
            </a:r>
            <a:r>
              <a:rPr lang="kk-KZ" sz="2400" b="1" dirty="0">
                <a:solidFill>
                  <a:srgbClr val="FF0000"/>
                </a:solidFill>
                <a:latin typeface="Century Schoolbook" pitchFamily="18" charset="0"/>
                <a:ea typeface="+mj-ea"/>
                <a:cs typeface="+mj-cs"/>
              </a:rPr>
              <a:t>.  Электрондық  кестенің  мүмкіндіктері қандай?</a:t>
            </a:r>
            <a:endParaRPr lang="ru-RU" sz="2400" b="1" dirty="0">
              <a:solidFill>
                <a:srgbClr val="FF0000"/>
              </a:solidFill>
              <a:latin typeface="Century Schoolbook" pitchFamily="18" charset="0"/>
              <a:ea typeface="+mj-ea"/>
              <a:cs typeface="+mj-cs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285750" y="4857750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Century Schoolbook" pitchFamily="18" charset="0"/>
                <a:ea typeface="+mj-ea"/>
                <a:cs typeface="+mj-cs"/>
              </a:rPr>
              <a:t>7. </a:t>
            </a:r>
            <a:r>
              <a:rPr lang="kk-KZ" sz="2400" b="1" dirty="0">
                <a:solidFill>
                  <a:srgbClr val="FF0000"/>
                </a:solidFill>
                <a:latin typeface="Century Schoolbook" pitchFamily="18" charset="0"/>
                <a:ea typeface="+mj-ea"/>
                <a:cs typeface="+mj-cs"/>
              </a:rPr>
              <a:t> Неше  баған,  неше  жолдан  тұрады?</a:t>
            </a:r>
            <a:endParaRPr lang="ru-RU" sz="2400" b="1" dirty="0">
              <a:solidFill>
                <a:srgbClr val="FF0000"/>
              </a:solidFill>
              <a:latin typeface="Century Schoolbook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8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857250" y="0"/>
            <a:ext cx="184150" cy="13239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428625" y="1143000"/>
          <a:ext cx="4857754" cy="4714879"/>
        </p:xfrm>
        <a:graphic>
          <a:graphicData uri="http://schemas.openxmlformats.org/drawingml/2006/table">
            <a:tbl>
              <a:tblPr/>
              <a:tblGrid>
                <a:gridCol w="441614"/>
                <a:gridCol w="441614"/>
                <a:gridCol w="441614"/>
                <a:gridCol w="441614"/>
                <a:gridCol w="441614"/>
                <a:gridCol w="441614"/>
                <a:gridCol w="441614"/>
                <a:gridCol w="441614"/>
                <a:gridCol w="441614"/>
                <a:gridCol w="441614"/>
                <a:gridCol w="441614"/>
              </a:tblGrid>
              <a:tr h="362683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683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683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683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683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683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683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2683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683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683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683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683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</a:t>
                      </a:r>
                    </a:p>
                  </a:txBody>
                  <a:tcPr marL="8659" marR="8659" marT="86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406" name="TextBox 13"/>
          <p:cNvSpPr txBox="1">
            <a:spLocks noChangeArrowheads="1"/>
          </p:cNvSpPr>
          <p:nvPr/>
        </p:nvSpPr>
        <p:spPr bwMode="auto">
          <a:xfrm>
            <a:off x="5500688" y="285750"/>
            <a:ext cx="32861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1600">
                <a:solidFill>
                  <a:srgbClr val="FF0000"/>
                </a:solidFill>
              </a:rPr>
              <a:t>    1  бөлік</a:t>
            </a:r>
          </a:p>
        </p:txBody>
      </p:sp>
      <p:sp>
        <p:nvSpPr>
          <p:cNvPr id="9407" name="TextBox 15"/>
          <p:cNvSpPr txBox="1">
            <a:spLocks noChangeArrowheads="1"/>
          </p:cNvSpPr>
          <p:nvPr/>
        </p:nvSpPr>
        <p:spPr bwMode="auto">
          <a:xfrm>
            <a:off x="5500688" y="1500188"/>
            <a:ext cx="32861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1600">
                <a:solidFill>
                  <a:srgbClr val="FF0000"/>
                </a:solidFill>
              </a:rPr>
              <a:t>    2  бөлік</a:t>
            </a:r>
          </a:p>
        </p:txBody>
      </p:sp>
      <p:sp>
        <p:nvSpPr>
          <p:cNvPr id="9408" name="TextBox 16"/>
          <p:cNvSpPr txBox="1">
            <a:spLocks noChangeArrowheads="1"/>
          </p:cNvSpPr>
          <p:nvPr/>
        </p:nvSpPr>
        <p:spPr bwMode="auto">
          <a:xfrm>
            <a:off x="5429250" y="2571750"/>
            <a:ext cx="3286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1600"/>
              <a:t>  6. электрондық кестеге енгізуге  болады... </a:t>
            </a:r>
          </a:p>
        </p:txBody>
      </p:sp>
      <p:sp>
        <p:nvSpPr>
          <p:cNvPr id="9409" name="TextBox 17"/>
          <p:cNvSpPr txBox="1">
            <a:spLocks noChangeArrowheads="1"/>
          </p:cNvSpPr>
          <p:nvPr/>
        </p:nvSpPr>
        <p:spPr bwMode="auto">
          <a:xfrm>
            <a:off x="5429250" y="1928813"/>
            <a:ext cx="3286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1600"/>
              <a:t>  5. электрондық  кестемен не   </a:t>
            </a:r>
          </a:p>
          <a:p>
            <a:pPr eaLnBrk="1" hangingPunct="1"/>
            <a:r>
              <a:rPr lang="ru-RU" sz="1600"/>
              <a:t>  құруға болады? </a:t>
            </a:r>
          </a:p>
        </p:txBody>
      </p:sp>
      <p:sp>
        <p:nvSpPr>
          <p:cNvPr id="9410" name="TextBox 18"/>
          <p:cNvSpPr txBox="1">
            <a:spLocks noChangeArrowheads="1"/>
          </p:cNvSpPr>
          <p:nvPr/>
        </p:nvSpPr>
        <p:spPr bwMode="auto">
          <a:xfrm>
            <a:off x="5500688" y="3714750"/>
            <a:ext cx="3286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AutoNum type="arabicPeriod" startAt="8"/>
            </a:pPr>
            <a:r>
              <a:rPr lang="ru-RU" sz="1600"/>
              <a:t>электрондық кесте арқылы шығаруға болады... </a:t>
            </a:r>
          </a:p>
        </p:txBody>
      </p:sp>
      <p:sp>
        <p:nvSpPr>
          <p:cNvPr id="9411" name="TextBox 19"/>
          <p:cNvSpPr txBox="1">
            <a:spLocks noChangeArrowheads="1"/>
          </p:cNvSpPr>
          <p:nvPr/>
        </p:nvSpPr>
        <p:spPr bwMode="auto">
          <a:xfrm>
            <a:off x="5500688" y="3143250"/>
            <a:ext cx="3286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AutoNum type="arabicPeriod" startAt="7"/>
            </a:pPr>
            <a:r>
              <a:rPr lang="ru-RU" sz="1600"/>
              <a:t>электрондық кесте арқылы шығаруға болады... </a:t>
            </a:r>
          </a:p>
        </p:txBody>
      </p:sp>
      <p:sp>
        <p:nvSpPr>
          <p:cNvPr id="9412" name="TextBox 20"/>
          <p:cNvSpPr txBox="1">
            <a:spLocks noChangeArrowheads="1"/>
          </p:cNvSpPr>
          <p:nvPr/>
        </p:nvSpPr>
        <p:spPr bwMode="auto">
          <a:xfrm>
            <a:off x="5500688" y="4286250"/>
            <a:ext cx="32861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AutoNum type="arabicPeriod" startAt="9"/>
            </a:pPr>
            <a:r>
              <a:rPr lang="ru-RU" sz="1600"/>
              <a:t>электронды .... </a:t>
            </a:r>
          </a:p>
        </p:txBody>
      </p:sp>
      <p:sp>
        <p:nvSpPr>
          <p:cNvPr id="9413" name="TextBox 21"/>
          <p:cNvSpPr txBox="1">
            <a:spLocks noChangeArrowheads="1"/>
          </p:cNvSpPr>
          <p:nvPr/>
        </p:nvSpPr>
        <p:spPr bwMode="auto">
          <a:xfrm>
            <a:off x="5429250" y="4643438"/>
            <a:ext cx="32861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1600"/>
              <a:t>10.  электрондық кесте элементі</a:t>
            </a:r>
          </a:p>
        </p:txBody>
      </p:sp>
      <p:sp>
        <p:nvSpPr>
          <p:cNvPr id="9414" name="TextBox 22"/>
          <p:cNvSpPr txBox="1">
            <a:spLocks noChangeArrowheads="1"/>
          </p:cNvSpPr>
          <p:nvPr/>
        </p:nvSpPr>
        <p:spPr bwMode="auto">
          <a:xfrm>
            <a:off x="5429250" y="5000625"/>
            <a:ext cx="32861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1600"/>
              <a:t>11.  электрондық кесте элементі</a:t>
            </a:r>
          </a:p>
        </p:txBody>
      </p:sp>
      <p:sp>
        <p:nvSpPr>
          <p:cNvPr id="9415" name="TextBox 23"/>
          <p:cNvSpPr txBox="1">
            <a:spLocks noChangeArrowheads="1"/>
          </p:cNvSpPr>
          <p:nvPr/>
        </p:nvSpPr>
        <p:spPr bwMode="auto">
          <a:xfrm>
            <a:off x="5429250" y="5357813"/>
            <a:ext cx="3286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1600"/>
              <a:t>12.  электрондық кесте батырмасы</a:t>
            </a:r>
          </a:p>
        </p:txBody>
      </p:sp>
      <p:sp>
        <p:nvSpPr>
          <p:cNvPr id="9416" name="TextBox 24"/>
          <p:cNvSpPr txBox="1">
            <a:spLocks noChangeArrowheads="1"/>
          </p:cNvSpPr>
          <p:nvPr/>
        </p:nvSpPr>
        <p:spPr bwMode="auto">
          <a:xfrm>
            <a:off x="5286375" y="714375"/>
            <a:ext cx="36433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1600"/>
              <a:t>. Электрондық кесте  элементтері</a:t>
            </a:r>
          </a:p>
        </p:txBody>
      </p:sp>
      <p:sp>
        <p:nvSpPr>
          <p:cNvPr id="26" name="Прямоугольник 25"/>
          <p:cNvSpPr/>
          <p:nvPr/>
        </p:nvSpPr>
        <p:spPr>
          <a:xfrm rot="19755962">
            <a:off x="-167751" y="1007217"/>
            <a:ext cx="4068614" cy="46166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Сөзжұмбақ - топтастыру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ul_flash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24673">
            <a:off x="825500" y="4098925"/>
            <a:ext cx="1714500" cy="234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WordArt 2"/>
          <p:cNvSpPr>
            <a:spLocks noChangeArrowheads="1" noChangeShapeType="1" noTextEdit="1"/>
          </p:cNvSpPr>
          <p:nvPr/>
        </p:nvSpPr>
        <p:spPr bwMode="auto">
          <a:xfrm>
            <a:off x="1547813" y="2420938"/>
            <a:ext cx="6786562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787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Excel </a:t>
            </a:r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электрондық  кестесі</a:t>
            </a:r>
          </a:p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Жұмыс  кестесінің  беті  бойынша  </a:t>
            </a:r>
          </a:p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орын ауыстыру,  баған енін, </a:t>
            </a:r>
          </a:p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жол биіктігін  өзгерту</a:t>
            </a:r>
          </a:p>
        </p:txBody>
      </p:sp>
      <p:pic>
        <p:nvPicPr>
          <p:cNvPr id="10244" name="Рисунок 6" descr="48013438_1251322171_a3c61faf5dab61a0f2a0fc84e6a13ca7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652963"/>
            <a:ext cx="2074862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Box 7"/>
          <p:cNvSpPr txBox="1">
            <a:spLocks noChangeArrowheads="1"/>
          </p:cNvSpPr>
          <p:nvPr/>
        </p:nvSpPr>
        <p:spPr bwMode="auto">
          <a:xfrm>
            <a:off x="1476375" y="908050"/>
            <a:ext cx="61912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kk-KZ"/>
              <a:t>   </a:t>
            </a:r>
            <a:r>
              <a:rPr lang="kk-KZ" sz="4800" b="1">
                <a:solidFill>
                  <a:srgbClr val="FF0000"/>
                </a:solidFill>
              </a:rPr>
              <a:t>Наурыздың  </a:t>
            </a:r>
            <a:r>
              <a:rPr lang="ru-RU" sz="4800" b="1">
                <a:solidFill>
                  <a:srgbClr val="FF0000"/>
                </a:solidFill>
              </a:rPr>
              <a:t>14 – </a:t>
            </a:r>
            <a:r>
              <a:rPr lang="kk-KZ" sz="4800" b="1">
                <a:solidFill>
                  <a:srgbClr val="FF0000"/>
                </a:solidFill>
              </a:rPr>
              <a:t>і</a:t>
            </a:r>
            <a:r>
              <a:rPr lang="kk-KZ" sz="3200">
                <a:solidFill>
                  <a:srgbClr val="FF0000"/>
                </a:solidFill>
              </a:rPr>
              <a:t> </a:t>
            </a:r>
            <a:r>
              <a:rPr lang="kk-KZ"/>
              <a:t> </a:t>
            </a:r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848284"/>
              </a:clrFrom>
              <a:clrTo>
                <a:srgbClr val="84828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2571750"/>
            <a:ext cx="7358062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643042" y="4214819"/>
            <a:ext cx="6500858" cy="15696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Информатика оқулығы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8-класс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pic>
        <p:nvPicPr>
          <p:cNvPr id="1033" name="Рисунок 8" descr="abc01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28625"/>
            <a:ext cx="78581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26" name="Object 7">
            <a:hlinkClick r:id="" action="ppaction://ole?verb=1"/>
          </p:cNvPr>
          <p:cNvGraphicFramePr>
            <a:graphicFrameLocks noChangeAspect="1"/>
          </p:cNvGraphicFramePr>
          <p:nvPr/>
        </p:nvGraphicFramePr>
        <p:xfrm>
          <a:off x="6443663" y="765175"/>
          <a:ext cx="2000250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Документ" showAsIcon="1" r:id="rId5" imgW="914400" imgH="714240" progId="Word.Document.8">
                  <p:embed/>
                </p:oleObj>
              </mc:Choice>
              <mc:Fallback>
                <p:oleObj name="Документ" showAsIcon="1" r:id="rId5" imgW="914400" imgH="714240" progId="Word.Documen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63" y="765175"/>
                        <a:ext cx="2000250" cy="156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2">
            <a:hlinkClick r:id="" action="ppaction://ole?verb=1"/>
          </p:cNvPr>
          <p:cNvGraphicFramePr>
            <a:graphicFrameLocks noChangeAspect="1"/>
          </p:cNvGraphicFramePr>
          <p:nvPr/>
        </p:nvGraphicFramePr>
        <p:xfrm>
          <a:off x="1547813" y="765175"/>
          <a:ext cx="2160587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Лист" showAsIcon="1" r:id="rId7" imgW="914400" imgH="714240" progId="Excel.Sheet.8">
                  <p:embed/>
                </p:oleObj>
              </mc:Choice>
              <mc:Fallback>
                <p:oleObj name="Лист" showAsIcon="1" r:id="rId7" imgW="914400" imgH="714240" progId="Excel.Sheet.8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765175"/>
                        <a:ext cx="2160587" cy="1439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13">
            <a:hlinkClick r:id="" action="ppaction://ole?verb=1"/>
          </p:cNvPr>
          <p:cNvGraphicFramePr>
            <a:graphicFrameLocks noChangeAspect="1"/>
          </p:cNvGraphicFramePr>
          <p:nvPr/>
        </p:nvGraphicFramePr>
        <p:xfrm>
          <a:off x="3851275" y="765175"/>
          <a:ext cx="2160588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Лист" showAsIcon="1" r:id="rId9" imgW="914400" imgH="714240" progId="Excel.Sheet.8">
                  <p:embed/>
                </p:oleObj>
              </mc:Choice>
              <mc:Fallback>
                <p:oleObj name="Лист" showAsIcon="1" r:id="rId9" imgW="914400" imgH="714240" progId="Excel.Sheet.8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765175"/>
                        <a:ext cx="2160588" cy="1439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1547813" y="1412875"/>
            <a:ext cx="2214562" cy="7858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Excel  </a:t>
            </a:r>
            <a:r>
              <a:rPr lang="kk-KZ" dirty="0"/>
              <a:t> электрондық кестесі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067175" y="1412875"/>
            <a:ext cx="1873250" cy="7858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dirty="0"/>
              <a:t>Практикалық жұмыс</a:t>
            </a:r>
            <a:endParaRPr lang="ru-RU" dirty="0"/>
          </a:p>
        </p:txBody>
      </p:sp>
      <p:graphicFrame>
        <p:nvGraphicFramePr>
          <p:cNvPr id="1029" name="Object 16">
            <a:hlinkClick r:id="" action="ppaction://ole?verb=1"/>
          </p:cNvPr>
          <p:cNvGraphicFramePr>
            <a:graphicFrameLocks noChangeAspect="1"/>
          </p:cNvGraphicFramePr>
          <p:nvPr/>
        </p:nvGraphicFramePr>
        <p:xfrm>
          <a:off x="323850" y="2349500"/>
          <a:ext cx="2000250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Документ" showAsIcon="1" r:id="rId10" imgW="914400" imgH="714240" progId="Word.Document.8">
                  <p:embed/>
                </p:oleObj>
              </mc:Choice>
              <mc:Fallback>
                <p:oleObj name="Документ" showAsIcon="1" r:id="rId10" imgW="914400" imgH="714240" progId="Word.Document.8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349500"/>
                        <a:ext cx="2000250" cy="156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Скругленный прямоугольник 8"/>
          <p:cNvSpPr/>
          <p:nvPr/>
        </p:nvSpPr>
        <p:spPr>
          <a:xfrm>
            <a:off x="250825" y="3068638"/>
            <a:ext cx="2214563" cy="7858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Excel  </a:t>
            </a:r>
            <a:r>
              <a:rPr lang="kk-KZ" dirty="0"/>
              <a:t> электрондық кестесі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300788" y="1484313"/>
            <a:ext cx="2286000" cy="7858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dirty="0"/>
              <a:t>Пысықтау  сұрақтары</a:t>
            </a:r>
            <a:endParaRPr lang="ru-RU" dirty="0"/>
          </a:p>
        </p:txBody>
      </p:sp>
      <p:graphicFrame>
        <p:nvGraphicFramePr>
          <p:cNvPr id="1041" name="Object 16">
            <a:hlinkClick r:id="" action="ppaction://ole?verb=1"/>
          </p:cNvPr>
          <p:cNvGraphicFramePr>
            <a:graphicFrameLocks noChangeAspect="1"/>
          </p:cNvGraphicFramePr>
          <p:nvPr/>
        </p:nvGraphicFramePr>
        <p:xfrm>
          <a:off x="6732588" y="2636838"/>
          <a:ext cx="2000250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Документ" showAsIcon="1" r:id="rId11" imgW="914400" imgH="714240" progId="Word.Document.8">
                  <p:embed/>
                </p:oleObj>
              </mc:Choice>
              <mc:Fallback>
                <p:oleObj name="Документ" showAsIcon="1" r:id="rId11" imgW="914400" imgH="714240" progId="Word.Document.8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588" y="2636838"/>
                        <a:ext cx="2000250" cy="156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Скругленный прямоугольник 9"/>
          <p:cNvSpPr/>
          <p:nvPr/>
        </p:nvSpPr>
        <p:spPr>
          <a:xfrm>
            <a:off x="6659563" y="3357563"/>
            <a:ext cx="2286000" cy="7858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k-KZ">
                <a:solidFill>
                  <a:srgbClr val="FFFFFF"/>
                </a:solidFill>
                <a:latin typeface="Arial" pitchFamily="34" charset="0"/>
              </a:rPr>
              <a:t>Интернет </a:t>
            </a:r>
            <a:r>
              <a:rPr lang="ru-RU">
                <a:solidFill>
                  <a:srgbClr val="FFFFFF"/>
                </a:solidFill>
                <a:latin typeface="Arial" pitchFamily="34" charset="0"/>
              </a:rPr>
              <a:t>– а</a:t>
            </a:r>
            <a:r>
              <a:rPr lang="kk-KZ">
                <a:solidFill>
                  <a:srgbClr val="FFFFFF"/>
                </a:solidFill>
                <a:latin typeface="Arial" pitchFamily="34" charset="0"/>
              </a:rPr>
              <a:t>қ</a:t>
            </a:r>
            <a:r>
              <a:rPr lang="ru-RU">
                <a:solidFill>
                  <a:srgbClr val="FFFFFF"/>
                </a:solidFill>
                <a:latin typeface="Arial" pitchFamily="34" charset="0"/>
              </a:rPr>
              <a:t>парат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6" descr="Копия 1254153397_yjlpdwokbtjp2e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WordArt 2"/>
          <p:cNvSpPr>
            <a:spLocks noChangeArrowheads="1" noChangeShapeType="1" noTextEdit="1"/>
          </p:cNvSpPr>
          <p:nvPr/>
        </p:nvSpPr>
        <p:spPr bwMode="auto">
          <a:xfrm>
            <a:off x="1857375" y="2428875"/>
            <a:ext cx="5715000" cy="1262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Бағалау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051050" y="3716338"/>
            <a:ext cx="41767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solidFill>
                  <a:srgbClr val="922A7E"/>
                </a:solidFill>
                <a:latin typeface="Times New Roman" pitchFamily="18" charset="0"/>
              </a:rPr>
              <a:t>Сырт  к</a:t>
            </a:r>
            <a:r>
              <a:rPr lang="kk-KZ" sz="3200" b="1">
                <a:solidFill>
                  <a:srgbClr val="922A7E"/>
                </a:solidFill>
                <a:latin typeface="Times New Roman" pitchFamily="18" charset="0"/>
              </a:rPr>
              <a:t>өз</a:t>
            </a:r>
            <a:endParaRPr lang="ru-RU" sz="3200" b="1">
              <a:solidFill>
                <a:srgbClr val="922A7E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6" name="WordArt 12"/>
          <p:cNvSpPr>
            <a:spLocks noChangeArrowheads="1" noChangeShapeType="1" noTextEdit="1"/>
          </p:cNvSpPr>
          <p:nvPr/>
        </p:nvSpPr>
        <p:spPr bwMode="auto">
          <a:xfrm>
            <a:off x="642938" y="1571625"/>
            <a:ext cx="8201025" cy="43783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endParaRPr lang="ru-RU" sz="7200" b="1" i="1" kern="1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3315" name="Picture 6" descr="oiseau_bleu_lettr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260350"/>
            <a:ext cx="1944687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7" descr="urlpreviewCABIDB74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941888"/>
            <a:ext cx="2233613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8" descr="urlpreviewCABIDB74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808839">
            <a:off x="395288" y="404813"/>
            <a:ext cx="1728787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WordArt 2"/>
          <p:cNvSpPr>
            <a:spLocks noChangeArrowheads="1" noChangeShapeType="1" noTextEdit="1"/>
          </p:cNvSpPr>
          <p:nvPr/>
        </p:nvSpPr>
        <p:spPr bwMode="auto">
          <a:xfrm>
            <a:off x="1908175" y="2133600"/>
            <a:ext cx="5616575" cy="158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787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Жұмыс  кестесінің  беті  бойынша  </a:t>
            </a:r>
          </a:p>
          <a:p>
            <a:pPr algn="ctr"/>
            <a:r>
              <a:rPr lang="ru-RU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орын ауыстыру,  баған енін, </a:t>
            </a:r>
          </a:p>
          <a:p>
            <a:pPr algn="ctr"/>
            <a:r>
              <a:rPr lang="ru-RU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жол биіктігін  өзгерту   </a:t>
            </a:r>
          </a:p>
        </p:txBody>
      </p:sp>
    </p:spTree>
    <p:custDataLst>
      <p:tags r:id="rId1"/>
    </p:custDataLst>
  </p:cSld>
  <p:clrMapOvr>
    <a:masterClrMapping/>
  </p:clrMapOvr>
  <p:transition advTm="2437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</TotalTime>
  <Words>315</Words>
  <Application>Microsoft Office PowerPoint</Application>
  <PresentationFormat>Экран (4:3)</PresentationFormat>
  <Paragraphs>152</Paragraphs>
  <Slides>9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21" baseType="lpstr">
      <vt:lpstr>Arial</vt:lpstr>
      <vt:lpstr>Calibri</vt:lpstr>
      <vt:lpstr>휴먼모음T</vt:lpstr>
      <vt:lpstr>맑은 고딕</vt:lpstr>
      <vt:lpstr>Gulim</vt:lpstr>
      <vt:lpstr>Century Schoolbook</vt:lpstr>
      <vt:lpstr>Century</vt:lpstr>
      <vt:lpstr>Times New Roman</vt:lpstr>
      <vt:lpstr>Comic Sans MS</vt:lpstr>
      <vt:lpstr>Тема Office</vt:lpstr>
      <vt:lpstr>Документ Microsoft Word</vt:lpstr>
      <vt:lpstr>Лист Microsoft Office Excel</vt:lpstr>
      <vt:lpstr>Презентация PowerPoint</vt:lpstr>
      <vt:lpstr>Презентация PowerPoint</vt:lpstr>
      <vt:lpstr>Презентация PowerPoint</vt:lpstr>
      <vt:lpstr>5.  Ұяшық  деген  не?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MultiDVD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UserXP</dc:creator>
  <cp:lastModifiedBy>Nurken</cp:lastModifiedBy>
  <cp:revision>78</cp:revision>
  <dcterms:created xsi:type="dcterms:W3CDTF">2011-04-21T16:42:29Z</dcterms:created>
  <dcterms:modified xsi:type="dcterms:W3CDTF">2012-09-14T15:22:14Z</dcterms:modified>
</cp:coreProperties>
</file>