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3" r:id="rId1"/>
  </p:sldMasterIdLst>
  <p:notesMasterIdLst>
    <p:notesMasterId r:id="rId18"/>
  </p:notesMasterIdLst>
  <p:sldIdLst>
    <p:sldId id="274" r:id="rId2"/>
    <p:sldId id="324" r:id="rId3"/>
    <p:sldId id="325" r:id="rId4"/>
    <p:sldId id="375" r:id="rId5"/>
    <p:sldId id="376" r:id="rId6"/>
    <p:sldId id="377" r:id="rId7"/>
    <p:sldId id="373" r:id="rId8"/>
    <p:sldId id="379" r:id="rId9"/>
    <p:sldId id="326" r:id="rId10"/>
    <p:sldId id="327" r:id="rId11"/>
    <p:sldId id="328" r:id="rId12"/>
    <p:sldId id="329" r:id="rId13"/>
    <p:sldId id="380" r:id="rId14"/>
    <p:sldId id="378" r:id="rId15"/>
    <p:sldId id="337" r:id="rId16"/>
    <p:sldId id="30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6600"/>
    <a:srgbClr val="CC3399"/>
    <a:srgbClr val="FF00FF"/>
    <a:srgbClr val="FF3300"/>
    <a:srgbClr val="FF9900"/>
    <a:srgbClr val="00CC66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04" autoAdjust="0"/>
    <p:restoredTop sz="99472" autoAdjust="0"/>
  </p:normalViewPr>
  <p:slideViewPr>
    <p:cSldViewPr>
      <p:cViewPr varScale="1">
        <p:scale>
          <a:sx n="70" d="100"/>
          <a:sy n="70" d="100"/>
        </p:scale>
        <p:origin x="-45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E551B96-A365-4EC5-BF13-2D23061F680E}" type="datetimeFigureOut">
              <a:rPr lang="ru-RU"/>
              <a:pPr>
                <a:defRPr/>
              </a:pPr>
              <a:t>05.03.2007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8F5BC59-9D60-4BA9-8EA1-913532C639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5C3CA-4340-4793-94E9-4048915F27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0BA07-AD76-47A4-8D20-4AEABCC130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25B44-BF98-48D7-B4C1-0C8DEF970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DE161-19DE-4024-A88F-C98A531DE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68F8B-A599-4D33-995B-EC2AB950D2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70C26-8160-45ED-9F9F-4D3BC1326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B9210-2FCA-4A33-8B35-02758FCAD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91719-CE76-4890-893B-2A9E6C045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0B1EA-4F12-4E1A-9A0B-1D0A042125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9AC3C-D942-47C1-B5F5-A51A1A858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EB69A-0338-418F-9055-5272B2D81E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1DD7B7B-28CB-4F73-8965-6A80C00E0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02" r:id="rId1"/>
    <p:sldLayoutId id="2147484403" r:id="rId2"/>
    <p:sldLayoutId id="2147484412" r:id="rId3"/>
    <p:sldLayoutId id="2147484404" r:id="rId4"/>
    <p:sldLayoutId id="2147484405" r:id="rId5"/>
    <p:sldLayoutId id="2147484406" r:id="rId6"/>
    <p:sldLayoutId id="2147484407" r:id="rId7"/>
    <p:sldLayoutId id="2147484408" r:id="rId8"/>
    <p:sldLayoutId id="2147484409" r:id="rId9"/>
    <p:sldLayoutId id="2147484410" r:id="rId10"/>
    <p:sldLayoutId id="2147484411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slide" Target="slid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gif"/><Relationship Id="rId5" Type="http://schemas.openxmlformats.org/officeDocument/2006/relationships/hyperlink" Target="&#1040;&#1096;&#1099;&#1082;%20&#1089;&#1072;&#1073;&#1072;&#1082;%20c&#1083;&#1072;&#1081;&#1076;&#1099;.ppt" TargetMode="External"/><Relationship Id="rId4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7.gif"/><Relationship Id="rId7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gif"/><Relationship Id="rId5" Type="http://schemas.openxmlformats.org/officeDocument/2006/relationships/hyperlink" Target="&#1040;&#1096;&#1099;&#1082;%20&#1089;&#1072;&#1073;&#1072;&#1082;%20c&#1083;&#1072;&#1081;&#1076;&#1099;.ppt" TargetMode="External"/><Relationship Id="rId4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gif"/><Relationship Id="rId5" Type="http://schemas.openxmlformats.org/officeDocument/2006/relationships/image" Target="../media/image14.gif"/><Relationship Id="rId4" Type="http://schemas.openxmlformats.org/officeDocument/2006/relationships/slide" Target="sl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gif"/><Relationship Id="rId5" Type="http://schemas.openxmlformats.org/officeDocument/2006/relationships/image" Target="../media/image12.gif"/><Relationship Id="rId4" Type="http://schemas.openxmlformats.org/officeDocument/2006/relationships/hyperlink" Target="&#1040;&#1096;&#1099;&#1082;%20&#1089;&#1072;&#1073;&#1072;&#1082;%20c&#1083;&#1072;&#1081;&#1076;&#1099;.pp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&#1040;&#1096;&#1099;&#1082;%20&#1089;&#1072;&#1073;&#1072;&#1082;%20c&#1083;&#1072;&#1081;&#1076;&#1099;.ppt" TargetMode="External"/><Relationship Id="rId3" Type="http://schemas.openxmlformats.org/officeDocument/2006/relationships/slide" Target="slide3.xml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slide" Target="slide10.xml"/><Relationship Id="rId9" Type="http://schemas.openxmlformats.org/officeDocument/2006/relationships/slide" Target="slide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slide" Target="slide4.xml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11" Type="http://schemas.openxmlformats.org/officeDocument/2006/relationships/slide" Target="slide7.xml"/><Relationship Id="rId5" Type="http://schemas.openxmlformats.org/officeDocument/2006/relationships/hyperlink" Target="../../Admin/&#1056;&#1072;&#1073;&#1086;&#1095;&#1080;&#1081;%20&#1089;&#1090;&#1086;&#1083;/&#1075;&#1083;&#1086;&#1089;&#1089;&#1086;&#1088;&#1080;&#1081;.xls" TargetMode="External"/><Relationship Id="rId10" Type="http://schemas.openxmlformats.org/officeDocument/2006/relationships/image" Target="../media/image12.gif"/><Relationship Id="rId4" Type="http://schemas.openxmlformats.org/officeDocument/2006/relationships/image" Target="../media/image8.gif"/><Relationship Id="rId9" Type="http://schemas.openxmlformats.org/officeDocument/2006/relationships/hyperlink" Target="&#1040;&#1096;&#1099;&#1082;%20&#1089;&#1072;&#1073;&#1072;&#1082;%20c&#1083;&#1072;&#1081;&#1076;&#1099;.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 descr="BD2065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1950" y="6569075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9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3950" y="66452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0" descr="BD20656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1950" y="6442075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1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3950" y="64166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2" descr="BD20656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38350" y="6442075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3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0350" y="64166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4" descr="BD20656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50" y="6442075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5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6750" y="64166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6" descr="BD20656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1150" y="6442075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7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3150" y="64166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8" descr="BD20656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67550" y="6442075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9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64166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20" descr="BD2065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8350" y="6569075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21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0350" y="66452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22" descr="BD2065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50" y="6569075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Picture 23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6750" y="66452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24" descr="BD2065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1150" y="6569075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25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3150" y="66452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2" name="Picture 26" descr="BD2065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67550" y="6569075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3" name="Picture 27" descr="J00957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6645275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4" name="Picture 28" descr="bestgif_narod_ru_92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50" y="4143375"/>
            <a:ext cx="1857375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5" name="Picture 29" descr="bestgif_narod_ru_52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43625" y="285750"/>
            <a:ext cx="250031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6" name="WordArt 27"/>
          <p:cNvSpPr>
            <a:spLocks noChangeArrowheads="1" noChangeShapeType="1" noTextEdit="1"/>
          </p:cNvSpPr>
          <p:nvPr/>
        </p:nvSpPr>
        <p:spPr bwMode="auto">
          <a:xfrm>
            <a:off x="971550" y="549275"/>
            <a:ext cx="4824413" cy="1727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99"/>
                </a:solidFill>
                <a:latin typeface="Times New Roman"/>
                <a:cs typeface="Times New Roman"/>
              </a:rPr>
              <a:t>Сабақтың тақырыбы</a:t>
            </a:r>
          </a:p>
        </p:txBody>
      </p:sp>
      <p:sp>
        <p:nvSpPr>
          <p:cNvPr id="3097" name="WordArt 28"/>
          <p:cNvSpPr>
            <a:spLocks noChangeArrowheads="1" noChangeShapeType="1" noTextEdit="1"/>
          </p:cNvSpPr>
          <p:nvPr/>
        </p:nvSpPr>
        <p:spPr bwMode="auto">
          <a:xfrm>
            <a:off x="1047750" y="2636838"/>
            <a:ext cx="7048500" cy="1944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Power Point </a:t>
            </a:r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бағдарламасында</a:t>
            </a:r>
          </a:p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презентация құрастыру</a:t>
            </a:r>
          </a:p>
        </p:txBody>
      </p:sp>
      <p:sp>
        <p:nvSpPr>
          <p:cNvPr id="3098" name="TextBox 25"/>
          <p:cNvSpPr txBox="1">
            <a:spLocks noChangeArrowheads="1"/>
          </p:cNvSpPr>
          <p:nvPr/>
        </p:nvSpPr>
        <p:spPr bwMode="auto">
          <a:xfrm>
            <a:off x="4929188" y="5357813"/>
            <a:ext cx="3714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kk-KZ" sz="1800" b="1" i="1">
                <a:solidFill>
                  <a:srgbClr val="002060"/>
                </a:solidFill>
              </a:rPr>
              <a:t>Өткізген:Сатемирова Манара</a:t>
            </a:r>
          </a:p>
          <a:p>
            <a:pPr algn="r"/>
            <a:r>
              <a:rPr lang="kk-KZ" sz="1800" b="1" i="1">
                <a:solidFill>
                  <a:srgbClr val="002060"/>
                </a:solidFill>
              </a:rPr>
              <a:t>Саулешқызы</a:t>
            </a:r>
            <a:endParaRPr lang="ru-RU" sz="1800" b="1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3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11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100012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1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38" y="2143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13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107156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1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5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16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457200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17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75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1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479742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20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21" descr="04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88" y="357188"/>
            <a:ext cx="2667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Picture 22" descr="04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6237288"/>
            <a:ext cx="2667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2" name="Text Box 23"/>
          <p:cNvSpPr txBox="1">
            <a:spLocks noChangeArrowheads="1"/>
          </p:cNvSpPr>
          <p:nvPr/>
        </p:nvSpPr>
        <p:spPr bwMode="auto">
          <a:xfrm>
            <a:off x="1116013" y="2276475"/>
            <a:ext cx="6913562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4400" b="1">
                <a:solidFill>
                  <a:srgbClr val="002060"/>
                </a:solidFill>
              </a:rPr>
              <a:t>1.Тақырып таңдау.</a:t>
            </a:r>
          </a:p>
          <a:p>
            <a:r>
              <a:rPr lang="kk-KZ" sz="4400" b="1">
                <a:solidFill>
                  <a:srgbClr val="002060"/>
                </a:solidFill>
              </a:rPr>
              <a:t>2.1-10 слайдтар дайындау. </a:t>
            </a:r>
          </a:p>
          <a:p>
            <a:r>
              <a:rPr lang="kk-KZ" sz="4400" b="1">
                <a:solidFill>
                  <a:srgbClr val="002060"/>
                </a:solidFill>
              </a:rPr>
              <a:t>3. Презентацияны сақтау.</a:t>
            </a:r>
            <a:endParaRPr lang="ru-RU" sz="4400" b="1">
              <a:solidFill>
                <a:srgbClr val="002060"/>
              </a:solidFill>
            </a:endParaRPr>
          </a:p>
        </p:txBody>
      </p:sp>
      <p:pic>
        <p:nvPicPr>
          <p:cNvPr id="12303" name="Picture 17" descr="AG00051_">
            <a:hlinkClick r:id="rId5" action="ppaction://hlinkpres?slideindex=3&amp;slidetitle=Слайд 3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35938" y="6215063"/>
            <a:ext cx="100806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16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0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16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63" y="47863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Овал 40">
            <a:hlinkClick r:id="rId7" action="ppaction://hlinksldjump"/>
          </p:cNvPr>
          <p:cNvSpPr/>
          <p:nvPr/>
        </p:nvSpPr>
        <p:spPr>
          <a:xfrm>
            <a:off x="3708400" y="908050"/>
            <a:ext cx="1511300" cy="1152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600" dirty="0"/>
              <a:t>1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114300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25" y="214313"/>
            <a:ext cx="12954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107156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63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8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5787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471487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0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38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479742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3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4" descr="04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476250"/>
            <a:ext cx="2667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15" descr="04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6237288"/>
            <a:ext cx="2667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7" name="Text Box 16"/>
          <p:cNvSpPr txBox="1">
            <a:spLocks noChangeArrowheads="1"/>
          </p:cNvSpPr>
          <p:nvPr/>
        </p:nvSpPr>
        <p:spPr bwMode="auto">
          <a:xfrm>
            <a:off x="1116013" y="2276475"/>
            <a:ext cx="691356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/>
            <a:r>
              <a:rPr lang="kk-KZ" sz="3600" b="1">
                <a:solidFill>
                  <a:srgbClr val="002060"/>
                </a:solidFill>
              </a:rPr>
              <a:t>1.Слайдтарға тақырыпқа сай графикалық объектілер енгізу.</a:t>
            </a:r>
          </a:p>
          <a:p>
            <a:pPr marL="533400" indent="-533400"/>
            <a:r>
              <a:rPr lang="kk-KZ" sz="3600" b="1">
                <a:solidFill>
                  <a:srgbClr val="002060"/>
                </a:solidFill>
              </a:rPr>
              <a:t>2.Слайдтарға анимациялық эффектілер кіргізу.</a:t>
            </a:r>
          </a:p>
          <a:p>
            <a:pPr marL="533400" indent="-533400"/>
            <a:r>
              <a:rPr lang="kk-KZ" sz="3600" b="1">
                <a:solidFill>
                  <a:srgbClr val="002060"/>
                </a:solidFill>
              </a:rPr>
              <a:t>3. Слайдтарды безендіру.</a:t>
            </a:r>
          </a:p>
        </p:txBody>
      </p:sp>
      <p:pic>
        <p:nvPicPr>
          <p:cNvPr id="13328" name="Picture 17" descr="AG00051_">
            <a:hlinkClick r:id="rId5" action="ppaction://hlinkpres?slideindex=3&amp;slidetitle=Слайд 3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35938" y="6215063"/>
            <a:ext cx="100806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Стрелка влево 23">
            <a:hlinkClick r:id="rId7" action="ppaction://hlinksldjump"/>
          </p:cNvPr>
          <p:cNvSpPr/>
          <p:nvPr/>
        </p:nvSpPr>
        <p:spPr>
          <a:xfrm>
            <a:off x="1285875" y="5429250"/>
            <a:ext cx="571500" cy="357188"/>
          </a:xfrm>
          <a:prstGeom prst="leftArrow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8000"/>
              </a:solidFill>
            </a:endParaRPr>
          </a:p>
        </p:txBody>
      </p:sp>
      <p:pic>
        <p:nvPicPr>
          <p:cNvPr id="13330" name="Picture 13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688" y="457200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Овал 40">
            <a:hlinkClick r:id="rId8" action="ppaction://hlinksldjump"/>
          </p:cNvPr>
          <p:cNvSpPr/>
          <p:nvPr/>
        </p:nvSpPr>
        <p:spPr>
          <a:xfrm>
            <a:off x="3708400" y="908050"/>
            <a:ext cx="1511300" cy="1152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6600">
                <a:solidFill>
                  <a:srgbClr val="FFFFFF"/>
                </a:solidFill>
                <a:latin typeface="Arial" charset="0"/>
              </a:rPr>
              <a:t>2</a:t>
            </a:r>
            <a:endParaRPr lang="ru-RU" sz="660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42875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8572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13" y="5143500"/>
            <a:ext cx="1295401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4643438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-2857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63" y="57150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-214313"/>
            <a:ext cx="1295400" cy="118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38" y="528637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188" y="471487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Овал 40">
            <a:hlinkClick r:id="rId4" action="ppaction://hlinksldjump"/>
          </p:cNvPr>
          <p:cNvSpPr/>
          <p:nvPr/>
        </p:nvSpPr>
        <p:spPr>
          <a:xfrm>
            <a:off x="3708400" y="908050"/>
            <a:ext cx="1511300" cy="1152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6600">
                <a:solidFill>
                  <a:srgbClr val="FFFFFF"/>
                </a:solidFill>
                <a:latin typeface="Arial" charset="0"/>
              </a:rPr>
              <a:t>3</a:t>
            </a:r>
            <a:endParaRPr lang="ru-RU" sz="66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51" name="TextBox 14"/>
          <p:cNvSpPr txBox="1">
            <a:spLocks noChangeArrowheads="1"/>
          </p:cNvSpPr>
          <p:nvPr/>
        </p:nvSpPr>
        <p:spPr bwMode="auto">
          <a:xfrm>
            <a:off x="2000250" y="2286000"/>
            <a:ext cx="607218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4000" b="1">
                <a:solidFill>
                  <a:srgbClr val="002060"/>
                </a:solidFill>
              </a:rPr>
              <a:t>1.Презентацияны қорғау.</a:t>
            </a:r>
          </a:p>
          <a:p>
            <a:r>
              <a:rPr lang="kk-KZ" sz="4000" b="1">
                <a:solidFill>
                  <a:srgbClr val="002060"/>
                </a:solidFill>
              </a:rPr>
              <a:t>2.Мазмұнын ашу.</a:t>
            </a:r>
          </a:p>
          <a:p>
            <a:r>
              <a:rPr lang="kk-KZ" sz="4000" b="1">
                <a:solidFill>
                  <a:srgbClr val="002060"/>
                </a:solidFill>
              </a:rPr>
              <a:t>3.Уақытты үнемдеу.</a:t>
            </a:r>
            <a:endParaRPr lang="ru-RU" sz="40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6"/>
          <p:cNvSpPr>
            <a:spLocks noChangeArrowheads="1"/>
          </p:cNvSpPr>
          <p:nvPr/>
        </p:nvSpPr>
        <p:spPr bwMode="auto">
          <a:xfrm>
            <a:off x="3286125" y="2500313"/>
            <a:ext cx="2133600" cy="971550"/>
          </a:xfrm>
          <a:prstGeom prst="ellipse">
            <a:avLst/>
          </a:prstGeom>
          <a:solidFill>
            <a:srgbClr val="FD00F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sz="1400" b="1" i="1">
                <a:cs typeface="Times New Roman" pitchFamily="18" charset="0"/>
              </a:rPr>
              <a:t>ПРЕЗЕНТАЦИЯ</a:t>
            </a:r>
            <a:endParaRPr lang="en-US" sz="1100"/>
          </a:p>
          <a:p>
            <a:pPr algn="ctr" eaLnBrk="0" hangingPunct="0"/>
            <a:r>
              <a:rPr lang="kk-KZ" sz="1400" b="1" i="1">
                <a:cs typeface="Times New Roman" pitchFamily="18" charset="0"/>
              </a:rPr>
              <a:t>ҚАСИЕТТЕРІ</a:t>
            </a:r>
            <a:endParaRPr lang="kk-KZ"/>
          </a:p>
        </p:txBody>
      </p:sp>
      <p:sp>
        <p:nvSpPr>
          <p:cNvPr id="16387" name="Oval 32"/>
          <p:cNvSpPr>
            <a:spLocks noChangeArrowheads="1"/>
          </p:cNvSpPr>
          <p:nvPr/>
        </p:nvSpPr>
        <p:spPr bwMode="auto">
          <a:xfrm>
            <a:off x="1000125" y="500063"/>
            <a:ext cx="1857375" cy="561975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sz="1200">
                <a:solidFill>
                  <a:schemeClr val="bg1"/>
                </a:solidFill>
                <a:cs typeface="Times New Roman" pitchFamily="18" charset="0"/>
              </a:rPr>
              <a:t>Мазмұнын ашу</a:t>
            </a:r>
            <a:endParaRPr lang="kk-KZ">
              <a:solidFill>
                <a:schemeClr val="bg1"/>
              </a:solidFill>
            </a:endParaRPr>
          </a:p>
        </p:txBody>
      </p:sp>
      <p:sp>
        <p:nvSpPr>
          <p:cNvPr id="16388" name="Oval 27"/>
          <p:cNvSpPr>
            <a:spLocks noChangeArrowheads="1"/>
          </p:cNvSpPr>
          <p:nvPr/>
        </p:nvSpPr>
        <p:spPr bwMode="auto">
          <a:xfrm>
            <a:off x="3357563" y="785813"/>
            <a:ext cx="1676400" cy="6858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sz="1200" b="1" i="1">
                <a:solidFill>
                  <a:schemeClr val="bg1"/>
                </a:solidFill>
                <a:cs typeface="Times New Roman" pitchFamily="18" charset="0"/>
              </a:rPr>
              <a:t>Жоспары болу керек</a:t>
            </a:r>
            <a:endParaRPr lang="kk-KZ">
              <a:solidFill>
                <a:schemeClr val="bg1"/>
              </a:solidFill>
            </a:endParaRPr>
          </a:p>
        </p:txBody>
      </p:sp>
      <p:sp>
        <p:nvSpPr>
          <p:cNvPr id="16389" name="Oval 25"/>
          <p:cNvSpPr>
            <a:spLocks noChangeArrowheads="1"/>
          </p:cNvSpPr>
          <p:nvPr/>
        </p:nvSpPr>
        <p:spPr bwMode="auto">
          <a:xfrm>
            <a:off x="2571750" y="5072063"/>
            <a:ext cx="1533525" cy="704850"/>
          </a:xfrm>
          <a:prstGeom prst="ellipse">
            <a:avLst/>
          </a:prstGeom>
          <a:solidFill>
            <a:srgbClr val="FF7E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kk-KZ" sz="1200">
                <a:cs typeface="Times New Roman" pitchFamily="18" charset="0"/>
              </a:rPr>
              <a:t>Үйлесімділік</a:t>
            </a:r>
            <a:endParaRPr lang="kk-KZ"/>
          </a:p>
        </p:txBody>
      </p:sp>
      <p:sp>
        <p:nvSpPr>
          <p:cNvPr id="16390" name="Oval 24"/>
          <p:cNvSpPr>
            <a:spLocks noChangeArrowheads="1"/>
          </p:cNvSpPr>
          <p:nvPr/>
        </p:nvSpPr>
        <p:spPr bwMode="auto">
          <a:xfrm>
            <a:off x="1214438" y="4500563"/>
            <a:ext cx="1533525" cy="657225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kk-KZ" sz="1200">
                <a:cs typeface="Times New Roman" pitchFamily="18" charset="0"/>
              </a:rPr>
              <a:t>Контрастілік</a:t>
            </a:r>
            <a:endParaRPr lang="kk-KZ"/>
          </a:p>
        </p:txBody>
      </p:sp>
      <p:sp>
        <p:nvSpPr>
          <p:cNvPr id="16391" name="Oval 23"/>
          <p:cNvSpPr>
            <a:spLocks noChangeArrowheads="1"/>
          </p:cNvSpPr>
          <p:nvPr/>
        </p:nvSpPr>
        <p:spPr bwMode="auto">
          <a:xfrm>
            <a:off x="3000375" y="3929063"/>
            <a:ext cx="1695450" cy="6286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kk-KZ" sz="1200" b="1" i="1">
                <a:solidFill>
                  <a:schemeClr val="bg1"/>
                </a:solidFill>
                <a:cs typeface="Times New Roman" pitchFamily="18" charset="0"/>
              </a:rPr>
              <a:t>Эстетикалық талғамға сай</a:t>
            </a:r>
            <a:endParaRPr lang="kk-KZ">
              <a:solidFill>
                <a:schemeClr val="bg1"/>
              </a:solidFill>
            </a:endParaRPr>
          </a:p>
        </p:txBody>
      </p:sp>
      <p:sp>
        <p:nvSpPr>
          <p:cNvPr id="16392" name="Oval 30"/>
          <p:cNvSpPr>
            <a:spLocks noChangeArrowheads="1"/>
          </p:cNvSpPr>
          <p:nvPr/>
        </p:nvSpPr>
        <p:spPr bwMode="auto">
          <a:xfrm>
            <a:off x="5286375" y="500063"/>
            <a:ext cx="2009775" cy="914400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sz="1200">
                <a:solidFill>
                  <a:schemeClr val="bg1"/>
                </a:solidFill>
                <a:cs typeface="Times New Roman" pitchFamily="18" charset="0"/>
              </a:rPr>
              <a:t>Слайдтар ықшам,қарапайым болу керек</a:t>
            </a:r>
            <a:endParaRPr lang="kk-KZ">
              <a:solidFill>
                <a:schemeClr val="bg1"/>
              </a:solidFill>
            </a:endParaRPr>
          </a:p>
        </p:txBody>
      </p:sp>
      <p:sp>
        <p:nvSpPr>
          <p:cNvPr id="16393" name="Oval 22"/>
          <p:cNvSpPr>
            <a:spLocks noChangeArrowheads="1"/>
          </p:cNvSpPr>
          <p:nvPr/>
        </p:nvSpPr>
        <p:spPr bwMode="auto">
          <a:xfrm>
            <a:off x="4357688" y="5072063"/>
            <a:ext cx="2000250" cy="828675"/>
          </a:xfrm>
          <a:prstGeom prst="ellipse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sz="1200">
                <a:solidFill>
                  <a:schemeClr val="bg1"/>
                </a:solidFill>
                <a:cs typeface="Times New Roman" pitchFamily="18" charset="0"/>
              </a:rPr>
              <a:t>Объект фоннан ерекшеленуі</a:t>
            </a:r>
            <a:endParaRPr lang="en-US" sz="1100">
              <a:solidFill>
                <a:schemeClr val="bg1"/>
              </a:solidFill>
            </a:endParaRPr>
          </a:p>
          <a:p>
            <a:pPr algn="ctr" eaLnBrk="0" hangingPunct="0"/>
            <a:r>
              <a:rPr lang="kk-KZ" sz="1200">
                <a:solidFill>
                  <a:schemeClr val="bg1"/>
                </a:solidFill>
                <a:cs typeface="Times New Roman" pitchFamily="18" charset="0"/>
              </a:rPr>
              <a:t>керек</a:t>
            </a:r>
            <a:endParaRPr lang="kk-KZ">
              <a:solidFill>
                <a:schemeClr val="bg1"/>
              </a:solidFill>
            </a:endParaRPr>
          </a:p>
        </p:txBody>
      </p:sp>
      <p:cxnSp>
        <p:nvCxnSpPr>
          <p:cNvPr id="16394" name="AutoShape 28"/>
          <p:cNvCxnSpPr>
            <a:cxnSpLocks noChangeShapeType="1"/>
          </p:cNvCxnSpPr>
          <p:nvPr/>
        </p:nvCxnSpPr>
        <p:spPr bwMode="auto">
          <a:xfrm flipH="1" flipV="1">
            <a:off x="4143375" y="1571625"/>
            <a:ext cx="71438" cy="857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395" name="AutoShape 31"/>
          <p:cNvCxnSpPr>
            <a:cxnSpLocks noChangeShapeType="1"/>
          </p:cNvCxnSpPr>
          <p:nvPr/>
        </p:nvCxnSpPr>
        <p:spPr bwMode="auto">
          <a:xfrm>
            <a:off x="4357688" y="4572000"/>
            <a:ext cx="428625" cy="3571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396" name="AutoShape 21"/>
          <p:cNvCxnSpPr>
            <a:cxnSpLocks noChangeShapeType="1"/>
          </p:cNvCxnSpPr>
          <p:nvPr/>
        </p:nvCxnSpPr>
        <p:spPr bwMode="auto">
          <a:xfrm flipH="1" flipV="1">
            <a:off x="2714625" y="2143125"/>
            <a:ext cx="928688" cy="4286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397" name="AutoShape 20"/>
          <p:cNvCxnSpPr>
            <a:cxnSpLocks noChangeShapeType="1"/>
          </p:cNvCxnSpPr>
          <p:nvPr/>
        </p:nvCxnSpPr>
        <p:spPr bwMode="auto">
          <a:xfrm flipH="1" flipV="1">
            <a:off x="1357313" y="2571750"/>
            <a:ext cx="357187" cy="142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398" name="AutoShape 19"/>
          <p:cNvCxnSpPr>
            <a:cxnSpLocks noChangeShapeType="1"/>
          </p:cNvCxnSpPr>
          <p:nvPr/>
        </p:nvCxnSpPr>
        <p:spPr bwMode="auto">
          <a:xfrm flipH="1">
            <a:off x="4143375" y="3571875"/>
            <a:ext cx="142875" cy="2857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399" name="AutoShape 18"/>
          <p:cNvCxnSpPr>
            <a:cxnSpLocks noChangeShapeType="1"/>
          </p:cNvCxnSpPr>
          <p:nvPr/>
        </p:nvCxnSpPr>
        <p:spPr bwMode="auto">
          <a:xfrm flipH="1">
            <a:off x="2571750" y="4429125"/>
            <a:ext cx="438150" cy="476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400" name="AutoShape 17"/>
          <p:cNvCxnSpPr>
            <a:cxnSpLocks noChangeShapeType="1"/>
          </p:cNvCxnSpPr>
          <p:nvPr/>
        </p:nvCxnSpPr>
        <p:spPr bwMode="auto">
          <a:xfrm>
            <a:off x="2511425" y="2732088"/>
            <a:ext cx="276225" cy="76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401" name="AutoShape 16"/>
          <p:cNvCxnSpPr>
            <a:cxnSpLocks noChangeShapeType="1"/>
          </p:cNvCxnSpPr>
          <p:nvPr/>
        </p:nvCxnSpPr>
        <p:spPr bwMode="auto">
          <a:xfrm>
            <a:off x="1701800" y="2989263"/>
            <a:ext cx="0" cy="2381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6402" name="Oval 15"/>
          <p:cNvSpPr>
            <a:spLocks noChangeArrowheads="1"/>
          </p:cNvSpPr>
          <p:nvPr/>
        </p:nvSpPr>
        <p:spPr bwMode="auto">
          <a:xfrm>
            <a:off x="5357813" y="3214688"/>
            <a:ext cx="2143125" cy="561975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kk-KZ" sz="1200" b="1" i="1">
                <a:solidFill>
                  <a:schemeClr val="bg1"/>
                </a:solidFill>
                <a:cs typeface="Times New Roman" pitchFamily="18" charset="0"/>
              </a:rPr>
              <a:t>интерактивтілігі</a:t>
            </a:r>
            <a:endParaRPr lang="kk-KZ">
              <a:solidFill>
                <a:schemeClr val="bg1"/>
              </a:solidFill>
            </a:endParaRPr>
          </a:p>
        </p:txBody>
      </p:sp>
      <p:sp>
        <p:nvSpPr>
          <p:cNvPr id="16403" name="Oval 14"/>
          <p:cNvSpPr>
            <a:spLocks noChangeArrowheads="1"/>
          </p:cNvSpPr>
          <p:nvPr/>
        </p:nvSpPr>
        <p:spPr bwMode="auto">
          <a:xfrm>
            <a:off x="7143750" y="3643313"/>
            <a:ext cx="1581150" cy="755650"/>
          </a:xfrm>
          <a:prstGeom prst="ellipse">
            <a:avLst/>
          </a:prstGeom>
          <a:solidFill>
            <a:srgbClr val="FF7E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sz="1200">
                <a:solidFill>
                  <a:schemeClr val="bg1"/>
                </a:solidFill>
                <a:cs typeface="Times New Roman" pitchFamily="18" charset="0"/>
              </a:rPr>
              <a:t>Анимациялық әсерлеу</a:t>
            </a:r>
            <a:endParaRPr lang="kk-KZ">
              <a:solidFill>
                <a:schemeClr val="bg1"/>
              </a:solidFill>
            </a:endParaRPr>
          </a:p>
        </p:txBody>
      </p:sp>
      <p:sp>
        <p:nvSpPr>
          <p:cNvPr id="16404" name="Oval 13"/>
          <p:cNvSpPr>
            <a:spLocks noChangeArrowheads="1"/>
          </p:cNvSpPr>
          <p:nvPr/>
        </p:nvSpPr>
        <p:spPr bwMode="auto">
          <a:xfrm>
            <a:off x="6858000" y="4929188"/>
            <a:ext cx="1857375" cy="6762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sz="1200">
                <a:cs typeface="Times New Roman" pitchFamily="18" charset="0"/>
              </a:rPr>
              <a:t>Дыбыспен сүйемелдеу</a:t>
            </a:r>
            <a:endParaRPr lang="kk-KZ"/>
          </a:p>
        </p:txBody>
      </p:sp>
      <p:sp>
        <p:nvSpPr>
          <p:cNvPr id="16405" name="Oval 12"/>
          <p:cNvSpPr>
            <a:spLocks noChangeArrowheads="1"/>
          </p:cNvSpPr>
          <p:nvPr/>
        </p:nvSpPr>
        <p:spPr bwMode="auto">
          <a:xfrm>
            <a:off x="7215188" y="2500313"/>
            <a:ext cx="1628775" cy="685800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kk-KZ" sz="1200" b="1">
                <a:solidFill>
                  <a:schemeClr val="bg1"/>
                </a:solidFill>
                <a:cs typeface="Times New Roman" pitchFamily="18" charset="0"/>
              </a:rPr>
              <a:t>Интернеттке жіберу</a:t>
            </a:r>
            <a:endParaRPr lang="kk-KZ">
              <a:solidFill>
                <a:schemeClr val="bg1"/>
              </a:solidFill>
            </a:endParaRPr>
          </a:p>
        </p:txBody>
      </p:sp>
      <p:cxnSp>
        <p:nvCxnSpPr>
          <p:cNvPr id="16406" name="AutoShape 11"/>
          <p:cNvCxnSpPr>
            <a:cxnSpLocks noChangeShapeType="1"/>
          </p:cNvCxnSpPr>
          <p:nvPr/>
        </p:nvCxnSpPr>
        <p:spPr bwMode="auto">
          <a:xfrm>
            <a:off x="7143750" y="3714750"/>
            <a:ext cx="228600" cy="476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407" name="AutoShape 10"/>
          <p:cNvCxnSpPr>
            <a:cxnSpLocks noChangeShapeType="1"/>
          </p:cNvCxnSpPr>
          <p:nvPr/>
        </p:nvCxnSpPr>
        <p:spPr bwMode="auto">
          <a:xfrm flipV="1">
            <a:off x="7000875" y="3143250"/>
            <a:ext cx="476250" cy="95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408" name="AutoShape 9"/>
          <p:cNvCxnSpPr>
            <a:cxnSpLocks noChangeShapeType="1"/>
          </p:cNvCxnSpPr>
          <p:nvPr/>
        </p:nvCxnSpPr>
        <p:spPr bwMode="auto">
          <a:xfrm>
            <a:off x="5500688" y="3000375"/>
            <a:ext cx="266700" cy="1746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409" name="AutoShape 8"/>
          <p:cNvCxnSpPr>
            <a:cxnSpLocks noChangeShapeType="1"/>
          </p:cNvCxnSpPr>
          <p:nvPr/>
        </p:nvCxnSpPr>
        <p:spPr bwMode="auto">
          <a:xfrm>
            <a:off x="6572250" y="3857625"/>
            <a:ext cx="323850" cy="1028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6410" name="Oval 7"/>
          <p:cNvSpPr>
            <a:spLocks noChangeArrowheads="1"/>
          </p:cNvSpPr>
          <p:nvPr/>
        </p:nvSpPr>
        <p:spPr bwMode="auto">
          <a:xfrm>
            <a:off x="1285875" y="2643188"/>
            <a:ext cx="1724025" cy="882650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kk-KZ" sz="1200" b="1" i="1">
                <a:solidFill>
                  <a:schemeClr val="bg1"/>
                </a:solidFill>
                <a:cs typeface="Times New Roman" pitchFamily="18" charset="0"/>
              </a:rPr>
              <a:t>Графикалық объектілермен </a:t>
            </a:r>
            <a:endParaRPr lang="en-US" sz="1100">
              <a:solidFill>
                <a:schemeClr val="bg1"/>
              </a:solidFill>
            </a:endParaRPr>
          </a:p>
          <a:p>
            <a:pPr eaLnBrk="0" hangingPunct="0"/>
            <a:r>
              <a:rPr lang="kk-KZ" sz="1200" b="1" i="1">
                <a:solidFill>
                  <a:schemeClr val="bg1"/>
                </a:solidFill>
                <a:cs typeface="Times New Roman" pitchFamily="18" charset="0"/>
              </a:rPr>
              <a:t>көркемдеу</a:t>
            </a:r>
            <a:endParaRPr lang="kk-KZ">
              <a:solidFill>
                <a:schemeClr val="bg1"/>
              </a:solidFill>
            </a:endParaRPr>
          </a:p>
        </p:txBody>
      </p:sp>
      <p:sp>
        <p:nvSpPr>
          <p:cNvPr id="16411" name="Oval 29"/>
          <p:cNvSpPr>
            <a:spLocks noChangeArrowheads="1"/>
          </p:cNvSpPr>
          <p:nvPr/>
        </p:nvSpPr>
        <p:spPr bwMode="auto">
          <a:xfrm>
            <a:off x="1643063" y="1714500"/>
            <a:ext cx="1257300" cy="444500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kk-KZ" sz="1200">
                <a:cs typeface="Times New Roman" pitchFamily="18" charset="0"/>
              </a:rPr>
              <a:t>Суреттер</a:t>
            </a:r>
            <a:endParaRPr lang="kk-KZ"/>
          </a:p>
        </p:txBody>
      </p:sp>
      <p:sp>
        <p:nvSpPr>
          <p:cNvPr id="16412" name="Oval 6"/>
          <p:cNvSpPr>
            <a:spLocks noChangeArrowheads="1"/>
          </p:cNvSpPr>
          <p:nvPr/>
        </p:nvSpPr>
        <p:spPr bwMode="auto">
          <a:xfrm>
            <a:off x="357188" y="3643313"/>
            <a:ext cx="1514475" cy="495300"/>
          </a:xfrm>
          <a:prstGeom prst="ellipse">
            <a:avLst/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kk-KZ" sz="1200">
                <a:cs typeface="Times New Roman" pitchFamily="18" charset="0"/>
              </a:rPr>
              <a:t>диаграмалар</a:t>
            </a:r>
            <a:endParaRPr lang="kk-KZ"/>
          </a:p>
        </p:txBody>
      </p:sp>
      <p:sp>
        <p:nvSpPr>
          <p:cNvPr id="16413" name="Oval 5"/>
          <p:cNvSpPr>
            <a:spLocks noChangeArrowheads="1"/>
          </p:cNvSpPr>
          <p:nvPr/>
        </p:nvSpPr>
        <p:spPr bwMode="auto">
          <a:xfrm>
            <a:off x="500063" y="2143125"/>
            <a:ext cx="1214437" cy="4730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kk-KZ" sz="1200">
                <a:cs typeface="Times New Roman" pitchFamily="18" charset="0"/>
              </a:rPr>
              <a:t>сызбалар</a:t>
            </a:r>
            <a:endParaRPr lang="kk-KZ"/>
          </a:p>
        </p:txBody>
      </p:sp>
      <p:cxnSp>
        <p:nvCxnSpPr>
          <p:cNvPr id="16414" name="AutoShape 4"/>
          <p:cNvCxnSpPr>
            <a:cxnSpLocks noChangeShapeType="1"/>
          </p:cNvCxnSpPr>
          <p:nvPr/>
        </p:nvCxnSpPr>
        <p:spPr bwMode="auto">
          <a:xfrm flipV="1">
            <a:off x="2286000" y="2143125"/>
            <a:ext cx="46038" cy="3571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415" name="AutoShape 3"/>
          <p:cNvCxnSpPr>
            <a:cxnSpLocks noChangeShapeType="1"/>
          </p:cNvCxnSpPr>
          <p:nvPr/>
        </p:nvCxnSpPr>
        <p:spPr bwMode="auto">
          <a:xfrm flipH="1">
            <a:off x="1500188" y="3500438"/>
            <a:ext cx="142875" cy="142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416" name="AutoShape 2"/>
          <p:cNvCxnSpPr>
            <a:cxnSpLocks noChangeShapeType="1"/>
          </p:cNvCxnSpPr>
          <p:nvPr/>
        </p:nvCxnSpPr>
        <p:spPr bwMode="auto">
          <a:xfrm flipH="1" flipV="1">
            <a:off x="2857500" y="857250"/>
            <a:ext cx="500063" cy="142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6417" name="AutoShape 1"/>
          <p:cNvCxnSpPr>
            <a:cxnSpLocks noChangeShapeType="1"/>
          </p:cNvCxnSpPr>
          <p:nvPr/>
        </p:nvCxnSpPr>
        <p:spPr bwMode="auto">
          <a:xfrm flipH="1">
            <a:off x="3643313" y="4643438"/>
            <a:ext cx="71437" cy="374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6418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6419" name="Rectangle 3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/>
              <a:t/>
            </a:r>
            <a:br>
              <a:rPr lang="ru-RU" sz="1100"/>
            </a:br>
            <a:endParaRPr lang="ru-RU"/>
          </a:p>
          <a:p>
            <a:pPr eaLnBrk="0" hangingPunct="0"/>
            <a:endParaRPr lang="ru-RU"/>
          </a:p>
        </p:txBody>
      </p:sp>
      <p:sp>
        <p:nvSpPr>
          <p:cNvPr id="16420" name="Rectangle 3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kk-KZ" sz="1400">
              <a:cs typeface="Times New Roman" pitchFamily="18" charset="0"/>
            </a:endParaRPr>
          </a:p>
          <a:p>
            <a:pPr eaLnBrk="0" hangingPunct="0"/>
            <a:r>
              <a:rPr lang="kk-KZ" sz="1400">
                <a:cs typeface="Times New Roman" pitchFamily="18" charset="0"/>
              </a:rPr>
              <a:t>                        </a:t>
            </a:r>
            <a:endParaRPr lang="ru-RU" sz="1100"/>
          </a:p>
          <a:p>
            <a:pPr eaLnBrk="0" hangingPunct="0"/>
            <a:endParaRPr lang="ru-RU"/>
          </a:p>
        </p:txBody>
      </p:sp>
      <p:sp>
        <p:nvSpPr>
          <p:cNvPr id="16421" name="Rectangle 52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cxnSp>
        <p:nvCxnSpPr>
          <p:cNvPr id="39" name="Прямая со стрелкой 38"/>
          <p:cNvCxnSpPr/>
          <p:nvPr/>
        </p:nvCxnSpPr>
        <p:spPr>
          <a:xfrm flipV="1">
            <a:off x="5000625" y="857250"/>
            <a:ext cx="357188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2"/>
          <p:cNvSpPr txBox="1">
            <a:spLocks noChangeArrowheads="1"/>
          </p:cNvSpPr>
          <p:nvPr/>
        </p:nvSpPr>
        <p:spPr bwMode="auto">
          <a:xfrm>
            <a:off x="1571625" y="214313"/>
            <a:ext cx="571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3200" b="1">
                <a:solidFill>
                  <a:srgbClr val="FF0000"/>
                </a:solidFill>
              </a:rPr>
              <a:t>БАҒАЛАУ ПАРАҒЫ</a:t>
            </a:r>
            <a:endParaRPr lang="ru-RU" sz="3200" b="1">
              <a:solidFill>
                <a:srgbClr val="FF0000"/>
              </a:solidFill>
            </a:endParaRPr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357188" y="857250"/>
            <a:ext cx="84296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kk-KZ" sz="2000" dirty="0">
                <a:solidFill>
                  <a:schemeClr val="bg1"/>
                </a:solidFill>
                <a:cs typeface="Times New Roman" pitchFamily="18" charset="0"/>
              </a:rPr>
              <a:t>Бағалау парақтарын толтыру,оқушыларды бағалау.</a:t>
            </a:r>
            <a:endParaRPr lang="ru-RU" sz="2000" dirty="0">
              <a:solidFill>
                <a:schemeClr val="bg1"/>
              </a:solidFill>
            </a:endParaRPr>
          </a:p>
          <a:p>
            <a:pPr eaLnBrk="0" hangingPunct="0"/>
            <a:r>
              <a:rPr lang="kk-KZ" sz="2000" dirty="0">
                <a:solidFill>
                  <a:schemeClr val="bg1"/>
                </a:solidFill>
                <a:cs typeface="Times New Roman" pitchFamily="18" charset="0"/>
              </a:rPr>
              <a:t>(Бір топтағы екі оқушы бір-бірін бағалайды әр кезеңге 0-5ұпайға дейін беру,</a:t>
            </a:r>
            <a:endParaRPr lang="ru-RU" sz="2000" dirty="0">
              <a:solidFill>
                <a:schemeClr val="bg1"/>
              </a:solidFill>
            </a:endParaRPr>
          </a:p>
          <a:p>
            <a:pPr eaLnBrk="0" hangingPunct="0"/>
            <a:r>
              <a:rPr lang="kk-KZ" sz="2000" dirty="0">
                <a:solidFill>
                  <a:schemeClr val="bg1"/>
                </a:solidFill>
                <a:cs typeface="Times New Roman" pitchFamily="18" charset="0"/>
              </a:rPr>
              <a:t>5</a:t>
            </a:r>
            <a:r>
              <a:rPr lang="kk-KZ" sz="2000" dirty="0" smtClean="0">
                <a:solidFill>
                  <a:schemeClr val="bg1"/>
                </a:solidFill>
                <a:cs typeface="Times New Roman" pitchFamily="18" charset="0"/>
              </a:rPr>
              <a:t>-15 </a:t>
            </a:r>
            <a:r>
              <a:rPr lang="kk-KZ" sz="2000" dirty="0">
                <a:solidFill>
                  <a:schemeClr val="bg1"/>
                </a:solidFill>
                <a:cs typeface="Times New Roman" pitchFamily="18" charset="0"/>
              </a:rPr>
              <a:t>ұпай «3»-тік баға</a:t>
            </a:r>
            <a:r>
              <a:rPr lang="kk-KZ" sz="2000" dirty="0" smtClean="0">
                <a:solidFill>
                  <a:schemeClr val="bg1"/>
                </a:solidFill>
                <a:cs typeface="Times New Roman" pitchFamily="18" charset="0"/>
              </a:rPr>
              <a:t>,</a:t>
            </a:r>
          </a:p>
          <a:p>
            <a:pPr eaLnBrk="0" hangingPunct="0"/>
            <a:r>
              <a:rPr lang="kk-KZ" sz="2000" dirty="0" smtClean="0">
                <a:solidFill>
                  <a:schemeClr val="bg1"/>
                </a:solidFill>
                <a:cs typeface="Times New Roman" pitchFamily="18" charset="0"/>
              </a:rPr>
              <a:t>15-25 </a:t>
            </a:r>
            <a:r>
              <a:rPr lang="kk-KZ" sz="2000" dirty="0">
                <a:solidFill>
                  <a:schemeClr val="bg1"/>
                </a:solidFill>
                <a:cs typeface="Times New Roman" pitchFamily="18" charset="0"/>
              </a:rPr>
              <a:t>ұпай «4»-тік баға</a:t>
            </a:r>
            <a:r>
              <a:rPr lang="kk-KZ" sz="2000" dirty="0" smtClean="0">
                <a:solidFill>
                  <a:schemeClr val="bg1"/>
                </a:solidFill>
                <a:cs typeface="Times New Roman" pitchFamily="18" charset="0"/>
              </a:rPr>
              <a:t>,</a:t>
            </a:r>
          </a:p>
          <a:p>
            <a:pPr eaLnBrk="0" hangingPunct="0"/>
            <a:r>
              <a:rPr lang="kk-KZ" sz="2000" dirty="0" smtClean="0">
                <a:solidFill>
                  <a:schemeClr val="bg1"/>
                </a:solidFill>
                <a:cs typeface="Times New Roman" pitchFamily="18" charset="0"/>
              </a:rPr>
              <a:t>25-30 </a:t>
            </a:r>
            <a:r>
              <a:rPr lang="kk-KZ" sz="2000" dirty="0">
                <a:solidFill>
                  <a:schemeClr val="bg1"/>
                </a:solidFill>
                <a:cs typeface="Times New Roman" pitchFamily="18" charset="0"/>
              </a:rPr>
              <a:t>ұпай «5»-тік баға)</a:t>
            </a:r>
            <a:endParaRPr lang="kk-KZ" sz="2000" dirty="0">
              <a:solidFill>
                <a:schemeClr val="bg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85720" y="2786058"/>
          <a:ext cx="8429684" cy="3214706"/>
        </p:xfrm>
        <a:graphic>
          <a:graphicData uri="http://schemas.openxmlformats.org/drawingml/2006/table">
            <a:tbl>
              <a:tblPr/>
              <a:tblGrid>
                <a:gridCol w="1171584"/>
                <a:gridCol w="1054760"/>
                <a:gridCol w="1170744"/>
                <a:gridCol w="1162339"/>
                <a:gridCol w="1172422"/>
                <a:gridCol w="939200"/>
                <a:gridCol w="939200"/>
                <a:gridCol w="464767"/>
                <a:gridCol w="354668"/>
              </a:tblGrid>
              <a:tr h="876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Аты-жөні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Үй жұмысы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1-деңгейлік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тапсырма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2-деңгейлік тапсырма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3-деңгейлік тапсырма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Шығарма-шылық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жұмыс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Қорытынды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Ұпайы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Баға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300" dirty="0">
                        <a:latin typeface="Times New Roman"/>
                        <a:ea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1285875" y="404813"/>
            <a:ext cx="60229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5400">
                <a:solidFill>
                  <a:srgbClr val="FF0000"/>
                </a:solidFill>
              </a:rPr>
              <a:t>Үйге тапсырма:</a:t>
            </a:r>
            <a:endParaRPr lang="ru-RU" sz="5400">
              <a:solidFill>
                <a:srgbClr val="FF0000"/>
              </a:solidFill>
            </a:endParaRPr>
          </a:p>
        </p:txBody>
      </p:sp>
      <p:pic>
        <p:nvPicPr>
          <p:cNvPr id="17411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14313"/>
            <a:ext cx="1295400" cy="118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13" y="5143500"/>
            <a:ext cx="1295401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13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38" y="5214938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42862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107156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-214313"/>
            <a:ext cx="1295400" cy="118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858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1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442912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2" name="Picture 4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63" y="5500688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3" name="Picture 14" descr="stars_8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95738" y="5013325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4" name="Picture 14" descr="bestgif_narod_ru_21100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237116">
            <a:off x="1717675" y="3240088"/>
            <a:ext cx="935037" cy="270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5" name="Picture 14" descr="bestgif_narod_ru_21100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3058445">
            <a:off x="6734175" y="3221038"/>
            <a:ext cx="935037" cy="270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6" name="Rectangle 20"/>
          <p:cNvSpPr>
            <a:spLocks noChangeArrowheads="1"/>
          </p:cNvSpPr>
          <p:nvPr/>
        </p:nvSpPr>
        <p:spPr bwMode="auto">
          <a:xfrm>
            <a:off x="1714500" y="1357313"/>
            <a:ext cx="55721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kk-KZ" sz="2400" b="1" i="1">
                <a:cs typeface="Times New Roman" pitchFamily="18" charset="0"/>
              </a:rPr>
              <a:t>«Қазақстан -2030» тақырыбына</a:t>
            </a:r>
            <a:r>
              <a:rPr lang="ca-ES" sz="2400" b="1" i="1">
                <a:cs typeface="Times New Roman" pitchFamily="18" charset="0"/>
              </a:rPr>
              <a:t>; </a:t>
            </a:r>
            <a:endParaRPr lang="ru-RU" sz="2400" b="1" i="1"/>
          </a:p>
          <a:p>
            <a:pPr eaLnBrk="0" hangingPunct="0"/>
            <a:r>
              <a:rPr lang="kk-KZ" sz="2400" b="1" i="1">
                <a:cs typeface="Times New Roman" pitchFamily="18" charset="0"/>
              </a:rPr>
              <a:t>«Жаңа жыл» тақырыбына</a:t>
            </a:r>
            <a:r>
              <a:rPr lang="ca-ES" sz="2400" b="1" i="1">
                <a:cs typeface="Times New Roman" pitchFamily="18" charset="0"/>
              </a:rPr>
              <a:t>; </a:t>
            </a:r>
            <a:endParaRPr lang="ru-RU" sz="2400" b="1" i="1"/>
          </a:p>
          <a:p>
            <a:pPr eaLnBrk="0" hangingPunct="0"/>
            <a:r>
              <a:rPr lang="kk-KZ" sz="2400" b="1" i="1">
                <a:cs typeface="Times New Roman" pitchFamily="18" charset="0"/>
              </a:rPr>
              <a:t>«8-Науырыз» тақырыбына</a:t>
            </a:r>
            <a:r>
              <a:rPr lang="ca-ES" sz="2400" b="1" i="1">
                <a:cs typeface="Times New Roman" pitchFamily="18" charset="0"/>
              </a:rPr>
              <a:t>; </a:t>
            </a:r>
            <a:endParaRPr lang="ru-RU" sz="2400" b="1" i="1"/>
          </a:p>
          <a:p>
            <a:pPr eaLnBrk="0" hangingPunct="0"/>
            <a:r>
              <a:rPr lang="kk-KZ" sz="2400" b="1" i="1">
                <a:cs typeface="Times New Roman" pitchFamily="18" charset="0"/>
              </a:rPr>
              <a:t>«Азиада» тақырыбына</a:t>
            </a:r>
            <a:r>
              <a:rPr lang="ca-ES" sz="2400" b="1" i="1">
                <a:cs typeface="Times New Roman" pitchFamily="18" charset="0"/>
              </a:rPr>
              <a:t>: </a:t>
            </a:r>
            <a:endParaRPr lang="ru-RU" sz="2400" b="1" i="1"/>
          </a:p>
          <a:p>
            <a:pPr eaLnBrk="0" hangingPunct="0"/>
            <a:r>
              <a:rPr lang="kk-KZ" sz="2400" b="1" i="1">
                <a:cs typeface="Times New Roman" pitchFamily="18" charset="0"/>
              </a:rPr>
              <a:t>«Менің жолдастарым» тақырыбына презентация құрастыру.</a:t>
            </a:r>
            <a:endParaRPr lang="kk-KZ" sz="2400" b="1" i="1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928688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0"/>
            <a:ext cx="12954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13" y="-214313"/>
            <a:ext cx="1295401" cy="118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8366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7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8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9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5296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2" name="Picture 10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528637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3" name="Picture 11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4" name="Picture 12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479742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5" name="Picture 13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6" name="Picture 14" descr="0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575" y="476250"/>
            <a:ext cx="2667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7" name="Picture 15" descr="04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6237288"/>
            <a:ext cx="2667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8" name="Picture 16" descr="AG00051_">
            <a:hlinkClick r:id="rId4" action="ppaction://hlinkpres?slideindex=1&amp;slidetitle=Слайд 1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56550" y="6237288"/>
            <a:ext cx="1008063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9" name="Picture 18" descr="bestgif_narod_ru_937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72125" y="3500438"/>
            <a:ext cx="3571875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1571625" y="928688"/>
            <a:ext cx="6286500" cy="30464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dirty="0" err="1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Сабақ аяқталды.</a:t>
            </a:r>
            <a:endParaRPr lang="ru-RU" sz="4800" b="1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4800" b="1" dirty="0" err="1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Зейін</a:t>
            </a:r>
            <a:r>
              <a:rPr lang="ru-RU" sz="4800" b="1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4800" b="1" dirty="0" err="1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қойып</a:t>
            </a:r>
            <a:r>
              <a:rPr lang="ru-RU" sz="4800" b="1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ru-RU" sz="4800" b="1" dirty="0" err="1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тыңдағандарыңызға</a:t>
            </a:r>
            <a:r>
              <a:rPr lang="ru-RU" sz="4800" b="1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ru-RU" sz="4800" b="1" dirty="0" err="1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рахмет</a:t>
            </a:r>
            <a:r>
              <a:rPr lang="ru-RU" sz="4800" b="1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7"/>
          <p:cNvSpPr txBox="1">
            <a:spLocks noChangeArrowheads="1"/>
          </p:cNvSpPr>
          <p:nvPr/>
        </p:nvSpPr>
        <p:spPr bwMode="auto">
          <a:xfrm>
            <a:off x="714375" y="1268413"/>
            <a:ext cx="7602538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/>
              <a:t> </a:t>
            </a:r>
            <a:r>
              <a:rPr lang="kk-KZ" sz="2000" b="1" i="1" u="sng"/>
              <a:t>Сабақтың  мақсаты:</a:t>
            </a:r>
            <a:r>
              <a:rPr lang="kk-KZ" sz="2000" b="1"/>
              <a:t>  Оқушыларға </a:t>
            </a:r>
            <a:r>
              <a:rPr lang="en-US" sz="2000" b="1"/>
              <a:t>Power Point</a:t>
            </a:r>
            <a:r>
              <a:rPr lang="kk-KZ" sz="2000" b="1"/>
              <a:t> бағдарламасында жұмыс істеуді меңгерту.</a:t>
            </a:r>
          </a:p>
          <a:p>
            <a:endParaRPr lang="kk-KZ" sz="2000" b="1" i="1" u="sng"/>
          </a:p>
          <a:p>
            <a:r>
              <a:rPr lang="kk-KZ" sz="2000" b="1" i="1" u="sng"/>
              <a:t>Білімділік </a:t>
            </a:r>
            <a:r>
              <a:rPr lang="kk-KZ" sz="2000" b="1"/>
              <a:t>                    </a:t>
            </a:r>
            <a:r>
              <a:rPr lang="en-US" sz="2000" b="1"/>
              <a:t> Power Point</a:t>
            </a:r>
            <a:r>
              <a:rPr lang="kk-KZ" sz="2000" b="1"/>
              <a:t> мүмкіндіктерін пайдаланып  </a:t>
            </a:r>
          </a:p>
          <a:p>
            <a:r>
              <a:rPr lang="kk-KZ" sz="2000" b="1"/>
              <a:t>                                        презентация құрастыруды үйрету. </a:t>
            </a:r>
          </a:p>
          <a:p>
            <a:r>
              <a:rPr lang="kk-KZ" sz="2000" b="1"/>
              <a:t>                                          </a:t>
            </a:r>
            <a:endParaRPr lang="kk-KZ" sz="2000" b="1" i="1" u="sng"/>
          </a:p>
          <a:p>
            <a:r>
              <a:rPr lang="kk-KZ" sz="2000" b="1" i="1" u="sng"/>
              <a:t>Дамытушылық:</a:t>
            </a:r>
            <a:r>
              <a:rPr lang="kk-KZ" sz="2000" b="1"/>
              <a:t>          Оқушылардың өздігінен жұмыс істеу,</a:t>
            </a:r>
          </a:p>
          <a:p>
            <a:r>
              <a:rPr lang="kk-KZ" sz="2000" b="1"/>
              <a:t>                                       шығармашылық қабілеттерін дамыту. </a:t>
            </a:r>
          </a:p>
          <a:p>
            <a:endParaRPr lang="kk-KZ" sz="2000" b="1" i="1" u="sng"/>
          </a:p>
          <a:p>
            <a:r>
              <a:rPr lang="kk-KZ" sz="2000" b="1" i="1" u="sng"/>
              <a:t> Тәрбиелік:  </a:t>
            </a:r>
            <a:r>
              <a:rPr lang="kk-KZ" sz="2000" b="1"/>
              <a:t>                  Оқушыларды ақпараттық  </a:t>
            </a:r>
          </a:p>
          <a:p>
            <a:r>
              <a:rPr lang="kk-KZ" sz="2000" b="1"/>
              <a:t>                                        мәдениеттілікке, өзін-өзі бағалауға, </a:t>
            </a:r>
          </a:p>
          <a:p>
            <a:r>
              <a:rPr lang="kk-KZ" sz="2000" b="1"/>
              <a:t>                                         уақытты тиімді  пайдалануға </a:t>
            </a:r>
          </a:p>
          <a:p>
            <a:r>
              <a:rPr lang="kk-KZ" sz="2000" b="1"/>
              <a:t>                                         тәрбиелеу.</a:t>
            </a:r>
            <a:endParaRPr lang="ru-RU" sz="2000" b="1"/>
          </a:p>
        </p:txBody>
      </p:sp>
      <p:pic>
        <p:nvPicPr>
          <p:cNvPr id="4099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-2857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13" y="-357188"/>
            <a:ext cx="1295401" cy="118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42875" y="57150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14938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436562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507206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479742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688" y="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9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75" y="13573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8" descr="bestgif_narod_ru_92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250" y="5084763"/>
            <a:ext cx="185737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3"/>
          <p:cNvSpPr>
            <a:spLocks noChangeShapeType="1"/>
          </p:cNvSpPr>
          <p:nvPr/>
        </p:nvSpPr>
        <p:spPr bwMode="auto">
          <a:xfrm>
            <a:off x="0" y="3071810"/>
            <a:ext cx="87137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3" name="Line 4"/>
          <p:cNvSpPr>
            <a:spLocks noChangeShapeType="1"/>
          </p:cNvSpPr>
          <p:nvPr/>
        </p:nvSpPr>
        <p:spPr bwMode="auto">
          <a:xfrm>
            <a:off x="0" y="2500313"/>
            <a:ext cx="87137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430213" y="1714500"/>
            <a:ext cx="871378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5" name="Line 6"/>
          <p:cNvSpPr>
            <a:spLocks noChangeShapeType="1"/>
          </p:cNvSpPr>
          <p:nvPr/>
        </p:nvSpPr>
        <p:spPr bwMode="auto">
          <a:xfrm>
            <a:off x="250825" y="1123950"/>
            <a:ext cx="87137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2071688" y="630238"/>
            <a:ext cx="5072062" cy="42545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kk-KZ" sz="2000" b="1" i="1" u="sng">
                <a:solidFill>
                  <a:srgbClr val="FF0000"/>
                </a:solidFill>
              </a:rPr>
              <a:t> </a:t>
            </a:r>
            <a:endParaRPr lang="ru-RU" sz="2000" b="1" i="1" u="sng">
              <a:solidFill>
                <a:srgbClr val="FF0000"/>
              </a:solidFill>
            </a:endParaRPr>
          </a:p>
        </p:txBody>
      </p:sp>
      <p:sp>
        <p:nvSpPr>
          <p:cNvPr id="5127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03575" y="1214438"/>
            <a:ext cx="5761038" cy="642937"/>
          </a:xfrm>
          <a:prstGeom prst="parallelogram">
            <a:avLst>
              <a:gd name="adj" fmla="val 132997"/>
            </a:avLst>
          </a:prstGeom>
          <a:solidFill>
            <a:srgbClr val="CC3300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kk-KZ" b="1" i="1" dirty="0"/>
              <a:t>І. Ұйымдастыру :</a:t>
            </a:r>
          </a:p>
          <a:p>
            <a:pPr algn="ctr"/>
            <a:r>
              <a:rPr lang="kk-KZ" sz="1400" b="1" i="1" dirty="0"/>
              <a:t>(Сыныпты сабаққа дайындау,топтастыру)</a:t>
            </a:r>
            <a:endParaRPr lang="ru-RU" sz="1400" b="1" i="1" dirty="0">
              <a:solidFill>
                <a:srgbClr val="FFFF00"/>
              </a:solidFill>
            </a:endParaRPr>
          </a:p>
        </p:txBody>
      </p:sp>
      <p:sp>
        <p:nvSpPr>
          <p:cNvPr id="5128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643188" y="2000250"/>
            <a:ext cx="5889625" cy="571500"/>
          </a:xfrm>
          <a:prstGeom prst="parallelogram">
            <a:avLst>
              <a:gd name="adj" fmla="val 129010"/>
            </a:avLst>
          </a:prstGeom>
          <a:solidFill>
            <a:srgbClr val="CC3300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dirty="0"/>
              <a:t> </a:t>
            </a:r>
            <a:r>
              <a:rPr lang="kk-KZ" b="1" i="1" dirty="0"/>
              <a:t>ІІ. Үй жұмысын тексеру</a:t>
            </a:r>
            <a:endParaRPr lang="ru-RU" sz="2400" b="1" i="1" dirty="0">
              <a:solidFill>
                <a:srgbClr val="FFFF00"/>
              </a:solidFill>
            </a:endParaRPr>
          </a:p>
        </p:txBody>
      </p:sp>
      <p:sp>
        <p:nvSpPr>
          <p:cNvPr id="5129" name="AutoShape 15"/>
          <p:cNvSpPr>
            <a:spLocks noChangeArrowheads="1"/>
          </p:cNvSpPr>
          <p:nvPr/>
        </p:nvSpPr>
        <p:spPr bwMode="auto">
          <a:xfrm>
            <a:off x="2571736" y="2643182"/>
            <a:ext cx="5656262" cy="500061"/>
          </a:xfrm>
          <a:prstGeom prst="parallelogram">
            <a:avLst>
              <a:gd name="adj" fmla="val 121903"/>
            </a:avLst>
          </a:prstGeom>
          <a:solidFill>
            <a:srgbClr val="CC3300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b="1" i="1"/>
              <a:t>ІІІ.Жаңа сабақ</a:t>
            </a:r>
            <a:r>
              <a:rPr lang="kk-KZ" sz="2400" b="1" i="1">
                <a:solidFill>
                  <a:srgbClr val="FFFF00"/>
                </a:solidFill>
              </a:rPr>
              <a:t> </a:t>
            </a:r>
            <a:endParaRPr lang="ru-RU" sz="2400" b="1" i="1">
              <a:solidFill>
                <a:srgbClr val="FFFF00"/>
              </a:solidFill>
            </a:endParaRPr>
          </a:p>
        </p:txBody>
      </p:sp>
      <p:sp>
        <p:nvSpPr>
          <p:cNvPr id="5130" name="Line 25"/>
          <p:cNvSpPr>
            <a:spLocks noChangeShapeType="1"/>
          </p:cNvSpPr>
          <p:nvPr/>
        </p:nvSpPr>
        <p:spPr bwMode="auto">
          <a:xfrm>
            <a:off x="250825" y="1123950"/>
            <a:ext cx="0" cy="45370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1" name="Line 26"/>
          <p:cNvSpPr>
            <a:spLocks noChangeShapeType="1"/>
          </p:cNvSpPr>
          <p:nvPr/>
        </p:nvSpPr>
        <p:spPr bwMode="auto">
          <a:xfrm>
            <a:off x="8964613" y="1214438"/>
            <a:ext cx="0" cy="45370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132" name="Picture 43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64262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44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0" y="65024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5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6299200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6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0" y="62738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7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57400" y="6299200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48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19400" y="62738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49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33800" y="6299200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50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62738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0" name="Picture 51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10200" y="6299200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1" name="Picture 52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72200" y="62738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2" name="Picture 53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86600" y="6299200"/>
            <a:ext cx="17526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3" name="Picture 54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48600" y="62738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4" name="Picture 55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7400" y="64262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5" name="Picture 56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19400" y="65024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6" name="Picture 57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4262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7" name="Picture 58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65024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8" name="Picture 59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64262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9" name="Picture 60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72200" y="65024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0" name="Picture 61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64262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1" name="Picture 62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48600" y="6502400"/>
            <a:ext cx="239713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2" name="Picture 63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1775" y="404813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3" name="Picture 64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3775" y="4810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4" name="Picture 65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31775" y="277813"/>
            <a:ext cx="17526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5" name="Picture 66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3775" y="2524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6" name="Picture 67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08175" y="277813"/>
            <a:ext cx="17526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7" name="Picture 68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70175" y="2524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8" name="Picture 69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84575" y="277813"/>
            <a:ext cx="17526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9" name="Picture 70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46575" y="2524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0" name="Picture 71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60975" y="277813"/>
            <a:ext cx="17526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1" name="Picture 72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22975" y="2524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2" name="Picture 73" descr="BD20656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37375" y="277813"/>
            <a:ext cx="17526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3" name="Picture 74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9375" y="2524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4" name="Picture 75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8175" y="404813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5" name="Picture 76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70175" y="4810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6" name="Picture 77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4575" y="188913"/>
            <a:ext cx="1752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7" name="Picture 78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46575" y="4810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8" name="Picture 79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60975" y="404813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9" name="Picture 80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22975" y="4810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70" name="Picture 81" descr="BD20657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7375" y="404813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71" name="Picture 82" descr="J009571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9375" y="481013"/>
            <a:ext cx="2397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72" name="Line 84"/>
          <p:cNvSpPr>
            <a:spLocks noChangeShapeType="1"/>
          </p:cNvSpPr>
          <p:nvPr/>
        </p:nvSpPr>
        <p:spPr bwMode="auto">
          <a:xfrm>
            <a:off x="0" y="3643314"/>
            <a:ext cx="87137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73" name="AutoShape 85">
            <a:hlinkClick r:id="rId8" action="ppaction://hlinkpres?slideindex=27&amp;slidetitle=Слайд 27"/>
          </p:cNvPr>
          <p:cNvSpPr>
            <a:spLocks noChangeArrowheads="1"/>
          </p:cNvSpPr>
          <p:nvPr/>
        </p:nvSpPr>
        <p:spPr bwMode="auto">
          <a:xfrm>
            <a:off x="2285984" y="3214686"/>
            <a:ext cx="6480175" cy="500066"/>
          </a:xfrm>
          <a:prstGeom prst="parallelogram">
            <a:avLst>
              <a:gd name="adj" fmla="val 204520"/>
            </a:avLst>
          </a:prstGeom>
          <a:solidFill>
            <a:srgbClr val="CC3300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b="1" i="1"/>
              <a:t>ІҮ .Бекіту</a:t>
            </a:r>
            <a:endParaRPr lang="ru-RU" sz="2400" b="1" i="1">
              <a:solidFill>
                <a:srgbClr val="FFFF00"/>
              </a:solidFill>
            </a:endParaRPr>
          </a:p>
        </p:txBody>
      </p:sp>
      <p:sp>
        <p:nvSpPr>
          <p:cNvPr id="5174" name="AutoShape 29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504825" cy="504825"/>
          </a:xfrm>
          <a:prstGeom prst="actionButtonHome">
            <a:avLst/>
          </a:prstGeom>
          <a:solidFill>
            <a:srgbClr val="FFFF00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5" name="TextBox 58"/>
          <p:cNvSpPr txBox="1">
            <a:spLocks noChangeArrowheads="1"/>
          </p:cNvSpPr>
          <p:nvPr/>
        </p:nvSpPr>
        <p:spPr bwMode="auto">
          <a:xfrm>
            <a:off x="428625" y="1214438"/>
            <a:ext cx="235743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dirty="0" smtClean="0"/>
              <a:t>1-КЕЗЕҢ</a:t>
            </a:r>
          </a:p>
          <a:p>
            <a:endParaRPr lang="kk-KZ" dirty="0" smtClean="0"/>
          </a:p>
          <a:p>
            <a:r>
              <a:rPr lang="kk-KZ" dirty="0" smtClean="0"/>
              <a:t>2-КЕЗЕҢ</a:t>
            </a:r>
          </a:p>
          <a:p>
            <a:r>
              <a:rPr lang="kk-KZ" dirty="0" smtClean="0"/>
              <a:t>3-КЕЗЕҢ</a:t>
            </a:r>
          </a:p>
          <a:p>
            <a:r>
              <a:rPr lang="kk-KZ" dirty="0" smtClean="0"/>
              <a:t>4-КЕЗЕҢ</a:t>
            </a:r>
          </a:p>
          <a:p>
            <a:endParaRPr lang="kk-KZ" dirty="0" smtClean="0"/>
          </a:p>
          <a:p>
            <a:r>
              <a:rPr lang="kk-KZ" dirty="0" smtClean="0"/>
              <a:t>5-КЕЗЕҢ</a:t>
            </a:r>
          </a:p>
          <a:p>
            <a:r>
              <a:rPr lang="kk-KZ" dirty="0" smtClean="0"/>
              <a:t>6-КЕЗЕҢ</a:t>
            </a:r>
          </a:p>
          <a:p>
            <a:endParaRPr lang="kk-KZ" dirty="0"/>
          </a:p>
          <a:p>
            <a:r>
              <a:rPr lang="kk-KZ" dirty="0" smtClean="0"/>
              <a:t>7-КЕЗЕҢ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kk-KZ" dirty="0"/>
          </a:p>
        </p:txBody>
      </p:sp>
      <p:sp>
        <p:nvSpPr>
          <p:cNvPr id="5176" name="Line 84"/>
          <p:cNvSpPr>
            <a:spLocks noChangeShapeType="1"/>
          </p:cNvSpPr>
          <p:nvPr/>
        </p:nvSpPr>
        <p:spPr bwMode="auto">
          <a:xfrm>
            <a:off x="0" y="5786454"/>
            <a:ext cx="87137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77" name="AutoShape 8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071670" y="4357694"/>
            <a:ext cx="6415087" cy="500073"/>
          </a:xfrm>
          <a:prstGeom prst="parallelogram">
            <a:avLst>
              <a:gd name="adj" fmla="val 202466"/>
            </a:avLst>
          </a:prstGeom>
          <a:solidFill>
            <a:srgbClr val="CC3300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i="1" dirty="0" smtClean="0"/>
              <a:t>VI</a:t>
            </a:r>
            <a:r>
              <a:rPr lang="kk-KZ" b="1" i="1" dirty="0" smtClean="0"/>
              <a:t>.Бағалау</a:t>
            </a:r>
            <a:endParaRPr lang="ru-RU" sz="2400" b="1" i="1" dirty="0">
              <a:solidFill>
                <a:srgbClr val="FFFF00"/>
              </a:solidFill>
            </a:endParaRPr>
          </a:p>
        </p:txBody>
      </p:sp>
      <p:sp>
        <p:nvSpPr>
          <p:cNvPr id="5178" name="WordArt 58"/>
          <p:cNvSpPr>
            <a:spLocks noChangeArrowheads="1" noChangeShapeType="1" noTextEdit="1"/>
          </p:cNvSpPr>
          <p:nvPr/>
        </p:nvSpPr>
        <p:spPr bwMode="auto">
          <a:xfrm>
            <a:off x="2195513" y="765175"/>
            <a:ext cx="4681537" cy="295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Сабақтың жоспары:</a:t>
            </a:r>
          </a:p>
        </p:txBody>
      </p:sp>
      <p:sp>
        <p:nvSpPr>
          <p:cNvPr id="5179" name="Line 84"/>
          <p:cNvSpPr>
            <a:spLocks noChangeShapeType="1"/>
          </p:cNvSpPr>
          <p:nvPr/>
        </p:nvSpPr>
        <p:spPr bwMode="auto">
          <a:xfrm>
            <a:off x="214282" y="4214818"/>
            <a:ext cx="87137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80" name="AutoShape 8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214546" y="3786190"/>
            <a:ext cx="6415087" cy="428641"/>
          </a:xfrm>
          <a:prstGeom prst="parallelogram">
            <a:avLst>
              <a:gd name="adj" fmla="val 202466"/>
            </a:avLst>
          </a:prstGeom>
          <a:solidFill>
            <a:srgbClr val="CC3300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i="1" dirty="0" smtClean="0"/>
              <a:t>V</a:t>
            </a:r>
            <a:r>
              <a:rPr lang="kk-KZ" b="1" i="1" dirty="0" smtClean="0"/>
              <a:t>.Қорытынды</a:t>
            </a:r>
            <a:endParaRPr lang="ru-RU" sz="2400" b="1" i="1" dirty="0">
              <a:solidFill>
                <a:srgbClr val="FFFF00"/>
              </a:solidFill>
            </a:endParaRPr>
          </a:p>
        </p:txBody>
      </p:sp>
      <p:sp>
        <p:nvSpPr>
          <p:cNvPr id="61" name="AutoShape 8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143108" y="5143512"/>
            <a:ext cx="6415087" cy="500073"/>
          </a:xfrm>
          <a:prstGeom prst="parallelogram">
            <a:avLst>
              <a:gd name="adj" fmla="val 202466"/>
            </a:avLst>
          </a:prstGeom>
          <a:solidFill>
            <a:srgbClr val="CC3300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i="1" dirty="0" smtClean="0"/>
              <a:t>VII</a:t>
            </a:r>
            <a:r>
              <a:rPr lang="kk-KZ" b="1" i="1" dirty="0" smtClean="0"/>
              <a:t>.Үйге тапсырма беру</a:t>
            </a:r>
            <a:endParaRPr lang="ru-RU" sz="2400" b="1" i="1" dirty="0">
              <a:solidFill>
                <a:srgbClr val="FFFF00"/>
              </a:solidFill>
            </a:endParaRPr>
          </a:p>
        </p:txBody>
      </p:sp>
      <p:sp>
        <p:nvSpPr>
          <p:cNvPr id="62" name="Line 84"/>
          <p:cNvSpPr>
            <a:spLocks noChangeShapeType="1"/>
          </p:cNvSpPr>
          <p:nvPr/>
        </p:nvSpPr>
        <p:spPr bwMode="auto">
          <a:xfrm>
            <a:off x="214282" y="4786322"/>
            <a:ext cx="87137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0"/>
          <p:cNvSpPr txBox="1">
            <a:spLocks noChangeArrowheads="1"/>
          </p:cNvSpPr>
          <p:nvPr/>
        </p:nvSpPr>
        <p:spPr bwMode="auto">
          <a:xfrm>
            <a:off x="4929188" y="4714875"/>
            <a:ext cx="2714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1800" b="1" i="1">
                <a:solidFill>
                  <a:schemeClr val="bg1"/>
                </a:solidFill>
              </a:rPr>
              <a:t>Мәтінді,объектілерді,</a:t>
            </a:r>
          </a:p>
          <a:p>
            <a:r>
              <a:rPr lang="kk-KZ" sz="1800" b="1" i="1">
                <a:solidFill>
                  <a:schemeClr val="bg1"/>
                </a:solidFill>
              </a:rPr>
              <a:t>клиптерді іске қосатын күрделі объект</a:t>
            </a:r>
            <a:endParaRPr lang="ru-RU" sz="1800" b="1" i="1">
              <a:solidFill>
                <a:schemeClr val="bg1"/>
              </a:solidFill>
            </a:endParaRPr>
          </a:p>
        </p:txBody>
      </p:sp>
      <p:sp>
        <p:nvSpPr>
          <p:cNvPr id="7171" name="Прямоугольник 17"/>
          <p:cNvSpPr>
            <a:spLocks noChangeArrowheads="1"/>
          </p:cNvSpPr>
          <p:nvPr/>
        </p:nvSpPr>
        <p:spPr bwMode="auto">
          <a:xfrm>
            <a:off x="714375" y="4929188"/>
            <a:ext cx="19351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400" b="1" i="1">
                <a:solidFill>
                  <a:schemeClr val="bg1"/>
                </a:solidFill>
                <a:cs typeface="Times New Roman" pitchFamily="18" charset="0"/>
              </a:rPr>
              <a:t>Слайд </a:t>
            </a:r>
            <a:endParaRPr lang="en-US" sz="2400" b="1" i="1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kk-KZ" sz="2400" b="1" i="1">
                <a:solidFill>
                  <a:schemeClr val="bg1"/>
                </a:solidFill>
                <a:cs typeface="Times New Roman" pitchFamily="18" charset="0"/>
              </a:rPr>
              <a:t>дегеніміз не?</a:t>
            </a:r>
            <a:endParaRPr lang="ru-RU" sz="2400" b="1" i="1">
              <a:solidFill>
                <a:schemeClr val="bg1"/>
              </a:solidFill>
            </a:endParaRPr>
          </a:p>
        </p:txBody>
      </p:sp>
      <p:sp>
        <p:nvSpPr>
          <p:cNvPr id="17" name="Выноска-облако 16"/>
          <p:cNvSpPr/>
          <p:nvPr/>
        </p:nvSpPr>
        <p:spPr>
          <a:xfrm>
            <a:off x="642910" y="4572008"/>
            <a:ext cx="2500313" cy="178593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73" name="TextBox 15"/>
          <p:cNvSpPr txBox="1">
            <a:spLocks noChangeArrowheads="1"/>
          </p:cNvSpPr>
          <p:nvPr/>
        </p:nvSpPr>
        <p:spPr bwMode="auto">
          <a:xfrm>
            <a:off x="5500688" y="2714625"/>
            <a:ext cx="2786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1800" b="1" i="1">
                <a:solidFill>
                  <a:schemeClr val="bg1"/>
                </a:solidFill>
              </a:rPr>
              <a:t>Пуск-Все программы-</a:t>
            </a:r>
            <a:endParaRPr lang="en-US" sz="1800" b="1" i="1">
              <a:solidFill>
                <a:schemeClr val="bg1"/>
              </a:solidFill>
            </a:endParaRPr>
          </a:p>
          <a:p>
            <a:r>
              <a:rPr lang="en-US" sz="1800" b="1" i="1">
                <a:solidFill>
                  <a:schemeClr val="bg1"/>
                </a:solidFill>
              </a:rPr>
              <a:t>MS Offise-MS Power Point</a:t>
            </a:r>
            <a:endParaRPr lang="ru-RU" sz="1800" b="1" i="1">
              <a:solidFill>
                <a:schemeClr val="bg1"/>
              </a:solidFill>
            </a:endParaRPr>
          </a:p>
        </p:txBody>
      </p:sp>
      <p:sp>
        <p:nvSpPr>
          <p:cNvPr id="7174" name="Прямоугольник 10"/>
          <p:cNvSpPr>
            <a:spLocks noChangeArrowheads="1"/>
          </p:cNvSpPr>
          <p:nvPr/>
        </p:nvSpPr>
        <p:spPr bwMode="auto">
          <a:xfrm>
            <a:off x="928688" y="2857500"/>
            <a:ext cx="17859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1800" b="1" i="1">
                <a:solidFill>
                  <a:schemeClr val="bg1"/>
                </a:solidFill>
                <a:cs typeface="Times New Roman" pitchFamily="18" charset="0"/>
              </a:rPr>
              <a:t>Power Point-ты</a:t>
            </a:r>
          </a:p>
          <a:p>
            <a:pPr algn="ctr"/>
            <a:r>
              <a:rPr lang="kk-KZ" sz="1800" b="1" i="1">
                <a:solidFill>
                  <a:schemeClr val="bg1"/>
                </a:solidFill>
                <a:cs typeface="Times New Roman" pitchFamily="18" charset="0"/>
              </a:rPr>
              <a:t> іске қалай </a:t>
            </a:r>
          </a:p>
          <a:p>
            <a:pPr algn="ctr"/>
            <a:r>
              <a:rPr lang="kk-KZ" sz="1800" b="1" i="1">
                <a:solidFill>
                  <a:schemeClr val="bg1"/>
                </a:solidFill>
                <a:cs typeface="Times New Roman" pitchFamily="18" charset="0"/>
              </a:rPr>
              <a:t>қосуға болады?</a:t>
            </a:r>
            <a:endParaRPr lang="ru-RU" sz="1800">
              <a:solidFill>
                <a:schemeClr val="bg1"/>
              </a:solidFill>
            </a:endParaRPr>
          </a:p>
        </p:txBody>
      </p:sp>
      <p:sp>
        <p:nvSpPr>
          <p:cNvPr id="10" name="Выноска-облако 9"/>
          <p:cNvSpPr/>
          <p:nvPr/>
        </p:nvSpPr>
        <p:spPr>
          <a:xfrm>
            <a:off x="571500" y="2500313"/>
            <a:ext cx="2500313" cy="178593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6000750" y="785813"/>
            <a:ext cx="171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800" b="1" i="1">
                <a:solidFill>
                  <a:schemeClr val="bg1"/>
                </a:solidFill>
              </a:rPr>
              <a:t>Презентация </a:t>
            </a:r>
          </a:p>
          <a:p>
            <a:pPr algn="ctr"/>
            <a:r>
              <a:rPr lang="ru-RU" sz="1800" b="1" i="1">
                <a:solidFill>
                  <a:schemeClr val="bg1"/>
                </a:solidFill>
              </a:rPr>
              <a:t>жасау</a:t>
            </a:r>
            <a:r>
              <a:rPr lang="kk-KZ" sz="1800" b="1" i="1">
                <a:solidFill>
                  <a:schemeClr val="bg1"/>
                </a:solidFill>
              </a:rPr>
              <a:t>ға </a:t>
            </a:r>
            <a:endParaRPr lang="ru-RU" sz="1800" b="1" i="1">
              <a:solidFill>
                <a:schemeClr val="bg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000625" y="357188"/>
            <a:ext cx="3214688" cy="1714500"/>
          </a:xfrm>
          <a:prstGeom prst="rightArrow">
            <a:avLst>
              <a:gd name="adj1" fmla="val 50000"/>
              <a:gd name="adj2" fmla="val 49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тексеру</a:t>
            </a:r>
            <a:endParaRPr lang="ru-RU" dirty="0"/>
          </a:p>
        </p:txBody>
      </p:sp>
      <p:sp>
        <p:nvSpPr>
          <p:cNvPr id="7178" name="Прямоугольник 3"/>
          <p:cNvSpPr>
            <a:spLocks noChangeArrowheads="1"/>
          </p:cNvSpPr>
          <p:nvPr/>
        </p:nvSpPr>
        <p:spPr bwMode="auto">
          <a:xfrm>
            <a:off x="857224" y="642918"/>
            <a:ext cx="171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1800" b="1" i="1">
                <a:solidFill>
                  <a:schemeClr val="bg1"/>
                </a:solidFill>
                <a:cs typeface="Times New Roman" pitchFamily="18" charset="0"/>
              </a:rPr>
              <a:t>Power Point </a:t>
            </a:r>
          </a:p>
          <a:p>
            <a:pPr algn="ctr"/>
            <a:r>
              <a:rPr lang="kk-KZ" sz="1800" b="1" i="1">
                <a:solidFill>
                  <a:schemeClr val="bg1"/>
                </a:solidFill>
                <a:cs typeface="Times New Roman" pitchFamily="18" charset="0"/>
              </a:rPr>
              <a:t>не үшін арналған</a:t>
            </a:r>
          </a:p>
          <a:p>
            <a:pPr algn="ctr"/>
            <a:r>
              <a:rPr lang="kk-KZ" sz="1800" b="1" i="1">
                <a:solidFill>
                  <a:schemeClr val="bg1"/>
                </a:solidFill>
                <a:cs typeface="Times New Roman" pitchFamily="18" charset="0"/>
              </a:rPr>
              <a:t> бағдарлама?</a:t>
            </a:r>
            <a:endParaRPr lang="ru-RU" sz="1800" b="1">
              <a:solidFill>
                <a:schemeClr val="bg1"/>
              </a:solidFill>
            </a:endParaRPr>
          </a:p>
        </p:txBody>
      </p:sp>
      <p:sp>
        <p:nvSpPr>
          <p:cNvPr id="3" name="Выноска-облако 2"/>
          <p:cNvSpPr/>
          <p:nvPr/>
        </p:nvSpPr>
        <p:spPr>
          <a:xfrm>
            <a:off x="500034" y="428604"/>
            <a:ext cx="2500312" cy="157162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000625" y="2286000"/>
            <a:ext cx="3214688" cy="1714500"/>
          </a:xfrm>
          <a:prstGeom prst="rightArrow">
            <a:avLst>
              <a:gd name="adj1" fmla="val 50000"/>
              <a:gd name="adj2" fmla="val 49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тексеру</a:t>
            </a:r>
            <a:endParaRPr lang="ru-RU" dirty="0"/>
          </a:p>
        </p:txBody>
      </p:sp>
      <p:sp>
        <p:nvSpPr>
          <p:cNvPr id="19" name="Стрелка вправо 18"/>
          <p:cNvSpPr/>
          <p:nvPr/>
        </p:nvSpPr>
        <p:spPr>
          <a:xfrm>
            <a:off x="5000625" y="4143375"/>
            <a:ext cx="3286125" cy="2000250"/>
          </a:xfrm>
          <a:prstGeom prst="rightArrow">
            <a:avLst>
              <a:gd name="adj1" fmla="val 50000"/>
              <a:gd name="adj2" fmla="val 49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тексеру</a:t>
            </a:r>
            <a:endParaRPr lang="ru-RU" dirty="0"/>
          </a:p>
        </p:txBody>
      </p:sp>
      <p:pic>
        <p:nvPicPr>
          <p:cNvPr id="14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75687" y="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75687" y="342900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2714612" y="214290"/>
            <a:ext cx="4137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kk-KZ" b="1" i="1" dirty="0" smtClean="0">
                <a:solidFill>
                  <a:srgbClr val="002060"/>
                </a:solidFill>
                <a:cs typeface="Times New Roman" pitchFamily="18" charset="0"/>
              </a:rPr>
              <a:t>II.Үй жұмысын тексеру:</a:t>
            </a:r>
            <a:endParaRPr lang="ru-RU" b="1" i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3428992" y="1214422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643306" y="3000372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643306" y="5143512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  <p:bldP spid="8" grpId="0" animBg="1"/>
      <p:bldP spid="3" grpId="0" animBg="1"/>
      <p:bldP spid="12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6"/>
          <p:cNvSpPr txBox="1">
            <a:spLocks noChangeArrowheads="1"/>
          </p:cNvSpPr>
          <p:nvPr/>
        </p:nvSpPr>
        <p:spPr bwMode="auto">
          <a:xfrm>
            <a:off x="5214938" y="4857750"/>
            <a:ext cx="27860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1800" b="1" i="1">
                <a:solidFill>
                  <a:schemeClr val="bg1"/>
                </a:solidFill>
              </a:rPr>
              <a:t>Кестелер,диаграммалар,суреттер,</a:t>
            </a:r>
          </a:p>
          <a:p>
            <a:r>
              <a:rPr lang="kk-KZ" sz="1800" b="1" i="1">
                <a:solidFill>
                  <a:schemeClr val="bg1"/>
                </a:solidFill>
              </a:rPr>
              <a:t>бейнеклиптер</a:t>
            </a:r>
            <a:endParaRPr lang="ru-RU" sz="1800" b="1" i="1">
              <a:solidFill>
                <a:schemeClr val="bg1"/>
              </a:solidFill>
            </a:endParaRPr>
          </a:p>
        </p:txBody>
      </p:sp>
      <p:sp>
        <p:nvSpPr>
          <p:cNvPr id="8195" name="Прямоугольник 13"/>
          <p:cNvSpPr>
            <a:spLocks noChangeArrowheads="1"/>
          </p:cNvSpPr>
          <p:nvPr/>
        </p:nvSpPr>
        <p:spPr bwMode="auto">
          <a:xfrm>
            <a:off x="928688" y="4857750"/>
            <a:ext cx="32146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Слайдтарға қандай</a:t>
            </a:r>
          </a:p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 графикалық объектілерді орналастыруға болады?</a:t>
            </a:r>
            <a:endParaRPr lang="ru-RU" sz="2000">
              <a:solidFill>
                <a:schemeClr val="bg1"/>
              </a:solidFill>
            </a:endParaRPr>
          </a:p>
        </p:txBody>
      </p:sp>
      <p:sp>
        <p:nvSpPr>
          <p:cNvPr id="8196" name="Прямоугольник 8"/>
          <p:cNvSpPr>
            <a:spLocks noChangeArrowheads="1"/>
          </p:cNvSpPr>
          <p:nvPr/>
        </p:nvSpPr>
        <p:spPr bwMode="auto">
          <a:xfrm>
            <a:off x="1000125" y="2786063"/>
            <a:ext cx="20002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400" b="1" i="1">
                <a:solidFill>
                  <a:schemeClr val="bg1"/>
                </a:solidFill>
                <a:cs typeface="Times New Roman" pitchFamily="18" charset="0"/>
              </a:rPr>
              <a:t>Слайдтарды</a:t>
            </a:r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қалай қосуға </a:t>
            </a:r>
          </a:p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болады?</a:t>
            </a:r>
            <a:endParaRPr lang="ru-RU" sz="2000">
              <a:solidFill>
                <a:schemeClr val="bg1"/>
              </a:solidFill>
            </a:endParaRPr>
          </a:p>
        </p:txBody>
      </p:sp>
      <p:sp>
        <p:nvSpPr>
          <p:cNvPr id="8197" name="Прямоугольник 4"/>
          <p:cNvSpPr>
            <a:spLocks noChangeArrowheads="1"/>
          </p:cNvSpPr>
          <p:nvPr/>
        </p:nvSpPr>
        <p:spPr bwMode="auto">
          <a:xfrm>
            <a:off x="5072063" y="785813"/>
            <a:ext cx="21066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400" b="1" i="1">
                <a:solidFill>
                  <a:schemeClr val="bg1"/>
                </a:solidFill>
                <a:cs typeface="Times New Roman" pitchFamily="18" charset="0"/>
              </a:rPr>
              <a:t>Слайдтардың</a:t>
            </a:r>
          </a:p>
          <a:p>
            <a:r>
              <a:rPr lang="kk-KZ" sz="2400" b="1" i="1">
                <a:solidFill>
                  <a:schemeClr val="bg1"/>
                </a:solidFill>
                <a:cs typeface="Times New Roman" pitchFamily="18" charset="0"/>
              </a:rPr>
              <a:t>жиынтығын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8198" name="Прямоугольник 3"/>
          <p:cNvSpPr>
            <a:spLocks noChangeArrowheads="1"/>
          </p:cNvSpPr>
          <p:nvPr/>
        </p:nvSpPr>
        <p:spPr bwMode="auto">
          <a:xfrm>
            <a:off x="642938" y="500063"/>
            <a:ext cx="18573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Презентация деп нені </a:t>
            </a:r>
          </a:p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атайды?</a:t>
            </a:r>
            <a:endParaRPr lang="ru-RU" sz="2000">
              <a:solidFill>
                <a:schemeClr val="bg1"/>
              </a:solidFill>
            </a:endParaRPr>
          </a:p>
        </p:txBody>
      </p:sp>
      <p:sp>
        <p:nvSpPr>
          <p:cNvPr id="2" name="Выноска-облако 1"/>
          <p:cNvSpPr/>
          <p:nvPr/>
        </p:nvSpPr>
        <p:spPr>
          <a:xfrm>
            <a:off x="500034" y="285728"/>
            <a:ext cx="2928937" cy="178593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Стрелка вправо 2"/>
          <p:cNvSpPr/>
          <p:nvPr/>
        </p:nvSpPr>
        <p:spPr>
          <a:xfrm>
            <a:off x="5000625" y="428625"/>
            <a:ext cx="3214688" cy="1714500"/>
          </a:xfrm>
          <a:prstGeom prst="rightArrow">
            <a:avLst>
              <a:gd name="adj1" fmla="val 50000"/>
              <a:gd name="adj2" fmla="val 49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тексеру</a:t>
            </a:r>
            <a:endParaRPr lang="ru-RU" dirty="0"/>
          </a:p>
        </p:txBody>
      </p:sp>
      <p:sp>
        <p:nvSpPr>
          <p:cNvPr id="7" name="Выноска-облако 6"/>
          <p:cNvSpPr/>
          <p:nvPr/>
        </p:nvSpPr>
        <p:spPr>
          <a:xfrm>
            <a:off x="1000125" y="4500563"/>
            <a:ext cx="3286125" cy="178593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00063" y="2214563"/>
            <a:ext cx="3214687" cy="185737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03" name="TextBox 9"/>
          <p:cNvSpPr txBox="1">
            <a:spLocks noChangeArrowheads="1"/>
          </p:cNvSpPr>
          <p:nvPr/>
        </p:nvSpPr>
        <p:spPr bwMode="auto">
          <a:xfrm>
            <a:off x="5357813" y="2714625"/>
            <a:ext cx="228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2000" b="1" i="1">
                <a:solidFill>
                  <a:schemeClr val="bg1"/>
                </a:solidFill>
              </a:rPr>
              <a:t>Алдыңғы слайдты белгілеп,</a:t>
            </a:r>
            <a:r>
              <a:rPr lang="en-US" sz="2000" b="1" i="1">
                <a:solidFill>
                  <a:schemeClr val="bg1"/>
                </a:solidFill>
              </a:rPr>
              <a:t>ENTER </a:t>
            </a:r>
            <a:r>
              <a:rPr lang="kk-KZ" sz="2000" b="1" i="1">
                <a:solidFill>
                  <a:schemeClr val="bg1"/>
                </a:solidFill>
              </a:rPr>
              <a:t>пернесін басып</a:t>
            </a:r>
            <a:endParaRPr lang="ru-RU" sz="2000" b="1" i="1">
              <a:solidFill>
                <a:schemeClr val="bg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5214938" y="2357438"/>
            <a:ext cx="3214687" cy="1785937"/>
          </a:xfrm>
          <a:prstGeom prst="rightArrow">
            <a:avLst>
              <a:gd name="adj1" fmla="val 50000"/>
              <a:gd name="adj2" fmla="val 49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тексеру</a:t>
            </a:r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>
            <a:off x="5214938" y="4500563"/>
            <a:ext cx="3214687" cy="1714500"/>
          </a:xfrm>
          <a:prstGeom prst="rightArrow">
            <a:avLst>
              <a:gd name="adj1" fmla="val 50000"/>
              <a:gd name="adj2" fmla="val 49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тексеру</a:t>
            </a:r>
            <a:endParaRPr lang="ru-RU" dirty="0"/>
          </a:p>
        </p:txBody>
      </p:sp>
      <p:pic>
        <p:nvPicPr>
          <p:cNvPr id="14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75687" y="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75687" y="342900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Прямая со стрелкой 18"/>
          <p:cNvCxnSpPr/>
          <p:nvPr/>
        </p:nvCxnSpPr>
        <p:spPr>
          <a:xfrm>
            <a:off x="3786182" y="1214422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143372" y="314324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429124" y="550070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11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8"/>
          <p:cNvSpPr txBox="1">
            <a:spLocks noChangeArrowheads="1"/>
          </p:cNvSpPr>
          <p:nvPr/>
        </p:nvSpPr>
        <p:spPr bwMode="auto">
          <a:xfrm>
            <a:off x="5143500" y="2786063"/>
            <a:ext cx="2357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000" b="1" i="1">
                <a:solidFill>
                  <a:schemeClr val="bg1"/>
                </a:solidFill>
              </a:rPr>
              <a:t>Файл-</a:t>
            </a:r>
          </a:p>
          <a:p>
            <a:pPr algn="ctr"/>
            <a:r>
              <a:rPr lang="kk-KZ" sz="2000" b="1" i="1">
                <a:solidFill>
                  <a:schemeClr val="bg1"/>
                </a:solidFill>
              </a:rPr>
              <a:t>Сохранить </a:t>
            </a:r>
            <a:endParaRPr lang="ru-RU" sz="2000" b="1" i="1">
              <a:solidFill>
                <a:schemeClr val="bg1"/>
              </a:solidFill>
            </a:endParaRPr>
          </a:p>
        </p:txBody>
      </p:sp>
      <p:sp>
        <p:nvSpPr>
          <p:cNvPr id="9219" name="TextBox 7"/>
          <p:cNvSpPr txBox="1">
            <a:spLocks noChangeArrowheads="1"/>
          </p:cNvSpPr>
          <p:nvPr/>
        </p:nvSpPr>
        <p:spPr bwMode="auto">
          <a:xfrm>
            <a:off x="857250" y="2786063"/>
            <a:ext cx="20716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000" b="1" i="1">
                <a:solidFill>
                  <a:schemeClr val="bg1"/>
                </a:solidFill>
              </a:rPr>
              <a:t>Презентацияны сақтау командасы</a:t>
            </a:r>
            <a:r>
              <a:rPr lang="kk-KZ" sz="2000">
                <a:solidFill>
                  <a:schemeClr val="bg1"/>
                </a:solidFill>
              </a:rPr>
              <a:t>?</a:t>
            </a:r>
            <a:endParaRPr lang="ru-RU" sz="2000">
              <a:solidFill>
                <a:schemeClr val="bg1"/>
              </a:solidFill>
            </a:endParaRPr>
          </a:p>
        </p:txBody>
      </p:sp>
      <p:sp>
        <p:nvSpPr>
          <p:cNvPr id="9220" name="Прямоугольник 4"/>
          <p:cNvSpPr>
            <a:spLocks noChangeArrowheads="1"/>
          </p:cNvSpPr>
          <p:nvPr/>
        </p:nvSpPr>
        <p:spPr bwMode="auto">
          <a:xfrm>
            <a:off x="5000625" y="928688"/>
            <a:ext cx="2428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Файл-Создать </a:t>
            </a:r>
          </a:p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командасы арқылы</a:t>
            </a:r>
            <a:endParaRPr lang="ru-RU" sz="2000" b="1">
              <a:solidFill>
                <a:schemeClr val="bg1"/>
              </a:solidFill>
            </a:endParaRPr>
          </a:p>
        </p:txBody>
      </p:sp>
      <p:sp>
        <p:nvSpPr>
          <p:cNvPr id="9221" name="Прямоугольник 3"/>
          <p:cNvSpPr>
            <a:spLocks noChangeArrowheads="1"/>
          </p:cNvSpPr>
          <p:nvPr/>
        </p:nvSpPr>
        <p:spPr bwMode="auto">
          <a:xfrm>
            <a:off x="714375" y="642938"/>
            <a:ext cx="22145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Жаңа презентация </a:t>
            </a:r>
          </a:p>
          <a:p>
            <a:pPr algn="ctr"/>
            <a:r>
              <a:rPr lang="kk-KZ" sz="2000" b="1" i="1">
                <a:solidFill>
                  <a:schemeClr val="bg1"/>
                </a:solidFill>
                <a:cs typeface="Times New Roman" pitchFamily="18" charset="0"/>
              </a:rPr>
              <a:t>құру командасы?</a:t>
            </a:r>
            <a:endParaRPr lang="ru-RU" sz="2000" b="1" i="1">
              <a:solidFill>
                <a:schemeClr val="bg1"/>
              </a:solidFill>
            </a:endParaRPr>
          </a:p>
        </p:txBody>
      </p:sp>
      <p:sp>
        <p:nvSpPr>
          <p:cNvPr id="2" name="Выноска-облако 1"/>
          <p:cNvSpPr/>
          <p:nvPr/>
        </p:nvSpPr>
        <p:spPr>
          <a:xfrm>
            <a:off x="500034" y="285728"/>
            <a:ext cx="3000375" cy="178593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Стрелка вправо 2"/>
          <p:cNvSpPr/>
          <p:nvPr/>
        </p:nvSpPr>
        <p:spPr>
          <a:xfrm>
            <a:off x="5000625" y="428625"/>
            <a:ext cx="3214688" cy="1714500"/>
          </a:xfrm>
          <a:prstGeom prst="rightArrow">
            <a:avLst>
              <a:gd name="adj1" fmla="val 50000"/>
              <a:gd name="adj2" fmla="val 49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тексеру</a:t>
            </a:r>
            <a:endParaRPr lang="ru-RU" dirty="0"/>
          </a:p>
        </p:txBody>
      </p:sp>
      <p:sp>
        <p:nvSpPr>
          <p:cNvPr id="6" name="Выноска-облако 5"/>
          <p:cNvSpPr/>
          <p:nvPr/>
        </p:nvSpPr>
        <p:spPr>
          <a:xfrm>
            <a:off x="571472" y="2285992"/>
            <a:ext cx="3000375" cy="178593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5143500" y="2357438"/>
            <a:ext cx="3214688" cy="1714500"/>
          </a:xfrm>
          <a:prstGeom prst="rightArrow">
            <a:avLst>
              <a:gd name="adj1" fmla="val 50000"/>
              <a:gd name="adj2" fmla="val 49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тексеру</a:t>
            </a:r>
            <a:endParaRPr lang="ru-RU" dirty="0"/>
          </a:p>
        </p:txBody>
      </p:sp>
      <p:sp>
        <p:nvSpPr>
          <p:cNvPr id="9226" name="TextBox 11"/>
          <p:cNvSpPr txBox="1">
            <a:spLocks noChangeArrowheads="1"/>
          </p:cNvSpPr>
          <p:nvPr/>
        </p:nvSpPr>
        <p:spPr bwMode="auto">
          <a:xfrm>
            <a:off x="1000125" y="4786313"/>
            <a:ext cx="19288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000" b="1" i="1">
                <a:solidFill>
                  <a:schemeClr val="bg1"/>
                </a:solidFill>
              </a:rPr>
              <a:t>Слайдтарды толық экранға көрсету батырмасы?</a:t>
            </a:r>
            <a:endParaRPr lang="ru-RU" sz="2000" b="1" i="1">
              <a:solidFill>
                <a:schemeClr val="bg1"/>
              </a:solidFill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642910" y="4572008"/>
            <a:ext cx="3000375" cy="178593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8" name="TextBox 14"/>
          <p:cNvSpPr txBox="1">
            <a:spLocks noChangeArrowheads="1"/>
          </p:cNvSpPr>
          <p:nvPr/>
        </p:nvSpPr>
        <p:spPr bwMode="auto">
          <a:xfrm>
            <a:off x="5357813" y="4786313"/>
            <a:ext cx="1214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chemeClr val="bg1"/>
                </a:solidFill>
              </a:rPr>
              <a:t>F 5</a:t>
            </a:r>
            <a:endParaRPr lang="ru-RU" sz="4000" b="1">
              <a:solidFill>
                <a:schemeClr val="bg1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5000625" y="4357688"/>
            <a:ext cx="3214688" cy="1714500"/>
          </a:xfrm>
          <a:prstGeom prst="rightArrow">
            <a:avLst>
              <a:gd name="adj1" fmla="val 50000"/>
              <a:gd name="adj2" fmla="val 49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тексеру</a:t>
            </a:r>
            <a:endParaRPr lang="ru-RU" dirty="0"/>
          </a:p>
        </p:txBody>
      </p:sp>
      <p:pic>
        <p:nvPicPr>
          <p:cNvPr id="14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75687" y="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7" descr="J009569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75687" y="342900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Прямая со стрелкой 18"/>
          <p:cNvCxnSpPr/>
          <p:nvPr/>
        </p:nvCxnSpPr>
        <p:spPr>
          <a:xfrm>
            <a:off x="3857620" y="1214422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000496" y="314324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929058" y="528638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13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857250" y="1143000"/>
            <a:ext cx="7000875" cy="50165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k-KZ" sz="2000" dirty="0">
                <a:solidFill>
                  <a:srgbClr val="002060"/>
                </a:solidFill>
              </a:rPr>
              <a:t>   </a:t>
            </a:r>
            <a:r>
              <a:rPr lang="kk-KZ" sz="2000" dirty="0">
                <a:solidFill>
                  <a:schemeClr val="bg1"/>
                </a:solidFill>
              </a:rPr>
              <a:t>Презентация жасау үшін мына әрекеттерді орындау керек: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1.</a:t>
            </a:r>
            <a:r>
              <a:rPr lang="en-US" sz="2000" dirty="0">
                <a:solidFill>
                  <a:schemeClr val="bg1"/>
                </a:solidFill>
              </a:rPr>
              <a:t>Power Point</a:t>
            </a:r>
            <a:r>
              <a:rPr lang="kk-KZ" sz="2000" dirty="0">
                <a:solidFill>
                  <a:schemeClr val="bg1"/>
                </a:solidFill>
              </a:rPr>
              <a:t>-ті іске қосу.</a:t>
            </a:r>
            <a:r>
              <a:rPr lang="kk-KZ" sz="2000" b="1" dirty="0">
                <a:solidFill>
                  <a:schemeClr val="bg1"/>
                </a:solidFill>
              </a:rPr>
              <a:t>Файл-Создать</a:t>
            </a:r>
            <a:r>
              <a:rPr lang="kk-KZ" sz="2000" dirty="0">
                <a:solidFill>
                  <a:schemeClr val="bg1"/>
                </a:solidFill>
              </a:rPr>
              <a:t> командасын таңдау.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2. Безендіру шаблонын жасау үшін 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    </a:t>
            </a:r>
            <a:r>
              <a:rPr lang="kk-KZ" sz="2000" b="1" dirty="0">
                <a:solidFill>
                  <a:schemeClr val="bg1"/>
                </a:solidFill>
              </a:rPr>
              <a:t>Файл-Создать-Шаблон-Оформления</a:t>
            </a:r>
            <a:r>
              <a:rPr lang="kk-KZ" sz="2000" dirty="0">
                <a:solidFill>
                  <a:schemeClr val="bg1"/>
                </a:solidFill>
              </a:rPr>
              <a:t> командасын қолдану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3.Әр слайдқа үлгі мәтіннің орнына қажетті мәтінді теру.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4. Слайдқа объект немесе сурет енгізу үшін </a:t>
            </a:r>
            <a:r>
              <a:rPr lang="kk-KZ" sz="2000" b="1" dirty="0">
                <a:solidFill>
                  <a:schemeClr val="bg1"/>
                </a:solidFill>
              </a:rPr>
              <a:t>Вставка </a:t>
            </a:r>
          </a:p>
          <a:p>
            <a:pPr>
              <a:defRPr/>
            </a:pPr>
            <a:r>
              <a:rPr lang="kk-KZ" sz="2000" b="1" dirty="0">
                <a:solidFill>
                  <a:schemeClr val="bg1"/>
                </a:solidFill>
              </a:rPr>
              <a:t>    </a:t>
            </a:r>
            <a:r>
              <a:rPr lang="kk-KZ" sz="2000" dirty="0">
                <a:solidFill>
                  <a:schemeClr val="bg1"/>
                </a:solidFill>
              </a:rPr>
              <a:t>менюіне</a:t>
            </a:r>
            <a:r>
              <a:rPr lang="kk-KZ" sz="2000" b="1" dirty="0">
                <a:solidFill>
                  <a:schemeClr val="bg1"/>
                </a:solidFill>
              </a:rPr>
              <a:t> </a:t>
            </a:r>
            <a:r>
              <a:rPr lang="kk-KZ" sz="2000" dirty="0">
                <a:solidFill>
                  <a:schemeClr val="bg1"/>
                </a:solidFill>
              </a:rPr>
              <a:t>кіріп керекті опцияны тадау.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7.Мәтін мен кез келген объект үшін анимация енгізу үшін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    </a:t>
            </a:r>
            <a:r>
              <a:rPr lang="kk-KZ" sz="2000" b="1" dirty="0">
                <a:solidFill>
                  <a:schemeClr val="bg1"/>
                </a:solidFill>
              </a:rPr>
              <a:t>Анимации-Настройка анимации </a:t>
            </a:r>
            <a:r>
              <a:rPr lang="kk-KZ" sz="2000" dirty="0">
                <a:solidFill>
                  <a:schemeClr val="bg1"/>
                </a:solidFill>
              </a:rPr>
              <a:t>командасын таңдау.    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8.Құрылым тәртібіне өтіп,презентация жоспарын қарап шығу.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9.Презентация экранда қалай көрінетінін көру үшін, 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   </a:t>
            </a:r>
            <a:r>
              <a:rPr lang="kk-KZ" sz="2000" b="1" dirty="0">
                <a:solidFill>
                  <a:schemeClr val="bg1"/>
                </a:solidFill>
              </a:rPr>
              <a:t>Вид-Показ слайдов </a:t>
            </a:r>
            <a:r>
              <a:rPr lang="kk-KZ" sz="2000" dirty="0">
                <a:solidFill>
                  <a:schemeClr val="bg1"/>
                </a:solidFill>
              </a:rPr>
              <a:t>командасын орындау.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10.Презентацияны сақтау үшін </a:t>
            </a:r>
            <a:r>
              <a:rPr lang="kk-KZ" sz="2000" b="1" dirty="0">
                <a:solidFill>
                  <a:schemeClr val="bg1"/>
                </a:solidFill>
              </a:rPr>
              <a:t>Файл-Сохранить</a:t>
            </a:r>
            <a:r>
              <a:rPr lang="kk-KZ" sz="2000" dirty="0">
                <a:solidFill>
                  <a:schemeClr val="bg1"/>
                </a:solidFill>
              </a:rPr>
              <a:t> командасын </a:t>
            </a:r>
          </a:p>
          <a:p>
            <a:pPr>
              <a:defRPr/>
            </a:pPr>
            <a:r>
              <a:rPr lang="kk-KZ" sz="2000" dirty="0">
                <a:solidFill>
                  <a:schemeClr val="bg1"/>
                </a:solidFill>
              </a:rPr>
              <a:t>     орындап,ат беріп,сақтау.</a:t>
            </a:r>
          </a:p>
          <a:p>
            <a:pPr>
              <a:defRPr/>
            </a:pPr>
            <a:endParaRPr lang="kk-KZ" sz="2000" dirty="0"/>
          </a:p>
          <a:p>
            <a:pPr>
              <a:defRPr/>
            </a:pPr>
            <a:endParaRPr lang="ru-RU" sz="2000" dirty="0"/>
          </a:p>
        </p:txBody>
      </p:sp>
      <p:pic>
        <p:nvPicPr>
          <p:cNvPr id="10243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13" y="-214313"/>
            <a:ext cx="1295401" cy="118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13" y="714375"/>
            <a:ext cx="1214438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13" y="4714875"/>
            <a:ext cx="1295401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5" y="5500688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-214313"/>
            <a:ext cx="1295400" cy="118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57212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-14287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50" y="714375"/>
            <a:ext cx="1143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47863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53578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2" descr="anim04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567055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5" name="WordArt 17"/>
          <p:cNvSpPr>
            <a:spLocks noChangeArrowheads="1" noChangeShapeType="1" noTextEdit="1"/>
          </p:cNvSpPr>
          <p:nvPr/>
        </p:nvSpPr>
        <p:spPr bwMode="auto">
          <a:xfrm>
            <a:off x="2339975" y="209550"/>
            <a:ext cx="44640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Жаңа сабақ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214290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rgbClr val="FF0000"/>
                </a:solidFill>
              </a:rPr>
              <a:t>Презентацияны әзірлеу кезіндегі ережелер: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000108"/>
            <a:ext cx="778674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3200" dirty="0" smtClean="0">
                <a:solidFill>
                  <a:schemeClr val="bg1"/>
                </a:solidFill>
              </a:rPr>
              <a:t>Презентацияны алдын ала жоспарлау қажет:мақсаты мен мазмұнын білу керек;</a:t>
            </a:r>
          </a:p>
          <a:p>
            <a:pPr>
              <a:buFont typeface="Wingdings" pitchFamily="2" charset="2"/>
              <a:buChar char="Ø"/>
            </a:pPr>
            <a:r>
              <a:rPr lang="kk-KZ" sz="3200" dirty="0" smtClean="0">
                <a:solidFill>
                  <a:schemeClr val="bg1"/>
                </a:solidFill>
              </a:rPr>
              <a:t>Слайдтағы ақпарат ықшам және қарапайым болуы керек;</a:t>
            </a:r>
          </a:p>
          <a:p>
            <a:pPr>
              <a:buFont typeface="Wingdings" pitchFamily="2" charset="2"/>
              <a:buChar char="Ø"/>
            </a:pPr>
            <a:r>
              <a:rPr lang="kk-KZ" sz="3200" dirty="0" smtClean="0">
                <a:solidFill>
                  <a:schemeClr val="bg1"/>
                </a:solidFill>
              </a:rPr>
              <a:t>Объект фоннан түсі бойынша ерекшеленуі керек;</a:t>
            </a:r>
          </a:p>
          <a:p>
            <a:pPr>
              <a:buFont typeface="Wingdings" pitchFamily="2" charset="2"/>
              <a:buChar char="Ø"/>
            </a:pPr>
            <a:r>
              <a:rPr lang="kk-KZ" sz="3200" dirty="0" smtClean="0">
                <a:solidFill>
                  <a:schemeClr val="bg1"/>
                </a:solidFill>
              </a:rPr>
              <a:t>Слайдты безендіру үшін контрастілі және үйлесімді түсті таңдау керек,</a:t>
            </a:r>
          </a:p>
          <a:p>
            <a:pPr>
              <a:buFont typeface="Wingdings" pitchFamily="2" charset="2"/>
              <a:buChar char="Ø"/>
            </a:pPr>
            <a:r>
              <a:rPr lang="kk-KZ" sz="3200" dirty="0" smtClean="0">
                <a:solidFill>
                  <a:schemeClr val="bg1"/>
                </a:solidFill>
              </a:rPr>
              <a:t>Анимациялық ауысулар,бейне дыбыс және басқа құралдар пайдалану ұсынылады.</a:t>
            </a:r>
          </a:p>
          <a:p>
            <a:endParaRPr lang="ru-RU" dirty="0"/>
          </a:p>
        </p:txBody>
      </p:sp>
      <p:pic>
        <p:nvPicPr>
          <p:cNvPr id="6" name="Picture 9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7535133">
            <a:off x="0" y="214313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658570">
            <a:off x="-198144" y="5712834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3022170">
            <a:off x="7649947" y="-15857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anim04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8957613">
            <a:off x="7945909" y="5712595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28688" y="357188"/>
            <a:ext cx="7200900" cy="576262"/>
          </a:xfrm>
          <a:prstGeom prst="parallelogram">
            <a:avLst>
              <a:gd name="adj" fmla="val 312397"/>
            </a:avLst>
          </a:prstGeom>
          <a:solidFill>
            <a:srgbClr val="CC3300"/>
          </a:solidFill>
          <a:ln w="254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b="1" i="1">
                <a:solidFill>
                  <a:srgbClr val="FFFF00"/>
                </a:solidFill>
              </a:rPr>
              <a:t>Деңгейлік тапсырма</a:t>
            </a:r>
            <a:endParaRPr lang="ru-RU" b="1" i="1">
              <a:solidFill>
                <a:srgbClr val="FFFF00"/>
              </a:solidFill>
            </a:endParaRPr>
          </a:p>
        </p:txBody>
      </p:sp>
      <p:sp>
        <p:nvSpPr>
          <p:cNvPr id="11267" name="Line 18"/>
          <p:cNvSpPr>
            <a:spLocks noChangeShapeType="1"/>
          </p:cNvSpPr>
          <p:nvPr/>
        </p:nvSpPr>
        <p:spPr bwMode="auto">
          <a:xfrm>
            <a:off x="1116013" y="981075"/>
            <a:ext cx="0" cy="10795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1268" name="Picture 24" descr="J009569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75688" y="3429000"/>
            <a:ext cx="46831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25" descr="J009569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75688" y="0"/>
            <a:ext cx="46831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26" descr="J009569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42900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27" descr="J009569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468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Line 28"/>
          <p:cNvSpPr>
            <a:spLocks noChangeShapeType="1"/>
          </p:cNvSpPr>
          <p:nvPr/>
        </p:nvSpPr>
        <p:spPr bwMode="auto">
          <a:xfrm flipV="1">
            <a:off x="1116013" y="1989138"/>
            <a:ext cx="7056437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Line 29"/>
          <p:cNvSpPr>
            <a:spLocks noChangeShapeType="1"/>
          </p:cNvSpPr>
          <p:nvPr/>
        </p:nvSpPr>
        <p:spPr bwMode="auto">
          <a:xfrm>
            <a:off x="8172450" y="404813"/>
            <a:ext cx="0" cy="15843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4" name="Oval 9"/>
          <p:cNvSpPr>
            <a:spLocks noChangeArrowheads="1"/>
          </p:cNvSpPr>
          <p:nvPr/>
        </p:nvSpPr>
        <p:spPr bwMode="auto">
          <a:xfrm>
            <a:off x="1692275" y="1773238"/>
            <a:ext cx="1441450" cy="504825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000" b="1" i="1">
              <a:solidFill>
                <a:srgbClr val="000099"/>
              </a:solidFill>
            </a:endParaRPr>
          </a:p>
        </p:txBody>
      </p:sp>
      <p:sp>
        <p:nvSpPr>
          <p:cNvPr id="11275" name="Oval 32">
            <a:hlinkClick r:id="rId5" action="ppaction://hlinkfile"/>
          </p:cNvPr>
          <p:cNvSpPr>
            <a:spLocks noChangeArrowheads="1"/>
          </p:cNvSpPr>
          <p:nvPr/>
        </p:nvSpPr>
        <p:spPr bwMode="auto">
          <a:xfrm>
            <a:off x="3995738" y="1700213"/>
            <a:ext cx="1439862" cy="503237"/>
          </a:xfrm>
          <a:prstGeom prst="ellipse">
            <a:avLst/>
          </a:prstGeom>
          <a:solidFill>
            <a:srgbClr val="00B0F0"/>
          </a:solidFill>
          <a:ln w="22225" cap="rnd">
            <a:solidFill>
              <a:srgbClr val="00FF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i="1">
              <a:solidFill>
                <a:srgbClr val="000099"/>
              </a:solidFill>
            </a:endParaRPr>
          </a:p>
        </p:txBody>
      </p:sp>
      <p:pic>
        <p:nvPicPr>
          <p:cNvPr id="11276" name="Picture 33" descr="J0095665"/>
          <p:cNvPicPr>
            <a:picLocks noChangeAspect="1" noChangeArrowheads="1" noCrop="1"/>
          </p:cNvPicPr>
          <p:nvPr/>
        </p:nvPicPr>
        <p:blipFill>
          <a:blip r:embed="rId6">
            <a:lum bright="-60000"/>
          </a:blip>
          <a:srcRect/>
          <a:stretch>
            <a:fillRect/>
          </a:stretch>
        </p:blipFill>
        <p:spPr bwMode="auto">
          <a:xfrm>
            <a:off x="1547813" y="1412875"/>
            <a:ext cx="5032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34" descr="J0095666"/>
          <p:cNvPicPr>
            <a:picLocks noChangeAspect="1" noChangeArrowheads="1" noCrop="1"/>
          </p:cNvPicPr>
          <p:nvPr/>
        </p:nvPicPr>
        <p:blipFill>
          <a:blip r:embed="rId7">
            <a:lum bright="-40000"/>
          </a:blip>
          <a:srcRect/>
          <a:stretch>
            <a:fillRect/>
          </a:stretch>
        </p:blipFill>
        <p:spPr bwMode="auto">
          <a:xfrm>
            <a:off x="3924300" y="1484313"/>
            <a:ext cx="4857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2" name="Oval 3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156325" y="1700213"/>
            <a:ext cx="1439863" cy="503237"/>
          </a:xfrm>
          <a:prstGeom prst="ellipse">
            <a:avLst/>
          </a:prstGeom>
          <a:solidFill>
            <a:srgbClr val="FF6600"/>
          </a:solidFill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 sz="2400" b="1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1279" name="Picture 36" descr="J0095667"/>
          <p:cNvPicPr>
            <a:picLocks noChangeAspect="1" noChangeArrowheads="1" noCrop="1"/>
          </p:cNvPicPr>
          <p:nvPr/>
        </p:nvPicPr>
        <p:blipFill>
          <a:blip r:embed="rId8">
            <a:lum bright="-60000"/>
          </a:blip>
          <a:srcRect/>
          <a:stretch>
            <a:fillRect/>
          </a:stretch>
        </p:blipFill>
        <p:spPr bwMode="auto">
          <a:xfrm>
            <a:off x="6011863" y="1484313"/>
            <a:ext cx="525462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0" name="WordArt 56"/>
          <p:cNvSpPr>
            <a:spLocks noChangeArrowheads="1" noChangeShapeType="1" noTextEdit="1"/>
          </p:cNvSpPr>
          <p:nvPr/>
        </p:nvSpPr>
        <p:spPr bwMode="auto">
          <a:xfrm>
            <a:off x="2571750" y="5445125"/>
            <a:ext cx="785813" cy="658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баға</a:t>
            </a:r>
            <a:endParaRPr lang="ru-RU" sz="3600" b="1" i="1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81" name="WordArt 57"/>
          <p:cNvSpPr>
            <a:spLocks noChangeArrowheads="1" noChangeShapeType="1" noTextEdit="1"/>
          </p:cNvSpPr>
          <p:nvPr/>
        </p:nvSpPr>
        <p:spPr bwMode="auto">
          <a:xfrm>
            <a:off x="4857750" y="5500688"/>
            <a:ext cx="1071563" cy="531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7523"/>
              </a:avLst>
            </a:prstTxWarp>
          </a:bodyPr>
          <a:lstStyle/>
          <a:p>
            <a:pPr algn="ctr"/>
            <a:r>
              <a:rPr lang="ru-RU" sz="3600" b="1" i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баға</a:t>
            </a:r>
            <a:endParaRPr lang="ru-RU" sz="3600" b="1" i="1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82" name="WordArt 58"/>
          <p:cNvSpPr>
            <a:spLocks noChangeArrowheads="1" noChangeShapeType="1" noTextEdit="1"/>
          </p:cNvSpPr>
          <p:nvPr/>
        </p:nvSpPr>
        <p:spPr bwMode="auto">
          <a:xfrm>
            <a:off x="7358063" y="5572125"/>
            <a:ext cx="857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963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баға</a:t>
            </a:r>
          </a:p>
        </p:txBody>
      </p:sp>
      <p:pic>
        <p:nvPicPr>
          <p:cNvPr id="11283" name="Picture 68" descr="AG00051_">
            <a:hlinkClick r:id="rId9" action="ppaction://hlinkpres?slideindex=2&amp;slidetitle=Слайд 2"/>
          </p:cNvPr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956550" y="6237288"/>
            <a:ext cx="1008063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Овал 40">
            <a:hlinkClick r:id="rId3" action="ppaction://hlinksldjump"/>
          </p:cNvPr>
          <p:cNvSpPr/>
          <p:nvPr/>
        </p:nvSpPr>
        <p:spPr>
          <a:xfrm>
            <a:off x="1428750" y="2428875"/>
            <a:ext cx="1785938" cy="2655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600" dirty="0"/>
              <a:t>1</a:t>
            </a:r>
          </a:p>
        </p:txBody>
      </p:sp>
      <p:sp>
        <p:nvSpPr>
          <p:cNvPr id="42" name="Овал 41"/>
          <p:cNvSpPr/>
          <p:nvPr/>
        </p:nvSpPr>
        <p:spPr>
          <a:xfrm>
            <a:off x="5857875" y="2500313"/>
            <a:ext cx="1785938" cy="2368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600" dirty="0"/>
              <a:t>3</a:t>
            </a:r>
          </a:p>
        </p:txBody>
      </p:sp>
      <p:sp>
        <p:nvSpPr>
          <p:cNvPr id="44" name="Овал 43">
            <a:hlinkClick r:id="rId11" action="ppaction://hlinksldjump"/>
          </p:cNvPr>
          <p:cNvSpPr/>
          <p:nvPr/>
        </p:nvSpPr>
        <p:spPr>
          <a:xfrm>
            <a:off x="3714750" y="2500313"/>
            <a:ext cx="1785938" cy="2513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600" dirty="0"/>
              <a:t>2</a:t>
            </a:r>
          </a:p>
        </p:txBody>
      </p:sp>
      <p:sp>
        <p:nvSpPr>
          <p:cNvPr id="11287" name="TextBox 30"/>
          <p:cNvSpPr txBox="1">
            <a:spLocks noChangeArrowheads="1"/>
          </p:cNvSpPr>
          <p:nvPr/>
        </p:nvSpPr>
        <p:spPr bwMode="auto">
          <a:xfrm>
            <a:off x="2000250" y="5572125"/>
            <a:ext cx="500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  <a:endParaRPr lang="ru-RU"/>
          </a:p>
        </p:txBody>
      </p:sp>
      <p:sp>
        <p:nvSpPr>
          <p:cNvPr id="11288" name="TextBox 31"/>
          <p:cNvSpPr txBox="1">
            <a:spLocks noChangeArrowheads="1"/>
          </p:cNvSpPr>
          <p:nvPr/>
        </p:nvSpPr>
        <p:spPr bwMode="auto">
          <a:xfrm>
            <a:off x="4429125" y="5643563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/>
              <a:t>4</a:t>
            </a:r>
            <a:endParaRPr lang="ru-RU"/>
          </a:p>
        </p:txBody>
      </p:sp>
      <p:sp>
        <p:nvSpPr>
          <p:cNvPr id="11289" name="TextBox 32"/>
          <p:cNvSpPr txBox="1">
            <a:spLocks noChangeArrowheads="1"/>
          </p:cNvSpPr>
          <p:nvPr/>
        </p:nvSpPr>
        <p:spPr bwMode="auto">
          <a:xfrm>
            <a:off x="6715125" y="5643563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/>
              <a:t>5</a:t>
            </a:r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1464</TotalTime>
  <Words>536</Words>
  <Application>Microsoft PowerPoint</Application>
  <PresentationFormat>Экран (4:3)</PresentationFormat>
  <Paragraphs>175</Paragraphs>
  <Slides>16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170</cp:revision>
  <dcterms:created xsi:type="dcterms:W3CDTF">1601-01-01T00:00:00Z</dcterms:created>
  <dcterms:modified xsi:type="dcterms:W3CDTF">2007-03-05T04:32:52Z</dcterms:modified>
</cp:coreProperties>
</file>