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F4B0792-AFA8-4CE5-92B4-87390D54598B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144984-DF72-47C3-A830-1391EC39E1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z="3200" dirty="0" smtClean="0"/>
              <a:t>Өте кіші сызықтық және бұрыштық өлшемдерді голографиялық интерферометр әдісімен өлшеу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214686"/>
            <a:ext cx="8062912" cy="1928826"/>
          </a:xfrm>
        </p:spPr>
        <p:txBody>
          <a:bodyPr/>
          <a:lstStyle/>
          <a:p>
            <a:r>
              <a:rPr lang="kk-KZ" dirty="0" smtClean="0"/>
              <a:t>Орындағандар: Бабаханова А.</a:t>
            </a:r>
          </a:p>
          <a:p>
            <a:r>
              <a:rPr lang="kk-KZ" dirty="0" smtClean="0"/>
              <a:t>Ералиева А.</a:t>
            </a:r>
          </a:p>
          <a:p>
            <a:r>
              <a:rPr lang="kk-KZ" dirty="0" smtClean="0"/>
              <a:t>Жұбанова 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Голографиялық әдіс голограммада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кескін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қалыптастыратын үшөлшемді объекттің геометриялық параметрлерін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анықтауға мүмкіндік береді.Әдетте әртүрлі объектілердің рельефті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параметрлерін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жанасусыз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өлшеу арқылы жүзеге асырады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Бұл өлшеулердің мағынасы  нақты 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шкала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деңгейін қалыптастыратын контурлы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сызықты голограммада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интерференция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алу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жолымен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анықталады</a:t>
            </a:r>
            <a:r>
              <a:rPr lang="ru-RU" sz="96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9600" b="1" dirty="0" err="1" smtClean="0">
                <a:solidFill>
                  <a:schemeClr val="tx1">
                    <a:lumMod val="95000"/>
                  </a:schemeClr>
                </a:solidFill>
              </a:rPr>
              <a:t>Бөлік құны сәулелену көзі толқынының ұзындығымен анықталады</a:t>
            </a:r>
            <a:r>
              <a:rPr lang="ru-RU" sz="8000" b="1" dirty="0" err="1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Голография </a:t>
            </a:r>
            <a:r>
              <a:rPr lang="ru-RU" sz="2400" dirty="0" err="1" smtClean="0"/>
              <a:t>қалыптасқан интерферометрияға қандай жаналық енгізді</a:t>
            </a:r>
            <a:r>
              <a:rPr lang="ru-RU" sz="2400" dirty="0" smtClean="0"/>
              <a:t>???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Голография </a:t>
            </a:r>
            <a:r>
              <a:rPr lang="ru-RU" sz="2400" dirty="0" smtClean="0"/>
              <a:t>—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бұл обьекттен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келген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барлық оптикалық ақпараттардың жазылуы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және  қалпына келтірілу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тәсілі</a:t>
            </a:r>
            <a:r>
              <a:rPr lang="ru-RU" sz="2400" i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5" name="Picture 8" descr="D:\През\1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2146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D:\През\2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2" y="2000240"/>
            <a:ext cx="33861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D:\През\2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745036"/>
            <a:ext cx="3214710" cy="21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:\През\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Голографиялық </a:t>
            </a:r>
            <a:r>
              <a:rPr lang="ru-RU" dirty="0" smtClean="0"/>
              <a:t>интерферометрия </a:t>
            </a:r>
            <a:r>
              <a:rPr lang="ru-RU" dirty="0" err="1" smtClean="0"/>
              <a:t>атауының астарында</a:t>
            </a:r>
            <a:r>
              <a:rPr lang="ru-RU" dirty="0" smtClean="0"/>
              <a:t> </a:t>
            </a:r>
            <a:r>
              <a:rPr lang="ru-RU" dirty="0" err="1" smtClean="0"/>
              <a:t>ақпараттың жазба</a:t>
            </a:r>
            <a:r>
              <a:rPr lang="ru-RU" dirty="0" smtClean="0"/>
              <a:t> </a:t>
            </a:r>
            <a:r>
              <a:rPr lang="ru-RU" dirty="0" err="1" smtClean="0"/>
              <a:t>принциптерінің қолданатын өзгеше бір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жатыр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r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 smtClean="0"/>
              <a:t>Голографиялық </a:t>
            </a:r>
            <a:r>
              <a:rPr lang="ru-RU" u="sng" dirty="0" smtClean="0"/>
              <a:t>интерферометрия </a:t>
            </a:r>
            <a:r>
              <a:rPr lang="ru-RU" u="sng" dirty="0" err="1" smtClean="0"/>
              <a:t>әдісі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dirty="0" err="1" smtClean="0">
                <a:solidFill>
                  <a:schemeClr val="tx1"/>
                </a:solidFill>
              </a:rPr>
              <a:t>Бір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пластинкаға бірнеше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толқындық </a:t>
            </a:r>
            <a:r>
              <a:rPr lang="ru-RU" sz="9600" b="1" dirty="0" smtClean="0">
                <a:solidFill>
                  <a:schemeClr val="tx1"/>
                </a:solidFill>
              </a:rPr>
              <a:t>фронт, </a:t>
            </a:r>
            <a:r>
              <a:rPr lang="ru-RU" sz="9600" b="1" dirty="0" err="1" smtClean="0">
                <a:solidFill>
                  <a:schemeClr val="tx1"/>
                </a:solidFill>
              </a:rPr>
              <a:t>яғни бірнеше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голограммалар</a:t>
            </a:r>
            <a:r>
              <a:rPr lang="ru-RU" sz="9600" b="1" dirty="0" smtClean="0">
                <a:solidFill>
                  <a:schemeClr val="tx1"/>
                </a:solidFill>
              </a:rPr>
              <a:t>  </a:t>
            </a:r>
            <a:r>
              <a:rPr lang="ru-RU" sz="9600" b="1" dirty="0" err="1" smtClean="0">
                <a:solidFill>
                  <a:schemeClr val="tx1"/>
                </a:solidFill>
              </a:rPr>
              <a:t>жазуға болады</a:t>
            </a:r>
            <a:r>
              <a:rPr lang="ru-RU" sz="9600" b="1" dirty="0" smtClean="0">
                <a:solidFill>
                  <a:schemeClr val="tx1"/>
                </a:solidFill>
              </a:rPr>
              <a:t>.. </a:t>
            </a:r>
            <a:r>
              <a:rPr lang="ru-RU" sz="9600" b="1" dirty="0" err="1" smtClean="0">
                <a:solidFill>
                  <a:schemeClr val="tx1"/>
                </a:solidFill>
              </a:rPr>
              <a:t>Егер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бұл толқындар когорентті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болса</a:t>
            </a:r>
            <a:r>
              <a:rPr lang="ru-RU" sz="9600" b="1" dirty="0" smtClean="0">
                <a:solidFill>
                  <a:schemeClr val="tx1"/>
                </a:solidFill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</a:rPr>
              <a:t>онда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бірігіп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қалыптасқан кезде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олар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интерференциялайды</a:t>
            </a:r>
            <a:r>
              <a:rPr lang="ru-RU" sz="9600" b="1" dirty="0" smtClean="0">
                <a:solidFill>
                  <a:schemeClr val="tx1"/>
                </a:solidFill>
              </a:rPr>
              <a:t>, ал </a:t>
            </a:r>
            <a:r>
              <a:rPr lang="ru-RU" sz="9600" b="1" dirty="0" err="1" smtClean="0">
                <a:solidFill>
                  <a:schemeClr val="tx1"/>
                </a:solidFill>
              </a:rPr>
              <a:t>нәтижелікинтерферограммада бұл толқындарды өзгеше болған нәрселер ғана қалады</a:t>
            </a:r>
            <a:r>
              <a:rPr lang="ru-RU" sz="9600" b="1" dirty="0" smtClean="0">
                <a:solidFill>
                  <a:schemeClr val="tx1"/>
                </a:solidFill>
              </a:rPr>
              <a:t>. </a:t>
            </a:r>
            <a:r>
              <a:rPr lang="ru-RU" sz="9600" b="1" dirty="0" err="1" smtClean="0">
                <a:solidFill>
                  <a:schemeClr val="tx1"/>
                </a:solidFill>
              </a:rPr>
              <a:t>Бұл голографиялық </a:t>
            </a:r>
            <a:r>
              <a:rPr lang="ru-RU" sz="9600" b="1" dirty="0" smtClean="0">
                <a:solidFill>
                  <a:schemeClr val="tx1"/>
                </a:solidFill>
              </a:rPr>
              <a:t>интерферометрия </a:t>
            </a:r>
            <a:r>
              <a:rPr lang="ru-RU" sz="9600" b="1" dirty="0" err="1" smtClean="0">
                <a:solidFill>
                  <a:schemeClr val="tx1"/>
                </a:solidFill>
              </a:rPr>
              <a:t>екі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экспозизиялы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әдіс атауын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алды</a:t>
            </a:r>
            <a:r>
              <a:rPr lang="ru-RU" sz="9600" b="1" dirty="0" smtClean="0">
                <a:solidFill>
                  <a:schemeClr val="tx1"/>
                </a:solidFill>
              </a:rPr>
              <a:t>.</a:t>
            </a:r>
            <a:r>
              <a:rPr lang="ru-RU" sz="5500" b="1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wav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06" y="0"/>
            <a:ext cx="9163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dirty="0" err="1" smtClean="0">
                <a:solidFill>
                  <a:schemeClr val="tx1"/>
                </a:solidFill>
              </a:rPr>
              <a:t>Мұны басқа жолмен</a:t>
            </a:r>
            <a:r>
              <a:rPr lang="ru-RU" sz="9600" b="1" dirty="0" smtClean="0">
                <a:solidFill>
                  <a:schemeClr val="tx1"/>
                </a:solidFill>
              </a:rPr>
              <a:t> де </a:t>
            </a:r>
            <a:r>
              <a:rPr lang="ru-RU" sz="9600" b="1" dirty="0" err="1" smtClean="0">
                <a:solidFill>
                  <a:schemeClr val="tx1"/>
                </a:solidFill>
              </a:rPr>
              <a:t>жасауға болады</a:t>
            </a:r>
            <a:r>
              <a:rPr lang="ru-RU" sz="9600" b="1" dirty="0" smtClean="0">
                <a:solidFill>
                  <a:schemeClr val="tx1"/>
                </a:solidFill>
              </a:rPr>
              <a:t>. </a:t>
            </a:r>
            <a:r>
              <a:rPr lang="ru-RU" sz="9600" b="1" dirty="0" err="1" smtClean="0">
                <a:solidFill>
                  <a:schemeClr val="tx1"/>
                </a:solidFill>
              </a:rPr>
              <a:t>Өңделген обьекттің түсірілген голограммасының үлкен дәлдікпен бұрынғы орнына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орнатады-әдетте пластинкаларды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түсірілу орнында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өңдейді.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Нәтижесінде уақыттың реалды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режимінде</a:t>
            </a:r>
            <a:r>
              <a:rPr lang="ru-RU" sz="9600" b="1" dirty="0" smtClean="0">
                <a:solidFill>
                  <a:schemeClr val="tx1"/>
                </a:solidFill>
              </a:rPr>
              <a:t>  </a:t>
            </a:r>
            <a:r>
              <a:rPr lang="ru-RU" sz="9600" b="1" dirty="0" err="1" smtClean="0">
                <a:solidFill>
                  <a:schemeClr val="tx1"/>
                </a:solidFill>
              </a:rPr>
              <a:t>зерттеу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обьектісінде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туындайтын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процестің динамикасын</a:t>
            </a:r>
            <a:r>
              <a:rPr lang="ru-RU" sz="9600" b="1" dirty="0" smtClean="0">
                <a:solidFill>
                  <a:schemeClr val="tx1"/>
                </a:solidFill>
              </a:rPr>
              <a:t>  </a:t>
            </a:r>
            <a:r>
              <a:rPr lang="ru-RU" sz="9600" b="1" dirty="0" err="1" smtClean="0">
                <a:solidFill>
                  <a:schemeClr val="tx1"/>
                </a:solidFill>
              </a:rPr>
              <a:t>бақылауға болады</a:t>
            </a:r>
            <a:r>
              <a:rPr lang="ru-RU" sz="9600" b="1" dirty="0" smtClean="0">
                <a:solidFill>
                  <a:schemeClr val="tx1"/>
                </a:solidFill>
              </a:rPr>
              <a:t>.</a:t>
            </a:r>
            <a:endParaRPr lang="ru-RU" sz="9600" b="1" dirty="0" smtClean="0">
              <a:solidFill>
                <a:schemeClr val="tx1"/>
              </a:solidFill>
            </a:endParaRPr>
          </a:p>
          <a:p>
            <a:r>
              <a:rPr lang="ru-RU" sz="9600" b="1" dirty="0" err="1" smtClean="0">
                <a:solidFill>
                  <a:schemeClr val="tx1"/>
                </a:solidFill>
              </a:rPr>
              <a:t>Мұндай голографиялық </a:t>
            </a:r>
            <a:r>
              <a:rPr lang="ru-RU" sz="9600" b="1" dirty="0" smtClean="0">
                <a:solidFill>
                  <a:schemeClr val="tx1"/>
                </a:solidFill>
              </a:rPr>
              <a:t>интерферометрия </a:t>
            </a:r>
            <a:r>
              <a:rPr lang="ru-RU" sz="9600" b="1" dirty="0" err="1" smtClean="0">
                <a:solidFill>
                  <a:schemeClr val="tx1"/>
                </a:solidFill>
              </a:rPr>
              <a:t>әдісі-реалды уақыт әдісі деп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аталады</a:t>
            </a:r>
            <a:r>
              <a:rPr lang="ru-RU" sz="9600" b="1" dirty="0" smtClean="0">
                <a:solidFill>
                  <a:schemeClr val="tx1"/>
                </a:solidFill>
              </a:rPr>
              <a:t>.</a:t>
            </a:r>
            <a:endParaRPr lang="ru-RU" sz="9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ЬЮТОНЦВ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 r="11249" b="19734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Нақты түсінік </a:t>
            </a:r>
            <a:r>
              <a:rPr lang="ru-RU" sz="2400" b="1" dirty="0" smtClean="0">
                <a:solidFill>
                  <a:schemeClr val="tx1"/>
                </a:solidFill>
              </a:rPr>
              <a:t>болу </a:t>
            </a:r>
            <a:r>
              <a:rPr lang="ru-RU" sz="2400" b="1" dirty="0" err="1" smtClean="0">
                <a:solidFill>
                  <a:schemeClr val="tx1"/>
                </a:solidFill>
              </a:rPr>
              <a:t>үшін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Классикалық  интерферометрияда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tx1"/>
                </a:solidFill>
              </a:rPr>
              <a:t>бір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уақытта әр түрлі жол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жүріп өткен толқындар интерференциялайды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Голографиялық интерферометрида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әр түрлі уақытта бірдей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жол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жүріп өткен толқындар интерференциялайды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5940425" y="2852738"/>
            <a:ext cx="2543175" cy="23764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3214678" y="3000372"/>
            <a:ext cx="2590800" cy="2397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571472" y="3000373"/>
            <a:ext cx="2592387" cy="23574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5926138" y="404813"/>
            <a:ext cx="2533650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lum contrast="48000"/>
          </a:blip>
          <a:srcRect/>
          <a:stretch>
            <a:fillRect/>
          </a:stretch>
        </p:blipFill>
        <p:spPr bwMode="auto">
          <a:xfrm>
            <a:off x="3262313" y="404813"/>
            <a:ext cx="2605087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lum contrast="36000"/>
          </a:blip>
          <a:srcRect/>
          <a:stretch>
            <a:fillRect/>
          </a:stretch>
        </p:blipFill>
        <p:spPr bwMode="auto">
          <a:xfrm>
            <a:off x="598488" y="404813"/>
            <a:ext cx="2581275" cy="2366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Электромагниттік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толқындардың интерференциясы</a:t>
            </a:r>
            <a:endParaRPr lang="ru-RU" sz="2000" b="1" dirty="0" smtClean="0"/>
          </a:p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Сызықтық және бұрыштық өлшемдерді өлшеу және орын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ауыстыру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әдісі электромагниттік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немесе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акустикалық толқындардың  кеңістіктік нақты шкаласын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өлшенетін физикалық шамаларыме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салыстыруға негізделген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Бұл әдістің  және көптеген </a:t>
            </a:r>
            <a:r>
              <a:rPr lang="ru-RU" sz="2000" b="1" dirty="0" smtClean="0"/>
              <a:t>интерферометр </a:t>
            </a:r>
            <a:r>
              <a:rPr lang="ru-RU" sz="2000" b="1" dirty="0" err="1" smtClean="0"/>
              <a:t>типтерінің әр түрлі модификациясы</a:t>
            </a:r>
            <a:r>
              <a:rPr lang="ru-RU" sz="2000" b="1" dirty="0" smtClean="0"/>
              <a:t> бар.</a:t>
            </a:r>
            <a:endParaRPr lang="ru-RU" sz="20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Өте кіші</a:t>
            </a:r>
            <a:r>
              <a:rPr lang="ru-RU" b="1" dirty="0" smtClean="0"/>
              <a:t> </a:t>
            </a:r>
            <a:r>
              <a:rPr lang="ru-RU" b="1" dirty="0" err="1" smtClean="0"/>
              <a:t>сызықтық</a:t>
            </a:r>
            <a:r>
              <a:rPr lang="ru-RU" b="1" dirty="0" err="1" smtClean="0"/>
              <a:t> </a:t>
            </a:r>
            <a:r>
              <a:rPr lang="ru-RU" b="1" dirty="0" smtClean="0"/>
              <a:t>(10-10... 10-4 м)</a:t>
            </a:r>
            <a:r>
              <a:rPr lang="ru-RU" b="1" dirty="0" smtClean="0"/>
              <a:t> </a:t>
            </a:r>
            <a:r>
              <a:rPr lang="ru-RU" b="1" dirty="0" err="1" smtClean="0"/>
              <a:t>және бұрыштық</a:t>
            </a:r>
            <a:r>
              <a:rPr lang="ru-RU" b="1" dirty="0" err="1" smtClean="0"/>
              <a:t> </a:t>
            </a:r>
            <a:r>
              <a:rPr lang="ru-RU" b="1" dirty="0" smtClean="0"/>
              <a:t>(10-3...100")</a:t>
            </a:r>
            <a:r>
              <a:rPr lang="ru-RU" b="1" dirty="0" smtClean="0"/>
              <a:t> </a:t>
            </a:r>
            <a:r>
              <a:rPr lang="ru-RU" b="1" dirty="0" err="1" smtClean="0"/>
              <a:t>өлшемдерді өлшеу үшін монокристалдардағы атомдық жазықтықтарға  негізделген</a:t>
            </a:r>
            <a:r>
              <a:rPr lang="ru-RU" b="1" dirty="0" smtClean="0"/>
              <a:t>  </a:t>
            </a:r>
            <a:r>
              <a:rPr lang="ru-RU" b="1" dirty="0" err="1" smtClean="0"/>
              <a:t>голографиялық </a:t>
            </a:r>
            <a:r>
              <a:rPr lang="ru-RU" b="1" dirty="0" smtClean="0"/>
              <a:t>интерферометрия </a:t>
            </a:r>
            <a:r>
              <a:rPr lang="ru-RU" b="1" dirty="0" err="1" smtClean="0"/>
              <a:t>әдісі қолданылады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Голографиялық әдіс ғылым, </a:t>
            </a:r>
            <a:r>
              <a:rPr lang="ru-RU" sz="2000" b="1" dirty="0" smtClean="0"/>
              <a:t>биология, </a:t>
            </a:r>
            <a:r>
              <a:rPr lang="ru-RU" sz="2000" b="1" dirty="0" err="1" smtClean="0"/>
              <a:t>кескін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өнерінде, </a:t>
            </a:r>
            <a:r>
              <a:rPr lang="ru-RU" sz="2000" b="1" dirty="0" smtClean="0"/>
              <a:t>деформация, </a:t>
            </a:r>
            <a:r>
              <a:rPr lang="ru-RU" sz="2000" b="1" dirty="0" err="1" smtClean="0"/>
              <a:t>геометриялық өлшемдерді өлшеу, үшін қолданылады.</a:t>
            </a:r>
            <a:r>
              <a:rPr lang="ru-RU" sz="12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. Голография </a:t>
            </a:r>
            <a:r>
              <a:rPr lang="ru-RU" sz="2000" b="1" dirty="0" err="1" smtClean="0">
                <a:solidFill>
                  <a:schemeClr val="tx1"/>
                </a:solidFill>
              </a:rPr>
              <a:t>негізі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интерференциялық толқындар және </a:t>
            </a:r>
            <a:r>
              <a:rPr lang="ru-RU" sz="2000" b="1" dirty="0" smtClean="0">
                <a:solidFill>
                  <a:schemeClr val="tx1"/>
                </a:solidFill>
              </a:rPr>
              <a:t>дифракция </a:t>
            </a:r>
            <a:r>
              <a:rPr lang="ru-RU" sz="2000" b="1" dirty="0" err="1" smtClean="0">
                <a:solidFill>
                  <a:schemeClr val="tx1"/>
                </a:solidFill>
              </a:rPr>
              <a:t>құбылысы болып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табылады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Голографиялық әдістің артықшылығы жоғары сезімталдылық және оның </a:t>
            </a:r>
            <a:r>
              <a:rPr lang="ru-RU" sz="2000" b="1" dirty="0" smtClean="0">
                <a:solidFill>
                  <a:schemeClr val="tx1"/>
                </a:solidFill>
              </a:rPr>
              <a:t>статика мен </a:t>
            </a:r>
            <a:r>
              <a:rPr lang="ru-RU" sz="2000" b="1" dirty="0" err="1" smtClean="0">
                <a:solidFill>
                  <a:schemeClr val="tx1"/>
                </a:solidFill>
              </a:rPr>
              <a:t>динамикада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әр түрлі обьекттің параметрлерді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өлшеу мүмкіндігі</a:t>
            </a:r>
            <a:r>
              <a:rPr lang="ru-RU" sz="2000" b="1" dirty="0" smtClean="0">
                <a:solidFill>
                  <a:schemeClr val="tx1"/>
                </a:solidFill>
              </a:rPr>
              <a:t>. Голограмма  </a:t>
            </a:r>
            <a:r>
              <a:rPr lang="ru-RU" sz="2000" b="1" dirty="0" err="1" smtClean="0">
                <a:solidFill>
                  <a:schemeClr val="tx1"/>
                </a:solidFill>
              </a:rPr>
              <a:t>өз алдына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күрделі дифракциялық торды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қалыптастырады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292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Өте кіші сызықтық және бұрыштық өлшемдерді голографиялық интерферометр әдісімен өлшеу </vt:lpstr>
      <vt:lpstr>          Голография қалыптасқан интерферометрияға қандай жаналық енгізді???  Голография — бұл обьекттен келген барлық оптикалық ақпараттардың жазылуы және  қалпына келтірілу тәсілі. </vt:lpstr>
      <vt:lpstr>Слайд 3</vt:lpstr>
      <vt:lpstr>Голографиялық интерферометрия әдісі 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Өте кіші сызықтық және бұрыштық өлшемдерді голографиялық интерферометр әдісімен өлшеу</dc:title>
  <dc:creator>DNA7 X86</dc:creator>
  <cp:lastModifiedBy>DNA7 X86</cp:lastModifiedBy>
  <cp:revision>20</cp:revision>
  <dcterms:created xsi:type="dcterms:W3CDTF">2011-09-27T17:48:48Z</dcterms:created>
  <dcterms:modified xsi:type="dcterms:W3CDTF">2011-09-27T20:55:03Z</dcterms:modified>
</cp:coreProperties>
</file>