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1" r:id="rId3"/>
    <p:sldId id="257" r:id="rId4"/>
    <p:sldId id="258" r:id="rId5"/>
    <p:sldId id="280" r:id="rId6"/>
    <p:sldId id="282" r:id="rId7"/>
    <p:sldId id="283" r:id="rId8"/>
    <p:sldId id="284" r:id="rId9"/>
    <p:sldId id="285" r:id="rId10"/>
    <p:sldId id="286" r:id="rId11"/>
    <p:sldId id="260" r:id="rId12"/>
    <p:sldId id="261" r:id="rId13"/>
    <p:sldId id="287" r:id="rId14"/>
    <p:sldId id="290" r:id="rId15"/>
    <p:sldId id="264" r:id="rId16"/>
    <p:sldId id="265" r:id="rId17"/>
    <p:sldId id="266" r:id="rId18"/>
    <p:sldId id="267" r:id="rId19"/>
    <p:sldId id="268" r:id="rId20"/>
    <p:sldId id="288" r:id="rId2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  <a:srgbClr val="FF993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09" autoAdjust="0"/>
  </p:normalViewPr>
  <p:slideViewPr>
    <p:cSldViewPr>
      <p:cViewPr varScale="1">
        <p:scale>
          <a:sx n="92" d="100"/>
          <a:sy n="92" d="100"/>
        </p:scale>
        <p:origin x="-53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grpSp>
        <p:nvGrpSpPr>
          <p:cNvPr id="6" name="Группа 15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7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8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16067C-E1A0-4843-BEAC-53E7E1890694}" type="datetimeFigureOut">
              <a:rPr lang="ru-RU"/>
              <a:pPr>
                <a:defRPr/>
              </a:pPr>
              <a:t>08.03.2011</a:t>
            </a:fld>
            <a:endParaRPr lang="ru-RU"/>
          </a:p>
        </p:txBody>
      </p:sp>
      <p:sp>
        <p:nvSpPr>
          <p:cNvPr id="11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721FC2-FC8D-4AC2-8514-13687651CF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split orient="vert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B60AF4-BDE7-44E2-BB4F-E1B1B015922D}" type="datetimeFigureOut">
              <a:rPr lang="ru-RU"/>
              <a:pPr>
                <a:defRPr/>
              </a:pPr>
              <a:t>08.03.2011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209424-D5CC-467B-B8D9-F852299EC5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6CFCD2-01E6-45DB-A368-A7A2DABCB5CA}" type="datetimeFigureOut">
              <a:rPr lang="ru-RU"/>
              <a:pPr>
                <a:defRPr/>
              </a:pPr>
              <a:t>08.03.2011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454323-B955-40CA-8228-633B9BD35F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E3A11-612E-45F7-8217-55AECC5B1328}" type="datetimeFigureOut">
              <a:rPr lang="ru-RU"/>
              <a:pPr>
                <a:defRPr/>
              </a:pPr>
              <a:t>08.03.2011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498817-B12D-486B-BDBB-6C51519ED9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grpSp>
        <p:nvGrpSpPr>
          <p:cNvPr id="6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7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8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9E1E42-116C-425C-A4E2-8E3FC435674C}" type="datetimeFigureOut">
              <a:rPr lang="ru-RU"/>
              <a:pPr>
                <a:defRPr/>
              </a:pPr>
              <a:t>08.03.2011</a:t>
            </a:fld>
            <a:endParaRPr lang="ru-RU"/>
          </a:p>
        </p:txBody>
      </p:sp>
      <p:sp>
        <p:nvSpPr>
          <p:cNvPr id="10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206735-0FD8-4BAD-9C3B-502704EF21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split orient="vert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40AB6F-3053-49D9-818F-7BC085BD8915}" type="datetimeFigureOut">
              <a:rPr lang="ru-RU"/>
              <a:pPr>
                <a:defRPr/>
              </a:pPr>
              <a:t>08.03.2011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9379D0-FD80-4ADE-A7E1-EE054AEEF5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9F7E35-7358-4CDD-AA07-296C95472D2B}" type="datetimeFigureOut">
              <a:rPr lang="ru-RU"/>
              <a:pPr>
                <a:defRPr/>
              </a:pPr>
              <a:t>08.03.2011</a:t>
            </a:fld>
            <a:endParaRPr lang="ru-RU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27964B-89AA-44A7-8240-84F5C74EC3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3BA7AD-C21D-4891-9196-556EA0538782}" type="datetimeFigureOut">
              <a:rPr lang="ru-RU"/>
              <a:pPr>
                <a:defRPr/>
              </a:pPr>
              <a:t>08.03.2011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04EB0D-5EF8-4456-AE25-90F62145A3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C160CF-E33F-431D-9E05-484D52A00DCC}" type="datetimeFigureOut">
              <a:rPr lang="ru-RU"/>
              <a:pPr>
                <a:defRPr/>
              </a:pPr>
              <a:t>08.03.2011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D27C68-0E7B-46F9-9719-F5E1B87C70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76D985-94D7-4DFE-80B8-A28476B3D334}" type="datetimeFigureOut">
              <a:rPr lang="ru-RU"/>
              <a:pPr>
                <a:defRPr/>
              </a:pPr>
              <a:t>08.03.2011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05005D-F7F6-4843-B257-A986440EEE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ый треугольник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9AECDC-4307-4D1B-89CF-5013713C1723}" type="datetimeFigureOut">
              <a:rPr lang="ru-RU"/>
              <a:pPr>
                <a:defRPr/>
              </a:pPr>
              <a:t>08.03.2011</a:t>
            </a:fld>
            <a:endParaRPr lang="ru-RU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D41E26-359C-45E9-9F7B-FC3CB34D668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B71D7A6-BC50-422E-81FE-F9253A2C2EC4}" type="datetimeFigureOut">
              <a:rPr lang="ru-RU"/>
              <a:pPr>
                <a:defRPr/>
              </a:pPr>
              <a:t>08.03.2011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8175AC7-5226-4BD9-AE71-DD0D0D672F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78" r:id="rId2"/>
    <p:sldLayoutId id="2147483687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8" r:id="rId9"/>
    <p:sldLayoutId id="2147483684" r:id="rId10"/>
    <p:sldLayoutId id="2147483685" r:id="rId11"/>
  </p:sldLayoutIdLst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102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0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0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8" grpId="0"/>
      <p:bldP spid="1029" grpId="0" build="p">
        <p:tmplLst>
          <p:tmpl lvl="1">
            <p:tnLst>
              <p:par>
                <p:cTn presetID="53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1029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9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1029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53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1029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9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1029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53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1029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9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1029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53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1029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9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1029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53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1029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9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1029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E66C7D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E66C7D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6BB76D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8463" y="1274763"/>
            <a:ext cx="7896251" cy="3914787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kk-KZ" u="sng" dirty="0" smtClean="0"/>
              <a:t/>
            </a:r>
            <a:br>
              <a:rPr lang="kk-KZ" u="sng" dirty="0" smtClean="0"/>
            </a:br>
            <a:r>
              <a:rPr lang="kk-KZ" u="sng" dirty="0" smtClean="0"/>
              <a:t/>
            </a:r>
            <a:br>
              <a:rPr lang="kk-KZ" u="sng" dirty="0" smtClean="0"/>
            </a:br>
            <a:r>
              <a:rPr lang="kk-KZ" u="sng" dirty="0" smtClean="0"/>
              <a:t/>
            </a:r>
            <a:br>
              <a:rPr lang="kk-KZ" u="sng" dirty="0" smtClean="0"/>
            </a:br>
            <a:r>
              <a:rPr lang="kk-KZ" u="sng" dirty="0" smtClean="0"/>
              <a:t/>
            </a:r>
            <a:br>
              <a:rPr lang="kk-KZ" u="sng" dirty="0" smtClean="0"/>
            </a:br>
            <a:r>
              <a:rPr lang="kk-KZ" u="sng" dirty="0" smtClean="0"/>
              <a:t/>
            </a:r>
            <a:br>
              <a:rPr lang="kk-KZ" u="sng" dirty="0" smtClean="0"/>
            </a:br>
            <a:r>
              <a:rPr lang="kk-KZ" u="sng" dirty="0" smtClean="0"/>
              <a:t>Сабақтың  тақырыбы: </a:t>
            </a:r>
            <a:br>
              <a:rPr lang="kk-KZ" u="sng" dirty="0" smtClean="0"/>
            </a:br>
            <a:r>
              <a:rPr lang="kk-KZ" i="1" u="sng" dirty="0" smtClean="0"/>
              <a:t>Ы. Алтынсарин. «Қыпшақ Сейітқұл»</a:t>
            </a:r>
            <a:r>
              <a:rPr lang="ru-RU" i="1" dirty="0" smtClean="0"/>
              <a:t/>
            </a:r>
            <a:br>
              <a:rPr lang="ru-RU" i="1" dirty="0" smtClean="0"/>
            </a:br>
            <a:endParaRPr lang="ru-RU" dirty="0"/>
          </a:p>
        </p:txBody>
      </p:sp>
    </p:spTree>
  </p:cSld>
  <p:clrMapOvr>
    <a:masterClrMapping/>
  </p:clrMapOvr>
  <p:transition advClick="0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3"/>
          <p:cNvSpPr>
            <a:spLocks noGrp="1"/>
          </p:cNvSpPr>
          <p:nvPr>
            <p:ph type="body" idx="4294967295"/>
          </p:nvPr>
        </p:nvSpPr>
        <p:spPr>
          <a:xfrm>
            <a:off x="457200" y="1196975"/>
            <a:ext cx="8229600" cy="5127625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endParaRPr lang="ru-RU" smtClean="0"/>
          </a:p>
        </p:txBody>
      </p:sp>
      <p:pic>
        <p:nvPicPr>
          <p:cNvPr id="14339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2988" y="1628775"/>
            <a:ext cx="7058025" cy="424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5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5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35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kk-KZ" sz="4000" b="1" smtClean="0"/>
              <a:t/>
            </a:r>
            <a:br>
              <a:rPr lang="kk-KZ" sz="4000" b="1" smtClean="0"/>
            </a:br>
            <a:r>
              <a:rPr lang="kk-KZ" sz="4000" b="1" smtClean="0"/>
              <a:t/>
            </a:r>
            <a:br>
              <a:rPr lang="kk-KZ" sz="4000" b="1" smtClean="0"/>
            </a:br>
            <a:r>
              <a:rPr lang="kk-KZ" sz="4000" b="1" smtClean="0"/>
              <a:t/>
            </a:r>
            <a:br>
              <a:rPr lang="kk-KZ" sz="4000" b="1" smtClean="0"/>
            </a:br>
            <a:r>
              <a:rPr lang="kk-KZ" sz="4000" b="1" smtClean="0"/>
              <a:t/>
            </a:r>
            <a:br>
              <a:rPr lang="kk-KZ" sz="4000" b="1" smtClean="0"/>
            </a:br>
            <a:r>
              <a:rPr lang="kk-KZ" sz="4000" b="1" smtClean="0"/>
              <a:t/>
            </a:r>
            <a:br>
              <a:rPr lang="kk-KZ" sz="4000" b="1" smtClean="0"/>
            </a:br>
            <a:r>
              <a:rPr lang="kk-KZ" sz="4000" b="1" smtClean="0"/>
              <a:t/>
            </a:r>
            <a:br>
              <a:rPr lang="kk-KZ" sz="4000" b="1" smtClean="0"/>
            </a:br>
            <a:r>
              <a:rPr lang="kk-KZ" sz="4000" b="1" smtClean="0"/>
              <a:t>Ыбырайдың әңгімелері:</a:t>
            </a:r>
            <a:br>
              <a:rPr lang="kk-KZ" sz="4000" b="1" smtClean="0"/>
            </a:br>
            <a:r>
              <a:rPr lang="kk-KZ" b="1" smtClean="0"/>
              <a:t>“Әке мен бала”</a:t>
            </a:r>
            <a:endParaRPr lang="ru-RU" b="1" smtClean="0"/>
          </a:p>
        </p:txBody>
      </p:sp>
      <p:sp>
        <p:nvSpPr>
          <p:cNvPr id="1536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endParaRPr lang="kk-KZ" smtClean="0"/>
          </a:p>
          <a:p>
            <a:pPr eaLnBrk="1" hangingPunct="1">
              <a:buFont typeface="Wingdings 2" pitchFamily="18" charset="2"/>
              <a:buNone/>
            </a:pPr>
            <a:r>
              <a:rPr lang="kk-KZ" sz="4400" smtClean="0"/>
              <a:t> </a:t>
            </a:r>
            <a:r>
              <a:rPr lang="kk-KZ" sz="4400" b="1" smtClean="0">
                <a:solidFill>
                  <a:srgbClr val="479249"/>
                </a:solidFill>
                <a:latin typeface="Times New Roman" pitchFamily="18" charset="0"/>
              </a:rPr>
              <a:t>Аз жұмысты қиынсысаң, көп жұмысқа тап боларсың:азға қанағат ете білмесең, көптен құр қаларсың.</a:t>
            </a:r>
            <a:endParaRPr lang="ru-RU" sz="4400" b="1" smtClean="0">
              <a:solidFill>
                <a:srgbClr val="479249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kk-KZ" sz="4500" smtClean="0"/>
              <a:t>“</a:t>
            </a:r>
            <a:r>
              <a:rPr lang="kk-KZ" sz="4500" b="1" smtClean="0">
                <a:latin typeface="Times New Roman" pitchFamily="18" charset="0"/>
              </a:rPr>
              <a:t>Бай баласы мен жарлы баласы”</a:t>
            </a:r>
            <a:endParaRPr lang="ru-RU" sz="4500" b="1" smtClean="0">
              <a:latin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endParaRPr lang="kk-KZ" smtClean="0"/>
          </a:p>
          <a:p>
            <a:pPr eaLnBrk="1" hangingPunct="1">
              <a:buFont typeface="Wingdings 2" pitchFamily="18" charset="2"/>
              <a:buNone/>
            </a:pPr>
            <a:r>
              <a:rPr lang="kk-KZ" sz="4400" smtClean="0">
                <a:solidFill>
                  <a:srgbClr val="3792AA"/>
                </a:solidFill>
              </a:rPr>
              <a:t>  </a:t>
            </a:r>
            <a:r>
              <a:rPr lang="kk-KZ" sz="4400" smtClean="0">
                <a:solidFill>
                  <a:srgbClr val="3792AA"/>
                </a:solidFill>
                <a:latin typeface="Times New Roman" pitchFamily="18" charset="0"/>
              </a:rPr>
              <a:t>Жігерлі, төзімді болу керек.</a:t>
            </a:r>
          </a:p>
          <a:p>
            <a:pPr eaLnBrk="1" hangingPunct="1">
              <a:buFont typeface="Wingdings 2" pitchFamily="18" charset="2"/>
              <a:buNone/>
            </a:pPr>
            <a:r>
              <a:rPr lang="kk-KZ" sz="4400" smtClean="0">
                <a:latin typeface="Times New Roman" pitchFamily="18" charset="0"/>
              </a:rPr>
              <a:t>  </a:t>
            </a:r>
            <a:r>
              <a:rPr lang="kk-KZ" sz="4400" smtClean="0">
                <a:solidFill>
                  <a:srgbClr val="D9253E"/>
                </a:solidFill>
                <a:latin typeface="Times New Roman" pitchFamily="18" charset="0"/>
              </a:rPr>
              <a:t>Еңбек – адамды шыңдайды,      өмірге үйретеді</a:t>
            </a:r>
            <a:r>
              <a:rPr lang="kk-KZ" sz="4400" smtClean="0">
                <a:solidFill>
                  <a:srgbClr val="D9253E"/>
                </a:solidFill>
              </a:rPr>
              <a:t>.</a:t>
            </a:r>
            <a:endParaRPr lang="ru-RU" sz="4400" smtClean="0">
              <a:solidFill>
                <a:srgbClr val="D9253E"/>
              </a:solidFill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398463" y="1274763"/>
            <a:ext cx="7896251" cy="3914787"/>
          </a:xfrm>
        </p:spPr>
        <p:txBody>
          <a:bodyPr tIns="0" rIns="18288">
            <a:normAutofit fontScale="9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kk-KZ" sz="5600" b="1" u="sng" dirty="0" smtClean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</a:rPr>
              <a:t/>
            </a:r>
            <a:br>
              <a:rPr lang="kk-KZ" sz="5600" b="1" u="sng" dirty="0" smtClean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</a:rPr>
            </a:br>
            <a:r>
              <a:rPr lang="kk-KZ" sz="5600" b="1" u="sng" dirty="0" smtClean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</a:rPr>
              <a:t/>
            </a:r>
            <a:br>
              <a:rPr lang="kk-KZ" sz="5600" b="1" u="sng" dirty="0" smtClean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</a:rPr>
            </a:br>
            <a:r>
              <a:rPr lang="kk-KZ" sz="5600" b="1" u="sng" dirty="0" smtClean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</a:rPr>
              <a:t/>
            </a:r>
            <a:br>
              <a:rPr lang="kk-KZ" sz="5600" b="1" u="sng" dirty="0" smtClean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</a:rPr>
            </a:br>
            <a:r>
              <a:rPr lang="kk-KZ" sz="5600" b="1" u="sng" dirty="0" smtClean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</a:rPr>
              <a:t/>
            </a:r>
            <a:br>
              <a:rPr lang="kk-KZ" sz="5600" b="1" u="sng" dirty="0" smtClean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</a:rPr>
            </a:br>
            <a:r>
              <a:rPr lang="kk-KZ" sz="5600" b="1" u="sng" dirty="0" smtClean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</a:rPr>
              <a:t/>
            </a:r>
            <a:br>
              <a:rPr lang="kk-KZ" sz="5600" b="1" u="sng" dirty="0" smtClean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</a:rPr>
            </a:br>
            <a:r>
              <a:rPr lang="kk-KZ" sz="5600" b="1" u="sng" dirty="0" smtClean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</a:rPr>
              <a:t>Сабақтың  тақырыбы: </a:t>
            </a:r>
            <a:br>
              <a:rPr lang="kk-KZ" sz="5600" b="1" u="sng" dirty="0" smtClean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</a:rPr>
            </a:br>
            <a:r>
              <a:rPr lang="kk-KZ" sz="5600" b="1" i="1" u="sng" dirty="0" smtClean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</a:rPr>
              <a:t>Ы. Алтынсарин. «Қыпшақ Сейітқұл»</a:t>
            </a:r>
            <a:r>
              <a:rPr lang="ru-RU" sz="5600" b="1" i="1" dirty="0" smtClean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</a:rPr>
              <a:t/>
            </a:r>
            <a:br>
              <a:rPr lang="ru-RU" sz="5600" b="1" i="1" dirty="0" smtClean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</a:rPr>
            </a:br>
            <a:endParaRPr lang="ru-RU" sz="5600" b="1" dirty="0">
              <a:solidFill>
                <a:schemeClr val="accent3">
                  <a:tint val="90000"/>
                  <a:satMod val="12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1"/>
          <p:cNvSpPr>
            <a:spLocks noGrp="1"/>
          </p:cNvSpPr>
          <p:nvPr>
            <p:ph type="title"/>
          </p:nvPr>
        </p:nvSpPr>
        <p:spPr>
          <a:xfrm>
            <a:off x="395288" y="0"/>
            <a:ext cx="8291512" cy="1196975"/>
          </a:xfrm>
        </p:spPr>
        <p:txBody>
          <a:bodyPr/>
          <a:lstStyle/>
          <a:p>
            <a:r>
              <a:rPr lang="kk-KZ" smtClean="0"/>
              <a:t>Сөздік жұмысы</a:t>
            </a:r>
            <a:endParaRPr lang="ru-RU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endParaRPr lang="kk-KZ" sz="1600" smtClean="0"/>
          </a:p>
          <a:p>
            <a:pPr>
              <a:lnSpc>
                <a:spcPct val="80000"/>
              </a:lnSpc>
            </a:pPr>
            <a:r>
              <a:rPr lang="kk-KZ" sz="2400" smtClean="0">
                <a:solidFill>
                  <a:srgbClr val="9A3130"/>
                </a:solidFill>
                <a:latin typeface="Times New Roman" pitchFamily="18" charset="0"/>
              </a:rPr>
              <a:t>Кезіп жүріп – аралап жүріп </a:t>
            </a:r>
            <a:endParaRPr lang="ru-RU" sz="2400" i="1" smtClean="0">
              <a:solidFill>
                <a:srgbClr val="9A3130"/>
              </a:solidFill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kk-KZ" sz="2400" smtClean="0">
                <a:solidFill>
                  <a:srgbClr val="9A3130"/>
                </a:solidFill>
                <a:latin typeface="Times New Roman" pitchFamily="18" charset="0"/>
              </a:rPr>
              <a:t>Жер жырту – обрабатывать, пахать землю</a:t>
            </a:r>
            <a:endParaRPr lang="ru-RU" sz="2400" i="1" smtClean="0">
              <a:solidFill>
                <a:srgbClr val="9A3130"/>
              </a:solidFill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kk-KZ" sz="2400" smtClean="0">
                <a:solidFill>
                  <a:srgbClr val="9A3130"/>
                </a:solidFill>
                <a:latin typeface="Times New Roman" pitchFamily="18" charset="0"/>
              </a:rPr>
              <a:t>Мал етті – меняли на скот</a:t>
            </a:r>
            <a:endParaRPr lang="ru-RU" sz="2400" i="1" smtClean="0">
              <a:solidFill>
                <a:srgbClr val="9A3130"/>
              </a:solidFill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kk-KZ" sz="2400" smtClean="0">
                <a:solidFill>
                  <a:srgbClr val="9A3130"/>
                </a:solidFill>
                <a:latin typeface="Times New Roman" pitchFamily="18" charset="0"/>
              </a:rPr>
              <a:t>Шығыр салды – </a:t>
            </a:r>
            <a:endParaRPr lang="ru-RU" sz="2400" i="1" smtClean="0">
              <a:solidFill>
                <a:srgbClr val="9A3130"/>
              </a:solidFill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kk-KZ" sz="2400" smtClean="0">
                <a:solidFill>
                  <a:srgbClr val="9A3130"/>
                </a:solidFill>
                <a:latin typeface="Times New Roman" pitchFamily="18" charset="0"/>
              </a:rPr>
              <a:t>Жарлы -жақыбайлар – бедняки </a:t>
            </a:r>
            <a:endParaRPr lang="ru-RU" sz="2400" i="1" smtClean="0">
              <a:solidFill>
                <a:srgbClr val="9A3130"/>
              </a:solidFill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kk-KZ" sz="2400" smtClean="0">
                <a:solidFill>
                  <a:srgbClr val="9A3130"/>
                </a:solidFill>
                <a:latin typeface="Times New Roman" pitchFamily="18" charset="0"/>
              </a:rPr>
              <a:t>Таянды – достигло </a:t>
            </a:r>
            <a:endParaRPr lang="ru-RU" sz="2400" i="1" smtClean="0">
              <a:solidFill>
                <a:srgbClr val="9A3130"/>
              </a:solidFill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kk-KZ" sz="2400" smtClean="0">
                <a:solidFill>
                  <a:srgbClr val="9A3130"/>
                </a:solidFill>
                <a:latin typeface="Times New Roman" pitchFamily="18" charset="0"/>
              </a:rPr>
              <a:t>Адал бейнет – честный труд </a:t>
            </a:r>
            <a:endParaRPr lang="ru-RU" sz="2400" i="1" smtClean="0">
              <a:solidFill>
                <a:srgbClr val="9A3130"/>
              </a:solidFill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kk-KZ" sz="2400" smtClean="0">
                <a:solidFill>
                  <a:srgbClr val="9A3130"/>
                </a:solidFill>
                <a:latin typeface="Times New Roman" pitchFamily="18" charset="0"/>
              </a:rPr>
              <a:t>Табан ет – физический труд</a:t>
            </a:r>
            <a:endParaRPr lang="ru-RU" sz="2400" i="1" smtClean="0">
              <a:solidFill>
                <a:srgbClr val="9A3130"/>
              </a:solidFill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kk-KZ" sz="2400" smtClean="0">
                <a:solidFill>
                  <a:srgbClr val="9A3130"/>
                </a:solidFill>
                <a:latin typeface="Times New Roman" pitchFamily="18" charset="0"/>
              </a:rPr>
              <a:t>Маңдай терімен – потом</a:t>
            </a:r>
            <a:endParaRPr lang="ru-RU" sz="2400" i="1" smtClean="0">
              <a:solidFill>
                <a:srgbClr val="9A3130"/>
              </a:solidFill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kk-KZ" sz="2400" smtClean="0">
                <a:solidFill>
                  <a:srgbClr val="9A3130"/>
                </a:solidFill>
                <a:latin typeface="Times New Roman" pitchFamily="18" charset="0"/>
              </a:rPr>
              <a:t>Бір ауызға қарап бекінген халық – живший в согласии народ</a:t>
            </a:r>
            <a:endParaRPr lang="ru-RU" sz="2400" i="1" smtClean="0">
              <a:solidFill>
                <a:srgbClr val="9A3130"/>
              </a:solidFill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kk-KZ" sz="2400" smtClean="0">
                <a:solidFill>
                  <a:srgbClr val="9A3130"/>
                </a:solidFill>
                <a:latin typeface="Times New Roman" pitchFamily="18" charset="0"/>
              </a:rPr>
              <a:t>Жәрмеңке реушті – подобно ярмарке</a:t>
            </a:r>
            <a:endParaRPr lang="ru-RU" sz="2400" i="1" smtClean="0">
              <a:solidFill>
                <a:srgbClr val="9A3130"/>
              </a:solidFill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kk-KZ" sz="2400" smtClean="0">
                <a:solidFill>
                  <a:srgbClr val="9A3130"/>
                </a:solidFill>
                <a:latin typeface="Times New Roman" pitchFamily="18" charset="0"/>
              </a:rPr>
              <a:t>Жабағы – </a:t>
            </a:r>
            <a:endParaRPr lang="ru-RU" sz="2400" i="1" smtClean="0">
              <a:solidFill>
                <a:srgbClr val="9A3130"/>
              </a:solidFill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kk-KZ" sz="2400" smtClean="0">
                <a:solidFill>
                  <a:srgbClr val="9A3130"/>
                </a:solidFill>
                <a:latin typeface="Times New Roman" pitchFamily="18" charset="0"/>
              </a:rPr>
              <a:t>Табар – искаженное от «товар»</a:t>
            </a:r>
            <a:endParaRPr lang="ru-RU" sz="2400" i="1" smtClean="0">
              <a:solidFill>
                <a:srgbClr val="9A3130"/>
              </a:solidFill>
              <a:latin typeface="Times New Roman" pitchFamily="18" charset="0"/>
            </a:endParaRP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kk-KZ" sz="2000" smtClean="0">
                <a:solidFill>
                  <a:srgbClr val="9A3130"/>
                </a:solidFill>
                <a:latin typeface="Times New Roman" pitchFamily="18" charset="0"/>
              </a:rPr>
              <a:t> </a:t>
            </a:r>
            <a:endParaRPr lang="ru-RU" sz="2000" i="1" smtClean="0">
              <a:solidFill>
                <a:srgbClr val="9A3130"/>
              </a:solidFill>
              <a:latin typeface="Times New Roman" pitchFamily="18" charset="0"/>
            </a:endParaRP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kk-KZ" sz="1600" smtClean="0"/>
              <a:t> </a:t>
            </a:r>
            <a:endParaRPr lang="ru-RU" sz="1600" i="1" smtClean="0"/>
          </a:p>
          <a:p>
            <a:pPr>
              <a:lnSpc>
                <a:spcPct val="80000"/>
              </a:lnSpc>
            </a:pPr>
            <a:endParaRPr lang="ru-RU" sz="1600" smtClean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"/>
          <p:cNvSpPr>
            <a:spLocks noGrp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pPr algn="ctr" eaLnBrk="1" hangingPunct="1"/>
            <a:r>
              <a:rPr lang="kk-KZ" smtClean="0">
                <a:latin typeface="Times New Roman" pitchFamily="18" charset="0"/>
              </a:rPr>
              <a:t>Жоспар</a:t>
            </a:r>
            <a:endParaRPr lang="ru-RU" smtClean="0">
              <a:latin typeface="Times New Roman" pitchFamily="18" charset="0"/>
            </a:endParaRPr>
          </a:p>
        </p:txBody>
      </p:sp>
      <p:sp>
        <p:nvSpPr>
          <p:cNvPr id="19459" name="Содержимое 2"/>
          <p:cNvSpPr>
            <a:spLocks noGrp="1"/>
          </p:cNvSpPr>
          <p:nvPr>
            <p:ph idx="1"/>
          </p:nvPr>
        </p:nvSpPr>
        <p:spPr>
          <a:xfrm>
            <a:off x="468313" y="1484313"/>
            <a:ext cx="8218487" cy="4840287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kk-KZ" sz="2800" smtClean="0">
                <a:solidFill>
                  <a:srgbClr val="CC3300"/>
                </a:solidFill>
                <a:latin typeface="Times New Roman" pitchFamily="18" charset="0"/>
              </a:rPr>
              <a:t>1.Сейітқұлдың ойы;</a:t>
            </a:r>
          </a:p>
          <a:p>
            <a:pPr eaLnBrk="1" hangingPunct="1">
              <a:buFont typeface="Wingdings 2" pitchFamily="18" charset="2"/>
              <a:buNone/>
            </a:pPr>
            <a:r>
              <a:rPr lang="kk-KZ" sz="2800" smtClean="0">
                <a:solidFill>
                  <a:srgbClr val="CC3300"/>
                </a:solidFill>
                <a:latin typeface="Times New Roman" pitchFamily="18" charset="0"/>
              </a:rPr>
              <a:t>2.Қабырға өзені бойына қоныстануы;</a:t>
            </a:r>
          </a:p>
          <a:p>
            <a:pPr eaLnBrk="1" hangingPunct="1">
              <a:buFont typeface="Wingdings 2" pitchFamily="18" charset="2"/>
              <a:buNone/>
            </a:pPr>
            <a:r>
              <a:rPr lang="kk-KZ" sz="2800" smtClean="0">
                <a:solidFill>
                  <a:srgbClr val="CC3300"/>
                </a:solidFill>
                <a:latin typeface="Times New Roman" pitchFamily="18" charset="0"/>
              </a:rPr>
              <a:t>3.Егін егуі;</a:t>
            </a:r>
          </a:p>
          <a:p>
            <a:pPr eaLnBrk="1" hangingPunct="1">
              <a:buFont typeface="Wingdings 2" pitchFamily="18" charset="2"/>
              <a:buNone/>
            </a:pPr>
            <a:r>
              <a:rPr lang="kk-KZ" sz="2800" smtClean="0">
                <a:solidFill>
                  <a:srgbClr val="CC3300"/>
                </a:solidFill>
                <a:latin typeface="Times New Roman" pitchFamily="18" charset="0"/>
              </a:rPr>
              <a:t>4.Артық астықты малға айырбастауы;</a:t>
            </a:r>
          </a:p>
          <a:p>
            <a:pPr eaLnBrk="1" hangingPunct="1">
              <a:buFont typeface="Wingdings 2" pitchFamily="18" charset="2"/>
              <a:buNone/>
            </a:pPr>
            <a:r>
              <a:rPr lang="kk-KZ" sz="2800" smtClean="0">
                <a:solidFill>
                  <a:srgbClr val="CC3300"/>
                </a:solidFill>
                <a:latin typeface="Times New Roman" pitchFamily="18" charset="0"/>
              </a:rPr>
              <a:t>5.Сейітқұл елінің 450 үйге жетуі;</a:t>
            </a:r>
          </a:p>
          <a:p>
            <a:pPr eaLnBrk="1" hangingPunct="1">
              <a:buFont typeface="Wingdings 2" pitchFamily="18" charset="2"/>
              <a:buNone/>
            </a:pPr>
            <a:r>
              <a:rPr lang="kk-KZ" sz="2800" smtClean="0">
                <a:solidFill>
                  <a:srgbClr val="CC3300"/>
                </a:solidFill>
                <a:latin typeface="Times New Roman" pitchFamily="18" charset="0"/>
              </a:rPr>
              <a:t>6.Қауіпсіздік шаралары;</a:t>
            </a:r>
          </a:p>
          <a:p>
            <a:pPr eaLnBrk="1" hangingPunct="1">
              <a:buFont typeface="Wingdings 2" pitchFamily="18" charset="2"/>
              <a:buNone/>
            </a:pPr>
            <a:r>
              <a:rPr lang="kk-KZ" sz="2800" smtClean="0">
                <a:solidFill>
                  <a:srgbClr val="CC3300"/>
                </a:solidFill>
                <a:latin typeface="Times New Roman" pitchFamily="18" charset="0"/>
              </a:rPr>
              <a:t>7.Базар ашуы;</a:t>
            </a:r>
          </a:p>
          <a:p>
            <a:pPr eaLnBrk="1" hangingPunct="1">
              <a:buFont typeface="Wingdings 2" pitchFamily="18" charset="2"/>
              <a:buNone/>
            </a:pPr>
            <a:r>
              <a:rPr lang="kk-KZ" sz="2800" smtClean="0">
                <a:solidFill>
                  <a:srgbClr val="CC3300"/>
                </a:solidFill>
                <a:latin typeface="Times New Roman" pitchFamily="18" charset="0"/>
              </a:rPr>
              <a:t>8.Сейітқұл жұртының бай болуы.</a:t>
            </a:r>
            <a:endParaRPr lang="ru-RU" sz="2800" smtClean="0">
              <a:solidFill>
                <a:srgbClr val="CC33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Заголовок 1"/>
          <p:cNvSpPr>
            <a:spLocks noGrp="1"/>
          </p:cNvSpPr>
          <p:nvPr>
            <p:ph type="title"/>
          </p:nvPr>
        </p:nvSpPr>
        <p:spPr>
          <a:xfrm>
            <a:off x="395288" y="765175"/>
            <a:ext cx="8229600" cy="1143000"/>
          </a:xfrm>
        </p:spPr>
        <p:txBody>
          <a:bodyPr/>
          <a:lstStyle/>
          <a:p>
            <a:pPr eaLnBrk="1" hangingPunct="1"/>
            <a:r>
              <a:rPr lang="kk-KZ" sz="5400" smtClean="0">
                <a:latin typeface="Times New Roman" pitchFamily="18" charset="0"/>
              </a:rPr>
              <a:t>Әңгіменің идеясы:</a:t>
            </a:r>
            <a:endParaRPr lang="ru-RU" sz="5400" smtClean="0">
              <a:latin typeface="Times New Roman" pitchFamily="18" charset="0"/>
            </a:endParaRPr>
          </a:p>
        </p:txBody>
      </p:sp>
      <p:sp>
        <p:nvSpPr>
          <p:cNvPr id="2048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kk-KZ" sz="4800" b="1" smtClean="0"/>
              <a:t> 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kk-KZ" sz="4800" b="1" smtClean="0"/>
              <a:t>   </a:t>
            </a:r>
            <a:r>
              <a:rPr lang="kk-KZ" sz="6000" b="1" smtClean="0">
                <a:solidFill>
                  <a:srgbClr val="D9253E"/>
                </a:solidFill>
                <a:latin typeface="Times New Roman" pitchFamily="18" charset="0"/>
              </a:rPr>
              <a:t>Адал еңбек - 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kk-KZ" sz="6000" b="1" smtClean="0">
                <a:solidFill>
                  <a:srgbClr val="D9253E"/>
                </a:solidFill>
                <a:latin typeface="Times New Roman" pitchFamily="18" charset="0"/>
              </a:rPr>
              <a:t>  мұратқа жеткізеді</a:t>
            </a:r>
            <a:endParaRPr lang="ru-RU" sz="6000" b="1" smtClean="0">
              <a:solidFill>
                <a:srgbClr val="D9253E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k-KZ" smtClean="0"/>
              <a:t>Деңгейлік тапсырмалар</a:t>
            </a:r>
            <a:endParaRPr lang="ru-RU" smtClean="0"/>
          </a:p>
        </p:txBody>
      </p:sp>
      <p:graphicFrame>
        <p:nvGraphicFramePr>
          <p:cNvPr id="27673" name="Group 25"/>
          <p:cNvGraphicFramePr>
            <a:graphicFrameLocks noGrp="1"/>
          </p:cNvGraphicFramePr>
          <p:nvPr>
            <p:ph idx="1"/>
          </p:nvPr>
        </p:nvGraphicFramePr>
        <p:xfrm>
          <a:off x="142875" y="2924175"/>
          <a:ext cx="8229600" cy="3486150"/>
        </p:xfrm>
        <a:graphic>
          <a:graphicData uri="http://schemas.openxmlformats.org/drawingml/2006/table">
            <a:tbl>
              <a:tblPr/>
              <a:tblGrid>
                <a:gridCol w="1646238"/>
                <a:gridCol w="1646237"/>
                <a:gridCol w="1644650"/>
                <a:gridCol w="1646238"/>
                <a:gridCol w="1646237"/>
              </a:tblGrid>
              <a:tr h="519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Әңгіменің тақырыбы</a:t>
                      </a:r>
                      <a:endParaRPr kumimoji="0" lang="ru-RU" sz="14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Әңгіменің негізгі кейіпкері</a:t>
                      </a:r>
                      <a:endParaRPr kumimoji="0" lang="ru-RU" sz="14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Әңгіменің негізгі ойы (идеясы)</a:t>
                      </a:r>
                      <a:endParaRPr kumimoji="0" lang="ru-RU" sz="14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Әңгіме мазмұнына сәйкес мақал-мәтелдерді жаз</a:t>
                      </a:r>
                      <a:endParaRPr kumimoji="0" lang="ru-RU" sz="14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Әңгімені әрі қарай жалғастыр</a:t>
                      </a:r>
                      <a:endParaRPr kumimoji="0" lang="ru-RU" sz="14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462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k-KZ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3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k-KZ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3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k-KZ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3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k-KZ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3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k-KZ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3CB"/>
                    </a:solidFill>
                  </a:tcPr>
                </a:tc>
              </a:tr>
            </a:tbl>
          </a:graphicData>
        </a:graphic>
      </p:graphicFrame>
      <p:sp>
        <p:nvSpPr>
          <p:cNvPr id="21527" name="Rectangle 1"/>
          <p:cNvSpPr>
            <a:spLocks noChangeArrowheads="1"/>
          </p:cNvSpPr>
          <p:nvPr/>
        </p:nvSpPr>
        <p:spPr bwMode="auto">
          <a:xfrm>
            <a:off x="0" y="314325"/>
            <a:ext cx="6488113" cy="2217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kk-KZ" sz="11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endParaRPr lang="kk-KZ" sz="110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endParaRPr lang="kk-KZ" sz="110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endParaRPr lang="kk-KZ" sz="110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endParaRPr lang="kk-KZ" sz="110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endParaRPr lang="kk-KZ" sz="110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endParaRPr lang="kk-KZ" sz="110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endParaRPr lang="kk-KZ" sz="110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endParaRPr lang="kk-KZ" sz="110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endParaRPr lang="kk-KZ" sz="110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endParaRPr lang="kk-KZ" sz="110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r>
              <a:rPr lang="kk-KZ" sz="1400" b="1">
                <a:solidFill>
                  <a:srgbClr val="CF5B1B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І- </a:t>
            </a:r>
            <a:r>
              <a:rPr lang="kk-KZ" b="1">
                <a:solidFill>
                  <a:srgbClr val="CF5B1B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деңгей                             Әңгіме мазмұнын  қалай меңгердің?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k-KZ" sz="4600" smtClean="0"/>
              <a:t>Деңгейлік тапсырмалар</a:t>
            </a:r>
            <a:br>
              <a:rPr lang="kk-KZ" sz="4600" smtClean="0"/>
            </a:br>
            <a:r>
              <a:rPr lang="kk-KZ" sz="1800" b="1" smtClean="0">
                <a:solidFill>
                  <a:srgbClr val="CF5B1B"/>
                </a:solidFill>
                <a:latin typeface="Times New Roman" pitchFamily="18" charset="0"/>
              </a:rPr>
              <a:t>ІІ- деңгей                             Әңгіме мазмұнын  қалай меңгердің?</a:t>
            </a:r>
            <a:br>
              <a:rPr lang="kk-KZ" sz="1800" b="1" smtClean="0">
                <a:solidFill>
                  <a:srgbClr val="CF5B1B"/>
                </a:solidFill>
                <a:latin typeface="Times New Roman" pitchFamily="18" charset="0"/>
              </a:rPr>
            </a:br>
            <a:endParaRPr lang="ru-RU" sz="1800" b="1" smtClean="0">
              <a:solidFill>
                <a:srgbClr val="CF5B1B"/>
              </a:solidFill>
              <a:latin typeface="Times New Roman" pitchFamily="18" charset="0"/>
            </a:endParaRPr>
          </a:p>
        </p:txBody>
      </p:sp>
      <p:graphicFrame>
        <p:nvGraphicFramePr>
          <p:cNvPr id="28698" name="Group 26"/>
          <p:cNvGraphicFramePr>
            <a:graphicFrameLocks noGrp="1"/>
          </p:cNvGraphicFramePr>
          <p:nvPr>
            <p:ph idx="1"/>
          </p:nvPr>
        </p:nvGraphicFramePr>
        <p:xfrm>
          <a:off x="323850" y="2060575"/>
          <a:ext cx="8229600" cy="3487738"/>
        </p:xfrm>
        <a:graphic>
          <a:graphicData uri="http://schemas.openxmlformats.org/drawingml/2006/table">
            <a:tbl>
              <a:tblPr/>
              <a:tblGrid>
                <a:gridCol w="1646238"/>
                <a:gridCol w="1646237"/>
                <a:gridCol w="1644650"/>
                <a:gridCol w="1646238"/>
                <a:gridCol w="1646237"/>
              </a:tblGrid>
              <a:tr h="811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Әңгіменің тақырыбы</a:t>
                      </a:r>
                      <a:endParaRPr kumimoji="0" lang="ru-RU" sz="1000" b="1" i="1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Әңгіменің негізгі кейіпкері</a:t>
                      </a:r>
                      <a:endParaRPr kumimoji="0" lang="ru-RU" sz="1000" b="1" i="1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Әңгіменің негізгі ойы (идеясы)</a:t>
                      </a:r>
                      <a:endParaRPr kumimoji="0" lang="ru-RU" sz="1000" b="1" i="1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Әңгіме мазмұнына сәйкес мақал-мәтелдерді жаз</a:t>
                      </a:r>
                      <a:endParaRPr kumimoji="0" lang="ru-RU" sz="1000" b="1" i="1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Әңгіменің мазмұнына байланысты сұрақтар құрастыр</a:t>
                      </a:r>
                      <a:endParaRPr kumimoji="0" lang="ru-RU" sz="1000" b="1" i="1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676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k-KZ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3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k-KZ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3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k-KZ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3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k-KZ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3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k-KZ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3CB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kk-KZ" sz="4600" smtClean="0"/>
              <a:t>Деңгейлік тапсырмалар</a:t>
            </a:r>
            <a:br>
              <a:rPr lang="kk-KZ" sz="4600" smtClean="0"/>
            </a:br>
            <a:r>
              <a:rPr lang="kk-KZ" sz="1800" b="1" smtClean="0">
                <a:solidFill>
                  <a:srgbClr val="CF5B1B"/>
                </a:solidFill>
                <a:latin typeface="Times New Roman" pitchFamily="18" charset="0"/>
              </a:rPr>
              <a:t>ІІІ- деңгей                             Әңгіме мазмұнын  қалай меңгердің?</a:t>
            </a:r>
            <a:br>
              <a:rPr lang="kk-KZ" sz="1800" b="1" smtClean="0">
                <a:solidFill>
                  <a:srgbClr val="CF5B1B"/>
                </a:solidFill>
                <a:latin typeface="Times New Roman" pitchFamily="18" charset="0"/>
              </a:rPr>
            </a:br>
            <a:endParaRPr lang="ru-RU" sz="1800" b="1" smtClean="0">
              <a:solidFill>
                <a:srgbClr val="CF5B1B"/>
              </a:solidFill>
              <a:latin typeface="Times New Roman" pitchFamily="18" charset="0"/>
            </a:endParaRPr>
          </a:p>
        </p:txBody>
      </p:sp>
      <p:graphicFrame>
        <p:nvGraphicFramePr>
          <p:cNvPr id="29719" name="Group 23"/>
          <p:cNvGraphicFramePr>
            <a:graphicFrameLocks noGrp="1"/>
          </p:cNvGraphicFramePr>
          <p:nvPr>
            <p:ph idx="1"/>
          </p:nvPr>
        </p:nvGraphicFramePr>
        <p:xfrm>
          <a:off x="457200" y="2133600"/>
          <a:ext cx="8229600" cy="3671888"/>
        </p:xfrm>
        <a:graphic>
          <a:graphicData uri="http://schemas.openxmlformats.org/drawingml/2006/table">
            <a:tbl>
              <a:tblPr/>
              <a:tblGrid>
                <a:gridCol w="1646238"/>
                <a:gridCol w="1646237"/>
                <a:gridCol w="1644650"/>
                <a:gridCol w="1646238"/>
                <a:gridCol w="1646237"/>
              </a:tblGrid>
              <a:tr h="6762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Әңгіменің тақырыбы</a:t>
                      </a:r>
                      <a:endParaRPr kumimoji="0" lang="ru-RU" sz="1000" b="1" i="1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Әңгіменің негізгі кейіпкері</a:t>
                      </a:r>
                      <a:endParaRPr kumimoji="0" lang="ru-RU" sz="1000" b="1" i="1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Әңгіменің негізгі ойы (идеясы)</a:t>
                      </a:r>
                      <a:endParaRPr kumimoji="0" lang="ru-RU" sz="1000" b="1" i="1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Әңгіме мазмұнына сәйкес мақал-мәтелдерді жаз</a:t>
                      </a:r>
                      <a:endParaRPr kumimoji="0" lang="ru-RU" sz="1000" b="1" i="1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Әңгімеге сөздік жұмысын жаса</a:t>
                      </a:r>
                      <a:endParaRPr kumimoji="0" lang="ru-RU" sz="1000" b="1" i="1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995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k-KZ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3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k-KZ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3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k-KZ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3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k-KZ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3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k-KZ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3CB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4" descr="фото Ибрай Алтынсарин"/>
          <p:cNvPicPr>
            <a:picLocks noGrp="1" noChangeAspect="1" noChangeArrowheads="1"/>
          </p:cNvPicPr>
          <p:nvPr>
            <p:ph type="body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484438" y="765175"/>
            <a:ext cx="4392612" cy="5688013"/>
          </a:xfrm>
        </p:spPr>
      </p:pic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Заголовок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kk-KZ" b="1" smtClean="0"/>
              <a:t>Ыбырай Алтынсарин</a:t>
            </a:r>
            <a:endParaRPr lang="ru-RU" b="1" smtClean="0"/>
          </a:p>
        </p:txBody>
      </p:sp>
      <p:sp>
        <p:nvSpPr>
          <p:cNvPr id="32770" name="Содержимое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endParaRPr lang="ru-RU" smtClean="0"/>
          </a:p>
        </p:txBody>
      </p:sp>
      <p:sp>
        <p:nvSpPr>
          <p:cNvPr id="4" name="Овал 3"/>
          <p:cNvSpPr/>
          <p:nvPr/>
        </p:nvSpPr>
        <p:spPr>
          <a:xfrm>
            <a:off x="3071813" y="2071688"/>
            <a:ext cx="3143250" cy="5000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1400" dirty="0"/>
              <a:t>Ыбырай Алтынсарин (1841-1889)</a:t>
            </a:r>
            <a:endParaRPr lang="ru-RU" sz="1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071813" y="2786063"/>
            <a:ext cx="3214687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1400" dirty="0"/>
              <a:t>Қазақтың әйгілі ағартушысы, талантты ақын, балалар жазушысы</a:t>
            </a:r>
            <a:endParaRPr lang="ru-RU" sz="1400" dirty="0"/>
          </a:p>
        </p:txBody>
      </p:sp>
      <p:cxnSp>
        <p:nvCxnSpPr>
          <p:cNvPr id="7" name="Прямая со стрелкой 6"/>
          <p:cNvCxnSpPr/>
          <p:nvPr/>
        </p:nvCxnSpPr>
        <p:spPr>
          <a:xfrm rot="10800000">
            <a:off x="8286750" y="857250"/>
            <a:ext cx="7143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ик 7"/>
          <p:cNvSpPr/>
          <p:nvPr/>
        </p:nvSpPr>
        <p:spPr>
          <a:xfrm>
            <a:off x="857250" y="3143250"/>
            <a:ext cx="1785938" cy="7143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dirty="0"/>
              <a:t>“</a:t>
            </a:r>
            <a:r>
              <a:rPr lang="kk-KZ" sz="1400" dirty="0"/>
              <a:t>Қазақ  хрестоматиясы” 1879</a:t>
            </a:r>
            <a:endParaRPr lang="ru-RU" sz="14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357563" y="3571875"/>
            <a:ext cx="257175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1400" dirty="0"/>
              <a:t>Қазақ балалары үшін мектептер ашты</a:t>
            </a:r>
            <a:endParaRPr lang="ru-RU" sz="14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6715125" y="3143250"/>
            <a:ext cx="1785938" cy="7143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1400" dirty="0"/>
              <a:t>Мұғалімдер дайындайтын училищелер ашты</a:t>
            </a:r>
            <a:endParaRPr lang="ru-RU" sz="14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857250" y="4286250"/>
            <a:ext cx="1785938" cy="13573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1400" dirty="0"/>
              <a:t>Өлеңдері: “Кел, балалар , оқылық”, “Өзен”, “Ананың сүюі”, “Өнер, білім бар жұрттар”т.б.</a:t>
            </a:r>
            <a:endParaRPr lang="ru-RU" sz="14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6715125" y="4286250"/>
            <a:ext cx="1785938" cy="13573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1400" dirty="0"/>
              <a:t>Әңгімелері: “Қыпшақ Сейітқұл”, “Бай баласы мен жарлы баласы”, “Әке мен бала”т.б.</a:t>
            </a:r>
            <a:endParaRPr lang="ru-RU" sz="14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2928938" y="4857750"/>
            <a:ext cx="3429000" cy="10715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1400" dirty="0"/>
              <a:t>Ыбырай өлеңдері мен әңгімелері балаларды өнерлі, білімді болуға, еңбекті сүюге тәрбиелейді.</a:t>
            </a:r>
            <a:endParaRPr lang="ru-RU" sz="1400" dirty="0"/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 rot="10800000" flipV="1">
            <a:off x="1428750" y="2571750"/>
            <a:ext cx="2357438" cy="5715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>
            <a:endCxn id="5" idx="0"/>
          </p:cNvCxnSpPr>
          <p:nvPr/>
        </p:nvCxnSpPr>
        <p:spPr>
          <a:xfrm rot="16200000" flipH="1">
            <a:off x="4553744" y="2661444"/>
            <a:ext cx="214313" cy="349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>
            <a:stCxn id="4" idx="5"/>
          </p:cNvCxnSpPr>
          <p:nvPr/>
        </p:nvCxnSpPr>
        <p:spPr>
          <a:xfrm rot="16200000" flipH="1">
            <a:off x="6269831" y="1983582"/>
            <a:ext cx="644525" cy="16748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rot="5400000">
            <a:off x="4643438" y="3429000"/>
            <a:ext cx="14446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>
            <a:stCxn id="8" idx="2"/>
            <a:endCxn id="11" idx="0"/>
          </p:cNvCxnSpPr>
          <p:nvPr/>
        </p:nvCxnSpPr>
        <p:spPr>
          <a:xfrm rot="5400000">
            <a:off x="1535906" y="4072732"/>
            <a:ext cx="428625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>
            <a:stCxn id="9" idx="2"/>
            <a:endCxn id="14" idx="0"/>
          </p:cNvCxnSpPr>
          <p:nvPr/>
        </p:nvCxnSpPr>
        <p:spPr>
          <a:xfrm rot="5400000">
            <a:off x="4287044" y="4501357"/>
            <a:ext cx="714375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>
            <a:stCxn id="10" idx="2"/>
            <a:endCxn id="13" idx="0"/>
          </p:cNvCxnSpPr>
          <p:nvPr/>
        </p:nvCxnSpPr>
        <p:spPr>
          <a:xfrm rot="5400000">
            <a:off x="7393781" y="4072732"/>
            <a:ext cx="428625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3276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3276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3276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327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327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327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327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27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27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27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69" grpId="0"/>
      <p:bldP spid="32770" grpId="0" build="p"/>
      <p:bldP spid="5" grpId="0" animBg="1"/>
      <p:bldP spid="8" grpId="0" animBg="1"/>
      <p:bldP spid="9" grpId="0" animBg="1"/>
      <p:bldP spid="10" grpId="0" animBg="1"/>
      <p:bldP spid="11" grpId="0" animBg="1"/>
      <p:bldP spid="13" grpId="0" animBg="1"/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k-KZ" u="sng" smtClean="0"/>
              <a:t>Сабақтың мақсаты:</a:t>
            </a:r>
            <a:endParaRPr lang="ru-RU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kk-KZ" sz="4800" smtClean="0">
                <a:solidFill>
                  <a:srgbClr val="FF9933"/>
                </a:solidFill>
              </a:rPr>
              <a:t>Ыбырай Алтынсариннің «Қыпшақ Сейітқұл» әңгімесінің мазмұнын меңгерту, тақырыбы мен идеясын ашу;</a:t>
            </a:r>
            <a:endParaRPr lang="ru-RU" sz="4800" smtClean="0">
              <a:solidFill>
                <a:srgbClr val="FF9933"/>
              </a:solidFill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k-KZ" smtClean="0"/>
              <a:t>Сабақтың міндеттері:</a:t>
            </a:r>
            <a:endParaRPr lang="ru-RU" smtClean="0"/>
          </a:p>
        </p:txBody>
      </p:sp>
      <p:sp>
        <p:nvSpPr>
          <p:cNvPr id="8195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kk-KZ" sz="2200" smtClean="0"/>
              <a:t>    </a:t>
            </a:r>
            <a:r>
              <a:rPr lang="kk-KZ" sz="2500" smtClean="0">
                <a:solidFill>
                  <a:srgbClr val="D9253E"/>
                </a:solidFill>
                <a:latin typeface="Times New Roman" pitchFamily="18" charset="0"/>
              </a:rPr>
              <a:t>1.</a:t>
            </a:r>
            <a:r>
              <a:rPr lang="kk-KZ" sz="2500" u="sng" smtClean="0">
                <a:solidFill>
                  <a:srgbClr val="D9253E"/>
                </a:solidFill>
                <a:latin typeface="Times New Roman" pitchFamily="18" charset="0"/>
              </a:rPr>
              <a:t>Білімділік:</a:t>
            </a:r>
            <a:r>
              <a:rPr lang="kk-KZ" sz="2500" smtClean="0">
                <a:solidFill>
                  <a:srgbClr val="D9253E"/>
                </a:solidFill>
                <a:latin typeface="Times New Roman" pitchFamily="18" charset="0"/>
              </a:rPr>
              <a:t>  әңгімені оқып, мазмұнын талдап, ашу;</a:t>
            </a:r>
            <a:endParaRPr lang="ru-RU" sz="2500" smtClean="0">
              <a:solidFill>
                <a:srgbClr val="D9253E"/>
              </a:solidFill>
              <a:latin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kk-KZ" sz="2500" smtClean="0">
                <a:solidFill>
                  <a:srgbClr val="D9253E"/>
                </a:solidFill>
                <a:latin typeface="Times New Roman" pitchFamily="18" charset="0"/>
              </a:rPr>
              <a:t> </a:t>
            </a:r>
            <a:endParaRPr lang="ru-RU" sz="2500" smtClean="0">
              <a:solidFill>
                <a:srgbClr val="D9253E"/>
              </a:solidFill>
              <a:latin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kk-KZ" sz="2500" smtClean="0">
                <a:solidFill>
                  <a:srgbClr val="D9253E"/>
                </a:solidFill>
                <a:latin typeface="Times New Roman" pitchFamily="18" charset="0"/>
              </a:rPr>
              <a:t>   2.</a:t>
            </a:r>
            <a:r>
              <a:rPr lang="kk-KZ" sz="2500" u="sng" smtClean="0">
                <a:solidFill>
                  <a:srgbClr val="D9253E"/>
                </a:solidFill>
                <a:latin typeface="Times New Roman" pitchFamily="18" charset="0"/>
              </a:rPr>
              <a:t>Дамытушылық</a:t>
            </a:r>
            <a:r>
              <a:rPr lang="kk-KZ" sz="2500" smtClean="0">
                <a:solidFill>
                  <a:srgbClr val="D9253E"/>
                </a:solidFill>
                <a:latin typeface="Times New Roman" pitchFamily="18" charset="0"/>
              </a:rPr>
              <a:t>: оқушыларды өзінше ой түюге баулу, олардың танымдық түсінігін, тіл байлығын дамытып, сөйлеу, жазу шеберліктерін арттыру;</a:t>
            </a:r>
            <a:endParaRPr lang="ru-RU" sz="2500" smtClean="0">
              <a:solidFill>
                <a:srgbClr val="D9253E"/>
              </a:solidFill>
              <a:latin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kk-KZ" sz="2500" smtClean="0">
                <a:solidFill>
                  <a:srgbClr val="D9253E"/>
                </a:solidFill>
                <a:latin typeface="Times New Roman" pitchFamily="18" charset="0"/>
              </a:rPr>
              <a:t> </a:t>
            </a:r>
            <a:endParaRPr lang="ru-RU" sz="2500" smtClean="0">
              <a:solidFill>
                <a:srgbClr val="D9253E"/>
              </a:solidFill>
              <a:latin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kk-KZ" sz="2500" smtClean="0">
                <a:solidFill>
                  <a:srgbClr val="D9253E"/>
                </a:solidFill>
                <a:latin typeface="Times New Roman" pitchFamily="18" charset="0"/>
              </a:rPr>
              <a:t>  3.</a:t>
            </a:r>
            <a:r>
              <a:rPr lang="kk-KZ" sz="2500" u="sng" smtClean="0">
                <a:solidFill>
                  <a:srgbClr val="D9253E"/>
                </a:solidFill>
                <a:latin typeface="Times New Roman" pitchFamily="18" charset="0"/>
              </a:rPr>
              <a:t>Тәрбиелік</a:t>
            </a:r>
            <a:r>
              <a:rPr lang="kk-KZ" sz="2500" smtClean="0">
                <a:solidFill>
                  <a:srgbClr val="D9253E"/>
                </a:solidFill>
                <a:latin typeface="Times New Roman" pitchFamily="18" charset="0"/>
              </a:rPr>
              <a:t>: оқушыларды еңбекті сүюге, жігерлі, төзімді болуға, еңбек адамдарын құрметтеуге тәрбиелеп, «адал еңбек мұратқа жеткізеді» деген ой қорыту;</a:t>
            </a:r>
            <a:endParaRPr lang="ru-RU" sz="2500" smtClean="0">
              <a:solidFill>
                <a:srgbClr val="D9253E"/>
              </a:solidFill>
              <a:latin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endParaRPr lang="kk-KZ" sz="2500" smtClean="0">
              <a:solidFill>
                <a:srgbClr val="D9253E"/>
              </a:solidFill>
              <a:latin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endParaRPr lang="kk-KZ" sz="2500" smtClean="0">
              <a:solidFill>
                <a:srgbClr val="D9253E"/>
              </a:solidFill>
              <a:latin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kk-KZ" sz="2500" smtClean="0">
                <a:solidFill>
                  <a:srgbClr val="D9253E"/>
                </a:solidFill>
                <a:latin typeface="Times New Roman" pitchFamily="18" charset="0"/>
              </a:rPr>
              <a:t> </a:t>
            </a:r>
            <a:endParaRPr lang="ru-RU" sz="2500" smtClean="0">
              <a:solidFill>
                <a:srgbClr val="D9253E"/>
              </a:solidFill>
              <a:latin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ru-RU" sz="2500" smtClean="0">
              <a:solidFill>
                <a:srgbClr val="D9253E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kk-KZ" b="1" smtClean="0"/>
              <a:t>Ыбырай Алтынсарин</a:t>
            </a:r>
            <a:endParaRPr lang="ru-RU" b="1" smtClean="0"/>
          </a:p>
        </p:txBody>
      </p:sp>
      <p:sp>
        <p:nvSpPr>
          <p:cNvPr id="18434" name="Содержимое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endParaRPr lang="ru-RU" smtClean="0"/>
          </a:p>
        </p:txBody>
      </p:sp>
      <p:sp>
        <p:nvSpPr>
          <p:cNvPr id="4" name="Овал 3"/>
          <p:cNvSpPr/>
          <p:nvPr/>
        </p:nvSpPr>
        <p:spPr>
          <a:xfrm>
            <a:off x="3071813" y="2071688"/>
            <a:ext cx="3143250" cy="5000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1400" dirty="0"/>
              <a:t>Ыбырай Алтынсарин (1841-1889)</a:t>
            </a:r>
            <a:endParaRPr lang="ru-RU" sz="1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071813" y="2786063"/>
            <a:ext cx="3214687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1400" dirty="0"/>
              <a:t>Қазақтың әйгілі ағартушысы, талантты ақын, балалар жазушысы</a:t>
            </a:r>
            <a:endParaRPr lang="ru-RU" sz="1400" dirty="0"/>
          </a:p>
        </p:txBody>
      </p:sp>
      <p:cxnSp>
        <p:nvCxnSpPr>
          <p:cNvPr id="7" name="Прямая со стрелкой 6"/>
          <p:cNvCxnSpPr/>
          <p:nvPr/>
        </p:nvCxnSpPr>
        <p:spPr>
          <a:xfrm rot="10800000">
            <a:off x="8286750" y="857250"/>
            <a:ext cx="7143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ик 7"/>
          <p:cNvSpPr/>
          <p:nvPr/>
        </p:nvSpPr>
        <p:spPr>
          <a:xfrm>
            <a:off x="857250" y="3143250"/>
            <a:ext cx="1785938" cy="7143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dirty="0"/>
              <a:t>“</a:t>
            </a:r>
            <a:r>
              <a:rPr lang="kk-KZ" sz="1400" dirty="0"/>
              <a:t>Қазақ  хрестоматиясы” 1879</a:t>
            </a:r>
            <a:endParaRPr lang="ru-RU" sz="14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357563" y="3571875"/>
            <a:ext cx="257175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1400" dirty="0"/>
              <a:t>Қазақ балалары үшін мектептер ашты</a:t>
            </a:r>
            <a:endParaRPr lang="ru-RU" sz="14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6715125" y="3143250"/>
            <a:ext cx="1785938" cy="7143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1400" dirty="0"/>
              <a:t>Мұғалімдер дайындайтын училищелер ашты</a:t>
            </a:r>
            <a:endParaRPr lang="ru-RU" sz="14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857250" y="4286250"/>
            <a:ext cx="1785938" cy="13573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1400" dirty="0"/>
              <a:t>Өлеңдері: “Кел, балалар , оқылық”, “Өзен”, “Ананың сүюі”, “Өнер, білім бар жұрттар”т.б.</a:t>
            </a:r>
            <a:endParaRPr lang="ru-RU" sz="14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6715125" y="4286250"/>
            <a:ext cx="1785938" cy="13573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1400" dirty="0"/>
              <a:t>Әңгімелері: “Қыпшақ Сейітқұл”, “Бай баласы мен жарлы баласы”, “Әке мен бала”т.б.</a:t>
            </a:r>
            <a:endParaRPr lang="ru-RU" sz="14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2928938" y="4857750"/>
            <a:ext cx="3429000" cy="10715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1400" dirty="0"/>
              <a:t>Ыбырай өлеңдері мен әңгімелері балаларды өнерлі, білімді болуға, еңбекті сүюге тәрбиелейді.</a:t>
            </a:r>
            <a:endParaRPr lang="ru-RU" sz="1400" dirty="0"/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 rot="10800000" flipV="1">
            <a:off x="1428750" y="2571750"/>
            <a:ext cx="2357438" cy="5715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>
            <a:endCxn id="5" idx="0"/>
          </p:cNvCxnSpPr>
          <p:nvPr/>
        </p:nvCxnSpPr>
        <p:spPr>
          <a:xfrm rot="16200000" flipH="1">
            <a:off x="4553744" y="2661444"/>
            <a:ext cx="214313" cy="349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>
            <a:stCxn id="4" idx="5"/>
          </p:cNvCxnSpPr>
          <p:nvPr/>
        </p:nvCxnSpPr>
        <p:spPr>
          <a:xfrm rot="16200000" flipH="1">
            <a:off x="6269831" y="1983582"/>
            <a:ext cx="644525" cy="16748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rot="5400000">
            <a:off x="4643438" y="3429000"/>
            <a:ext cx="14446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>
            <a:stCxn id="8" idx="2"/>
            <a:endCxn id="11" idx="0"/>
          </p:cNvCxnSpPr>
          <p:nvPr/>
        </p:nvCxnSpPr>
        <p:spPr>
          <a:xfrm rot="5400000">
            <a:off x="1535906" y="4072732"/>
            <a:ext cx="428625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>
            <a:stCxn id="9" idx="2"/>
            <a:endCxn id="14" idx="0"/>
          </p:cNvCxnSpPr>
          <p:nvPr/>
        </p:nvCxnSpPr>
        <p:spPr>
          <a:xfrm rot="5400000">
            <a:off x="4287044" y="4501357"/>
            <a:ext cx="714375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>
            <a:stCxn id="10" idx="2"/>
            <a:endCxn id="13" idx="0"/>
          </p:cNvCxnSpPr>
          <p:nvPr/>
        </p:nvCxnSpPr>
        <p:spPr>
          <a:xfrm rot="5400000">
            <a:off x="7393781" y="4072732"/>
            <a:ext cx="428625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184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1843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3" grpId="0"/>
      <p:bldP spid="18434" grpId="0" build="p"/>
      <p:bldP spid="5" grpId="0" animBg="1"/>
      <p:bldP spid="8" grpId="0" animBg="1"/>
      <p:bldP spid="9" grpId="0" animBg="1"/>
      <p:bldP spid="10" grpId="0" animBg="1"/>
      <p:bldP spid="11" grpId="0" animBg="1"/>
      <p:bldP spid="13" grpId="0" animBg="1"/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10243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8313" y="1052513"/>
            <a:ext cx="7704137" cy="51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94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mtClean="0"/>
              <a:t> </a:t>
            </a:r>
          </a:p>
        </p:txBody>
      </p:sp>
      <p:sp>
        <p:nvSpPr>
          <p:cNvPr id="20482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ru-RU" smtClean="0"/>
              <a:t> </a:t>
            </a:r>
          </a:p>
        </p:txBody>
      </p:sp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450" y="981075"/>
            <a:ext cx="6840538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2048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2048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2048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204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204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204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204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1" grpId="0"/>
      <p:bldP spid="2048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12291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188" y="981075"/>
            <a:ext cx="7993062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5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5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15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22530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1331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450" y="2276475"/>
            <a:ext cx="6624638" cy="381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225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2252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2252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225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225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225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225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29" grpId="0"/>
      <p:bldP spid="22530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Модульная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2.xml><?xml version="1.0" encoding="utf-8"?>
<a:themeOverride xmlns:a="http://schemas.openxmlformats.org/drawingml/2006/main">
  <a:clrScheme name="Модульная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400</TotalTime>
  <Words>433</Words>
  <Application>Microsoft Office PowerPoint</Application>
  <PresentationFormat>Экран (4:3)</PresentationFormat>
  <Paragraphs>100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5" baseType="lpstr">
      <vt:lpstr>Arial</vt:lpstr>
      <vt:lpstr>Wingdings 2</vt:lpstr>
      <vt:lpstr>Calibri</vt:lpstr>
      <vt:lpstr>Times New Roman</vt:lpstr>
      <vt:lpstr>Поток</vt:lpstr>
      <vt:lpstr>     Сабақтың  тақырыбы:  Ы. Алтынсарин. «Қыпшақ Сейітқұл» </vt:lpstr>
      <vt:lpstr>Слайд 2</vt:lpstr>
      <vt:lpstr>Сабақтың мақсаты:</vt:lpstr>
      <vt:lpstr>Сабақтың міндеттері:</vt:lpstr>
      <vt:lpstr>Ыбырай Алтынсарин</vt:lpstr>
      <vt:lpstr>Слайд 6</vt:lpstr>
      <vt:lpstr> </vt:lpstr>
      <vt:lpstr>Слайд 8</vt:lpstr>
      <vt:lpstr>Слайд 9</vt:lpstr>
      <vt:lpstr>Слайд 10</vt:lpstr>
      <vt:lpstr>      Ыбырайдың әңгімелері: “Әке мен бала”</vt:lpstr>
      <vt:lpstr>“Бай баласы мен жарлы баласы”</vt:lpstr>
      <vt:lpstr>     Сабақтың  тақырыбы:  Ы. Алтынсарин. «Қыпшақ Сейітқұл» </vt:lpstr>
      <vt:lpstr>Сөздік жұмысы</vt:lpstr>
      <vt:lpstr>Жоспар</vt:lpstr>
      <vt:lpstr>Әңгіменің идеясы:</vt:lpstr>
      <vt:lpstr>Деңгейлік тапсырмалар</vt:lpstr>
      <vt:lpstr>Деңгейлік тапсырмалар ІІ- деңгей                             Әңгіме мазмұнын  қалай меңгердің? </vt:lpstr>
      <vt:lpstr>Деңгейлік тапсырмалар ІІІ- деңгей                             Әңгіме мазмұнын  қалай меңгердің? </vt:lpstr>
      <vt:lpstr>Ыбырай Алтынсарин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Сабаќтыњ  таќырыбы:  Ы. Алтынсарин. «Ќыпшаќ Сейітќ±л» </dc:title>
  <dc:creator>user</dc:creator>
  <cp:lastModifiedBy>Majitov Nurken</cp:lastModifiedBy>
  <cp:revision>37</cp:revision>
  <dcterms:created xsi:type="dcterms:W3CDTF">2008-12-19T05:12:47Z</dcterms:created>
  <dcterms:modified xsi:type="dcterms:W3CDTF">2011-03-08T06:48:42Z</dcterms:modified>
</cp:coreProperties>
</file>